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88" r:id="rId4"/>
    <p:sldId id="289" r:id="rId5"/>
    <p:sldId id="290" r:id="rId6"/>
    <p:sldId id="291" r:id="rId7"/>
    <p:sldId id="292" r:id="rId8"/>
    <p:sldId id="293" r:id="rId9"/>
    <p:sldId id="28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6"/>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F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D15D909-31AE-4930-AB9E-4F861040A9D4}" type="datetimeFigureOut">
              <a:rPr lang="en-US" smtClean="0"/>
              <a:pPr/>
              <a:t>6/1/2015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EA08CAB-6D19-4841-A3CD-B3F9E3DEA8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15D909-31AE-4930-AB9E-4F861040A9D4}" type="datetimeFigureOut">
              <a:rPr lang="en-US" smtClean="0"/>
              <a:pPr/>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08CAB-6D19-4841-A3CD-B3F9E3DEA8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15D909-31AE-4930-AB9E-4F861040A9D4}" type="datetimeFigureOut">
              <a:rPr lang="en-US" smtClean="0"/>
              <a:pPr/>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08CAB-6D19-4841-A3CD-B3F9E3DEA8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D15D909-31AE-4930-AB9E-4F861040A9D4}" type="datetimeFigureOut">
              <a:rPr lang="en-US" smtClean="0"/>
              <a:pPr/>
              <a:t>6/1/2015</a:t>
            </a:fld>
            <a:endParaRPr lang="en-US"/>
          </a:p>
        </p:txBody>
      </p:sp>
      <p:sp>
        <p:nvSpPr>
          <p:cNvPr id="9" name="Slide Number Placeholder 8"/>
          <p:cNvSpPr>
            <a:spLocks noGrp="1"/>
          </p:cNvSpPr>
          <p:nvPr>
            <p:ph type="sldNum" sz="quarter" idx="15"/>
          </p:nvPr>
        </p:nvSpPr>
        <p:spPr/>
        <p:txBody>
          <a:bodyPr rtlCol="0"/>
          <a:lstStyle/>
          <a:p>
            <a:fld id="{8EA08CAB-6D19-4841-A3CD-B3F9E3DEA82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D15D909-31AE-4930-AB9E-4F861040A9D4}" type="datetimeFigureOut">
              <a:rPr lang="en-US" smtClean="0"/>
              <a:pPr/>
              <a:t>6/1/2015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EA08CAB-6D19-4841-A3CD-B3F9E3DEA8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15D909-31AE-4930-AB9E-4F861040A9D4}" type="datetimeFigureOut">
              <a:rPr lang="en-US" smtClean="0"/>
              <a:pPr/>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08CAB-6D19-4841-A3CD-B3F9E3DEA82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D15D909-31AE-4930-AB9E-4F861040A9D4}" type="datetimeFigureOut">
              <a:rPr lang="en-US" smtClean="0"/>
              <a:pPr/>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08CAB-6D19-4841-A3CD-B3F9E3DEA82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D15D909-31AE-4930-AB9E-4F861040A9D4}" type="datetimeFigureOut">
              <a:rPr lang="en-US" smtClean="0"/>
              <a:pPr/>
              <a:t>6/1/2015</a:t>
            </a:fld>
            <a:endParaRPr lang="en-US"/>
          </a:p>
        </p:txBody>
      </p:sp>
      <p:sp>
        <p:nvSpPr>
          <p:cNvPr id="7" name="Slide Number Placeholder 6"/>
          <p:cNvSpPr>
            <a:spLocks noGrp="1"/>
          </p:cNvSpPr>
          <p:nvPr>
            <p:ph type="sldNum" sz="quarter" idx="11"/>
          </p:nvPr>
        </p:nvSpPr>
        <p:spPr/>
        <p:txBody>
          <a:bodyPr rtlCol="0"/>
          <a:lstStyle/>
          <a:p>
            <a:fld id="{8EA08CAB-6D19-4841-A3CD-B3F9E3DEA82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5D909-31AE-4930-AB9E-4F861040A9D4}" type="datetimeFigureOut">
              <a:rPr lang="en-US" smtClean="0"/>
              <a:pPr/>
              <a:t>6/1/2015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08CAB-6D19-4841-A3CD-B3F9E3DEA8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D15D909-31AE-4930-AB9E-4F861040A9D4}" type="datetimeFigureOut">
              <a:rPr lang="en-US" smtClean="0"/>
              <a:pPr/>
              <a:t>6/1/2015</a:t>
            </a:fld>
            <a:endParaRPr lang="en-US"/>
          </a:p>
        </p:txBody>
      </p:sp>
      <p:sp>
        <p:nvSpPr>
          <p:cNvPr id="22" name="Slide Number Placeholder 21"/>
          <p:cNvSpPr>
            <a:spLocks noGrp="1"/>
          </p:cNvSpPr>
          <p:nvPr>
            <p:ph type="sldNum" sz="quarter" idx="15"/>
          </p:nvPr>
        </p:nvSpPr>
        <p:spPr/>
        <p:txBody>
          <a:bodyPr rtlCol="0"/>
          <a:lstStyle/>
          <a:p>
            <a:fld id="{8EA08CAB-6D19-4841-A3CD-B3F9E3DEA82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D15D909-31AE-4930-AB9E-4F861040A9D4}" type="datetimeFigureOut">
              <a:rPr lang="en-US" smtClean="0"/>
              <a:pPr/>
              <a:t>6/1/2015</a:t>
            </a:fld>
            <a:endParaRPr lang="en-US"/>
          </a:p>
        </p:txBody>
      </p:sp>
      <p:sp>
        <p:nvSpPr>
          <p:cNvPr id="18" name="Slide Number Placeholder 17"/>
          <p:cNvSpPr>
            <a:spLocks noGrp="1"/>
          </p:cNvSpPr>
          <p:nvPr>
            <p:ph type="sldNum" sz="quarter" idx="11"/>
          </p:nvPr>
        </p:nvSpPr>
        <p:spPr/>
        <p:txBody>
          <a:bodyPr rtlCol="0"/>
          <a:lstStyle/>
          <a:p>
            <a:fld id="{8EA08CAB-6D19-4841-A3CD-B3F9E3DEA82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15D909-31AE-4930-AB9E-4F861040A9D4}" type="datetimeFigureOut">
              <a:rPr lang="en-US" smtClean="0"/>
              <a:pPr/>
              <a:t>6/1/2015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A08CAB-6D19-4841-A3CD-B3F9E3DEA8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bsgroup.com.s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bsgroup.com.s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bsgroup.com.sg/incorporation/singapore-private-limited-company-registratio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bsgroup.com.sg/incorporation/singapore-subsidiary-company-registration/"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sbsgroup.com.sg/incorporation/singapore-branch-office-registr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bsgroup.com.sg/incorporation/singapore-representative-office-registratio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info@sbsgroup.com.s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sbsgroup.com.s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3166" y="0"/>
            <a:ext cx="9137667" cy="6857999"/>
          </a:xfrm>
          <a:prstGeom prst="rect">
            <a:avLst/>
          </a:prstGeom>
          <a:ln>
            <a:noFill/>
          </a:ln>
          <a:effectLst>
            <a:outerShdw blurRad="149987" dist="250190" dir="8460000" algn="ctr">
              <a:srgbClr val="000000">
                <a:alpha val="28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065074"/>
            <a:ext cx="7686669" cy="1754326"/>
          </a:xfrm>
          <a:prstGeom prst="rect">
            <a:avLst/>
          </a:prstGeom>
          <a:noFill/>
        </p:spPr>
        <p:txBody>
          <a:bodyPr wrap="square" rtlCol="0">
            <a:spAutoFit/>
          </a:bodyPr>
          <a:lstStyle/>
          <a:p>
            <a:r>
              <a:rPr lang="en-US" dirty="0" smtClean="0">
                <a:latin typeface="Calibri" pitchFamily="34" charset="0"/>
                <a:cs typeface="Calibri" pitchFamily="34" charset="0"/>
              </a:rPr>
              <a:t>“Singapore’s pro-business attitude and willingness to be part of the international trade is very attractive to the investors, entrepreneurs and corporate. They relocate or immigrate from all over the world to this city-nation that is rated high for ease of doing business,” said SBS Consulting, a top-notch provider of </a:t>
            </a:r>
            <a:r>
              <a:rPr lang="en-US" dirty="0" smtClean="0">
                <a:latin typeface="Calibri" pitchFamily="34" charset="0"/>
                <a:cs typeface="Calibri" pitchFamily="34" charset="0"/>
                <a:hlinkClick r:id="rId3"/>
              </a:rPr>
              <a:t>company incorporation services in Singapore</a:t>
            </a:r>
            <a:r>
              <a:rPr lang="en-US" dirty="0" smtClean="0">
                <a:latin typeface="Calibri" pitchFamily="34" charset="0"/>
                <a:cs typeface="Calibri" pitchFamily="34" charset="0"/>
              </a:rPr>
              <a:t>.</a:t>
            </a:r>
          </a:p>
          <a:p>
            <a:endParaRPr lang="en-US" dirty="0">
              <a:latin typeface="Calibri" pitchFamily="34" charset="0"/>
              <a:cs typeface="Calibri" pitchFamily="34" charset="0"/>
            </a:endParaRPr>
          </a:p>
        </p:txBody>
      </p:sp>
      <p:sp>
        <p:nvSpPr>
          <p:cNvPr id="5" name="TextBox 4"/>
          <p:cNvSpPr txBox="1"/>
          <p:nvPr/>
        </p:nvSpPr>
        <p:spPr>
          <a:xfrm>
            <a:off x="762000" y="5142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WHY IMMIGRATE TO SINGAPORE?</a:t>
            </a:r>
            <a:endParaRPr lang="en-US" sz="2000" dirty="0">
              <a:latin typeface="Calibri" pitchFamily="34" charset="0"/>
              <a:cs typeface="Calibri" pitchFamily="34" charset="0"/>
            </a:endParaRPr>
          </a:p>
        </p:txBody>
      </p:sp>
      <p:sp>
        <p:nvSpPr>
          <p:cNvPr id="6" name="TextBox 5"/>
          <p:cNvSpPr txBox="1"/>
          <p:nvPr/>
        </p:nvSpPr>
        <p:spPr>
          <a:xfrm>
            <a:off x="771531" y="3259991"/>
            <a:ext cx="7686669" cy="2585323"/>
          </a:xfrm>
          <a:prstGeom prst="rect">
            <a:avLst/>
          </a:prstGeom>
          <a:noFill/>
        </p:spPr>
        <p:txBody>
          <a:bodyPr wrap="square" rtlCol="0">
            <a:spAutoFit/>
          </a:bodyPr>
          <a:lstStyle/>
          <a:p>
            <a:pPr marL="342900" lvl="0" indent="-342900">
              <a:buFont typeface="Wingdings" pitchFamily="2" charset="2"/>
              <a:buChar char="ü"/>
            </a:pPr>
            <a:r>
              <a:rPr lang="en-US" dirty="0" smtClean="0">
                <a:latin typeface="Calibri" pitchFamily="34" charset="0"/>
                <a:cs typeface="Calibri" pitchFamily="34" charset="0"/>
              </a:rPr>
              <a:t>Singapore also offers to the professionals, strict IP protection laws, lower corporate tax framework, transportation, and connectivity links to the outside world.</a:t>
            </a:r>
          </a:p>
          <a:p>
            <a:pPr marL="342900" lvl="0" indent="-342900">
              <a:buFont typeface="Wingdings" pitchFamily="2" charset="2"/>
              <a:buChar char="ü"/>
            </a:pPr>
            <a:r>
              <a:rPr lang="en-US" dirty="0" smtClean="0">
                <a:latin typeface="Calibri" pitchFamily="34" charset="0"/>
                <a:cs typeface="Calibri" pitchFamily="34" charset="0"/>
              </a:rPr>
              <a:t>Singapore is geographically close to the Asia that houses the world’s largest emerging markets.</a:t>
            </a:r>
          </a:p>
          <a:p>
            <a:pPr marL="342900" lvl="0" indent="-342900">
              <a:buFont typeface="Wingdings" pitchFamily="2" charset="2"/>
              <a:buChar char="ü"/>
            </a:pPr>
            <a:r>
              <a:rPr lang="en-US" dirty="0" smtClean="0">
                <a:latin typeface="Calibri" pitchFamily="34" charset="0"/>
                <a:cs typeface="Calibri" pitchFamily="34" charset="0"/>
              </a:rPr>
              <a:t>Singapore’s has signed comprehensive double taxation avoidance treaties with almost 100 regions of the world.</a:t>
            </a:r>
          </a:p>
          <a:p>
            <a:pPr marL="342900" lvl="0" indent="-342900">
              <a:buFont typeface="Wingdings" pitchFamily="2" charset="2"/>
              <a:buChar char="ü"/>
            </a:pPr>
            <a:r>
              <a:rPr lang="en-US" dirty="0" smtClean="0">
                <a:latin typeface="Calibri" pitchFamily="34" charset="0"/>
                <a:cs typeface="Calibri" pitchFamily="34" charset="0"/>
              </a:rPr>
              <a:t>The double taxation avoidance treaties, greatly, eases the burden for the Singapore business owners.</a:t>
            </a:r>
            <a:endParaRPr lang="en-US" dirty="0">
              <a:latin typeface="Calibri" pitchFamily="34" charset="0"/>
              <a:cs typeface="Calibri" pitchFamily="34" charset="0"/>
            </a:endParaRPr>
          </a:p>
        </p:txBody>
      </p:sp>
      <p:sp>
        <p:nvSpPr>
          <p:cNvPr id="7" name="TextBox 6"/>
          <p:cNvSpPr txBox="1"/>
          <p:nvPr/>
        </p:nvSpPr>
        <p:spPr>
          <a:xfrm>
            <a:off x="762000" y="27240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WHY IMMIGRATE TO SINGAPORE?</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065074"/>
            <a:ext cx="7686669" cy="2031325"/>
          </a:xfrm>
          <a:prstGeom prst="rect">
            <a:avLst/>
          </a:prstGeom>
          <a:noFill/>
        </p:spPr>
        <p:txBody>
          <a:bodyPr wrap="square" rtlCol="0">
            <a:spAutoFit/>
          </a:bodyPr>
          <a:lstStyle/>
          <a:p>
            <a:pPr marL="342900" lvl="0" indent="-342900">
              <a:buFont typeface="Wingdings" pitchFamily="2" charset="2"/>
              <a:buChar char="ü"/>
            </a:pPr>
            <a:r>
              <a:rPr lang="en-US" dirty="0" smtClean="0">
                <a:latin typeface="Calibri" pitchFamily="34" charset="0"/>
                <a:cs typeface="Calibri" pitchFamily="34" charset="0"/>
              </a:rPr>
              <a:t>SBS Consulting takes great care at the time of </a:t>
            </a:r>
            <a:r>
              <a:rPr lang="en-US" dirty="0" smtClean="0">
                <a:latin typeface="Calibri" pitchFamily="34" charset="0"/>
                <a:cs typeface="Calibri" pitchFamily="34" charset="0"/>
                <a:hlinkClick r:id="rId3"/>
              </a:rPr>
              <a:t>incorporating a Singapore business</a:t>
            </a:r>
            <a:r>
              <a:rPr lang="en-US" dirty="0" smtClean="0">
                <a:latin typeface="Calibri" pitchFamily="34" charset="0"/>
                <a:cs typeface="Calibri" pitchFamily="34" charset="0"/>
              </a:rPr>
              <a:t>.</a:t>
            </a:r>
          </a:p>
          <a:p>
            <a:pPr marL="342900" lvl="0" indent="-342900">
              <a:buFont typeface="Wingdings" pitchFamily="2" charset="2"/>
              <a:buChar char="ü"/>
            </a:pPr>
            <a:r>
              <a:rPr lang="en-US" dirty="0" smtClean="0">
                <a:latin typeface="Calibri" pitchFamily="34" charset="0"/>
                <a:cs typeface="Calibri" pitchFamily="34" charset="0"/>
              </a:rPr>
              <a:t>Incorporating a private limited company is the best option for an individual foreign entrepreneur.</a:t>
            </a:r>
          </a:p>
          <a:p>
            <a:pPr marL="342900" lvl="0" indent="-342900">
              <a:buFont typeface="Wingdings" pitchFamily="2" charset="2"/>
              <a:buChar char="ü"/>
            </a:pPr>
            <a:r>
              <a:rPr lang="en-US" dirty="0" smtClean="0">
                <a:latin typeface="Calibri" pitchFamily="34" charset="0"/>
                <a:cs typeface="Calibri" pitchFamily="34" charset="0"/>
              </a:rPr>
              <a:t>A private limited company offers flexible and dynamic business structure that scales well.</a:t>
            </a:r>
          </a:p>
          <a:p>
            <a:pPr marL="342900" lvl="0" indent="-342900">
              <a:buFont typeface="Wingdings" pitchFamily="2" charset="2"/>
              <a:buChar char="ü"/>
            </a:pPr>
            <a:r>
              <a:rPr lang="en-US" dirty="0" smtClean="0">
                <a:latin typeface="Calibri" pitchFamily="34" charset="0"/>
                <a:cs typeface="Calibri" pitchFamily="34" charset="0"/>
              </a:rPr>
              <a:t>It is a great help in accommodating the needs of an expanding business. </a:t>
            </a:r>
            <a:endParaRPr lang="en-US" dirty="0">
              <a:latin typeface="Calibri" pitchFamily="34" charset="0"/>
              <a:cs typeface="Calibri" pitchFamily="34" charset="0"/>
            </a:endParaRPr>
          </a:p>
        </p:txBody>
      </p:sp>
      <p:sp>
        <p:nvSpPr>
          <p:cNvPr id="5" name="TextBox 4"/>
          <p:cNvSpPr txBox="1"/>
          <p:nvPr/>
        </p:nvSpPr>
        <p:spPr>
          <a:xfrm>
            <a:off x="762000" y="5142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INCORPORATING A SINGAPORE COMPANY</a:t>
            </a:r>
            <a:endParaRPr lang="en-US" sz="2000" dirty="0">
              <a:latin typeface="Calibri" pitchFamily="34" charset="0"/>
              <a:cs typeface="Calibri" pitchFamily="34" charset="0"/>
            </a:endParaRPr>
          </a:p>
        </p:txBody>
      </p:sp>
      <p:sp>
        <p:nvSpPr>
          <p:cNvPr id="6" name="TextBox 5"/>
          <p:cNvSpPr txBox="1"/>
          <p:nvPr/>
        </p:nvSpPr>
        <p:spPr>
          <a:xfrm>
            <a:off x="771531" y="3812501"/>
            <a:ext cx="7686669" cy="3139321"/>
          </a:xfrm>
          <a:prstGeom prst="rect">
            <a:avLst/>
          </a:prstGeom>
          <a:noFill/>
        </p:spPr>
        <p:txBody>
          <a:bodyPr wrap="square" rtlCol="0">
            <a:spAutoFit/>
          </a:bodyPr>
          <a:lstStyle/>
          <a:p>
            <a:r>
              <a:rPr lang="en-US" dirty="0" smtClean="0">
                <a:latin typeface="Calibri" pitchFamily="34" charset="0"/>
                <a:cs typeface="Calibri" pitchFamily="34" charset="0"/>
              </a:rPr>
              <a:t>A foreigner individual, after incorporating a Singapore company, has two choices when it comes to doing business in Singapore.</a:t>
            </a:r>
          </a:p>
          <a:p>
            <a:pPr lvl="0">
              <a:buFont typeface="Wingdings" pitchFamily="2" charset="2"/>
              <a:buChar char="ü"/>
            </a:pPr>
            <a:r>
              <a:rPr lang="en-US" dirty="0" smtClean="0">
                <a:latin typeface="Calibri" pitchFamily="34" charset="0"/>
                <a:cs typeface="Calibri" pitchFamily="34" charset="0"/>
              </a:rPr>
              <a:t>Relocate to Singapore</a:t>
            </a:r>
          </a:p>
          <a:p>
            <a:pPr marL="800100" lvl="1" indent="-342900">
              <a:buFont typeface="+mj-lt"/>
              <a:buAutoNum type="alphaLcParenR"/>
            </a:pPr>
            <a:r>
              <a:rPr lang="en-US" dirty="0" smtClean="0">
                <a:latin typeface="Calibri" pitchFamily="34" charset="0"/>
                <a:cs typeface="Calibri" pitchFamily="34" charset="0"/>
              </a:rPr>
              <a:t>Acquire Employment Pass or,</a:t>
            </a:r>
          </a:p>
          <a:p>
            <a:pPr marL="800100" lvl="1" indent="-342900">
              <a:buFont typeface="+mj-lt"/>
              <a:buAutoNum type="alphaLcParenR"/>
            </a:pPr>
            <a:r>
              <a:rPr lang="en-US" dirty="0" smtClean="0">
                <a:latin typeface="Calibri" pitchFamily="34" charset="0"/>
                <a:cs typeface="Calibri" pitchFamily="34" charset="0"/>
              </a:rPr>
              <a:t>Acquire Entrepreneur Pass</a:t>
            </a:r>
          </a:p>
          <a:p>
            <a:pPr marL="800100" lvl="1" indent="-342900">
              <a:buFont typeface="+mj-lt"/>
              <a:buAutoNum type="alphaLcParenR"/>
            </a:pPr>
            <a:r>
              <a:rPr lang="en-US" dirty="0" smtClean="0">
                <a:latin typeface="Calibri" pitchFamily="34" charset="0"/>
                <a:cs typeface="Calibri" pitchFamily="34" charset="0"/>
              </a:rPr>
              <a:t>Take charge of the company</a:t>
            </a:r>
          </a:p>
          <a:p>
            <a:pPr lvl="0">
              <a:buFont typeface="Wingdings" pitchFamily="2" charset="2"/>
              <a:buChar char="ü"/>
            </a:pPr>
            <a:r>
              <a:rPr lang="en-US" dirty="0" smtClean="0">
                <a:latin typeface="Calibri" pitchFamily="34" charset="0"/>
                <a:cs typeface="Calibri" pitchFamily="34" charset="0"/>
              </a:rPr>
              <a:t>Stay in the native country</a:t>
            </a:r>
          </a:p>
          <a:p>
            <a:pPr marL="800100" lvl="1" indent="-342900">
              <a:buFont typeface="+mj-lt"/>
              <a:buAutoNum type="alphaLcParenR"/>
            </a:pPr>
            <a:r>
              <a:rPr lang="en-US" dirty="0" smtClean="0">
                <a:latin typeface="Calibri" pitchFamily="34" charset="0"/>
                <a:cs typeface="Calibri" pitchFamily="34" charset="0"/>
              </a:rPr>
              <a:t>Appoint a resident director</a:t>
            </a:r>
          </a:p>
          <a:p>
            <a:pPr marL="800100" lvl="1" indent="-342900">
              <a:buFont typeface="+mj-lt"/>
              <a:buAutoNum type="alphaLcParenR"/>
            </a:pPr>
            <a:r>
              <a:rPr lang="en-US" dirty="0" smtClean="0">
                <a:latin typeface="Calibri" pitchFamily="34" charset="0"/>
                <a:cs typeface="Calibri" pitchFamily="34" charset="0"/>
              </a:rPr>
              <a:t>Direct the activities of Singapore company</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7" name="TextBox 6"/>
          <p:cNvSpPr txBox="1"/>
          <p:nvPr/>
        </p:nvSpPr>
        <p:spPr>
          <a:xfrm>
            <a:off x="762000" y="327660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BUSINESS IMMIGRATION OPTIONS FOR A FOREIGNER INDIVIDUAL</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219200"/>
            <a:ext cx="7686669" cy="2031325"/>
          </a:xfrm>
          <a:prstGeom prst="rect">
            <a:avLst/>
          </a:prstGeom>
          <a:noFill/>
        </p:spPr>
        <p:txBody>
          <a:bodyPr wrap="square" rtlCol="0">
            <a:spAutoFit/>
          </a:bodyPr>
          <a:lstStyle/>
          <a:p>
            <a:pPr marL="342900" lvl="0" indent="-342900">
              <a:buFont typeface="Wingdings" pitchFamily="2" charset="2"/>
              <a:buChar char="ü"/>
            </a:pPr>
            <a:r>
              <a:rPr lang="en-US" dirty="0" smtClean="0">
                <a:latin typeface="Calibri" pitchFamily="34" charset="0"/>
                <a:cs typeface="Calibri" pitchFamily="34" charset="0"/>
              </a:rPr>
              <a:t>Once a </a:t>
            </a:r>
            <a:r>
              <a:rPr lang="en-US" dirty="0" smtClean="0">
                <a:latin typeface="Calibri" pitchFamily="34" charset="0"/>
                <a:cs typeface="Calibri" pitchFamily="34" charset="0"/>
                <a:hlinkClick r:id="rId3"/>
              </a:rPr>
              <a:t>private limited company is registered</a:t>
            </a:r>
            <a:r>
              <a:rPr lang="en-US" dirty="0" smtClean="0">
                <a:latin typeface="Calibri" pitchFamily="34" charset="0"/>
                <a:cs typeface="Calibri" pitchFamily="34" charset="0"/>
              </a:rPr>
              <a:t>, SBS Consulting helps its foreign clients in applying for and in acquiring Employment pass.</a:t>
            </a:r>
          </a:p>
          <a:p>
            <a:pPr marL="342900" lvl="0" indent="-342900">
              <a:buFont typeface="Wingdings" pitchFamily="2" charset="2"/>
              <a:buChar char="ü"/>
            </a:pPr>
            <a:r>
              <a:rPr lang="en-US" dirty="0" smtClean="0">
                <a:latin typeface="Calibri" pitchFamily="34" charset="0"/>
                <a:cs typeface="Calibri" pitchFamily="34" charset="0"/>
              </a:rPr>
              <a:t>This is a work pass that the foreigners must own, in order to, work in Singapore.</a:t>
            </a:r>
          </a:p>
          <a:p>
            <a:pPr marL="342900" lvl="0" indent="-342900">
              <a:buFont typeface="Wingdings" pitchFamily="2" charset="2"/>
              <a:buChar char="ü"/>
            </a:pPr>
            <a:r>
              <a:rPr lang="en-US" dirty="0" smtClean="0">
                <a:latin typeface="Calibri" pitchFamily="34" charset="0"/>
                <a:cs typeface="Calibri" pitchFamily="34" charset="0"/>
              </a:rPr>
              <a:t>The Ministry of Manpower (MOM) of Singapore awards it.</a:t>
            </a:r>
          </a:p>
          <a:p>
            <a:pPr marL="342900" lvl="0" indent="-342900">
              <a:buFont typeface="Wingdings" pitchFamily="2" charset="2"/>
              <a:buChar char="ü"/>
            </a:pPr>
            <a:r>
              <a:rPr lang="en-US" dirty="0" smtClean="0">
                <a:latin typeface="Calibri" pitchFamily="34" charset="0"/>
                <a:cs typeface="Calibri" pitchFamily="34" charset="0"/>
              </a:rPr>
              <a:t>After receiving it, a foreigner can take charge of his or her company as its sole director.</a:t>
            </a:r>
            <a:endParaRPr lang="en-US" dirty="0">
              <a:latin typeface="Calibri" pitchFamily="34" charset="0"/>
              <a:cs typeface="Calibri" pitchFamily="34" charset="0"/>
            </a:endParaRPr>
          </a:p>
        </p:txBody>
      </p:sp>
      <p:sp>
        <p:nvSpPr>
          <p:cNvPr id="5" name="TextBox 4"/>
          <p:cNvSpPr txBox="1"/>
          <p:nvPr/>
        </p:nvSpPr>
        <p:spPr>
          <a:xfrm>
            <a:off x="762000" y="514290"/>
            <a:ext cx="7686669" cy="707886"/>
          </a:xfrm>
          <a:prstGeom prst="rect">
            <a:avLst/>
          </a:prstGeom>
          <a:noFill/>
        </p:spPr>
        <p:txBody>
          <a:bodyPr wrap="square" rtlCol="0">
            <a:spAutoFit/>
          </a:bodyPr>
          <a:lstStyle/>
          <a:p>
            <a:r>
              <a:rPr lang="en-US" sz="2000" b="1" dirty="0" smtClean="0">
                <a:latin typeface="Calibri" pitchFamily="34" charset="0"/>
                <a:cs typeface="Calibri" pitchFamily="34" charset="0"/>
              </a:rPr>
              <a:t>RELOCATING TO SINGAPORE ON THE STRENGTH OF AN EMPLOYMENT PASS</a:t>
            </a:r>
            <a:endParaRPr lang="en-US" sz="2000" dirty="0">
              <a:latin typeface="Calibri" pitchFamily="34" charset="0"/>
              <a:cs typeface="Calibri" pitchFamily="34" charset="0"/>
            </a:endParaRPr>
          </a:p>
        </p:txBody>
      </p:sp>
      <p:sp>
        <p:nvSpPr>
          <p:cNvPr id="6" name="TextBox 5"/>
          <p:cNvSpPr txBox="1"/>
          <p:nvPr/>
        </p:nvSpPr>
        <p:spPr>
          <a:xfrm>
            <a:off x="771531" y="4038600"/>
            <a:ext cx="7686669" cy="2585323"/>
          </a:xfrm>
          <a:prstGeom prst="rect">
            <a:avLst/>
          </a:prstGeom>
          <a:noFill/>
        </p:spPr>
        <p:txBody>
          <a:bodyPr wrap="square" rtlCol="0">
            <a:spAutoFit/>
          </a:bodyPr>
          <a:lstStyle/>
          <a:p>
            <a:pPr marL="342900" lvl="0" indent="-342900">
              <a:buFont typeface="Wingdings" pitchFamily="2" charset="2"/>
              <a:buChar char="ü"/>
            </a:pPr>
            <a:r>
              <a:rPr lang="en-US" dirty="0" smtClean="0">
                <a:latin typeface="Calibri" pitchFamily="34" charset="0"/>
                <a:cs typeface="Calibri" pitchFamily="34" charset="0"/>
              </a:rPr>
              <a:t>The entrepreneur pass is awarded to the professionals who have vast experience, but they lack in educational qualifications.</a:t>
            </a:r>
          </a:p>
          <a:p>
            <a:pPr marL="342900" lvl="0" indent="-342900">
              <a:buFont typeface="Wingdings" pitchFamily="2" charset="2"/>
              <a:buChar char="ü"/>
            </a:pPr>
            <a:r>
              <a:rPr lang="en-US" dirty="0" smtClean="0">
                <a:latin typeface="Calibri" pitchFamily="34" charset="0"/>
                <a:cs typeface="Calibri" pitchFamily="34" charset="0"/>
              </a:rPr>
              <a:t>At the time of incorporation of their Singapore Company, they have to raise at least S$100,000 as the paid-up capital.</a:t>
            </a:r>
          </a:p>
          <a:p>
            <a:pPr marL="342900" lvl="0" indent="-342900">
              <a:buFont typeface="Wingdings" pitchFamily="2" charset="2"/>
              <a:buChar char="ü"/>
            </a:pPr>
            <a:r>
              <a:rPr lang="en-US" dirty="0" smtClean="0">
                <a:latin typeface="Calibri" pitchFamily="34" charset="0"/>
                <a:cs typeface="Calibri" pitchFamily="34" charset="0"/>
              </a:rPr>
              <a:t>The MOM prefers professionals working in R&amp;D-intensive enterprises to award this pass.</a:t>
            </a:r>
          </a:p>
          <a:p>
            <a:pPr marL="342900" lvl="0" indent="-342900">
              <a:buFont typeface="Wingdings" pitchFamily="2" charset="2"/>
              <a:buChar char="ü"/>
            </a:pPr>
            <a:r>
              <a:rPr lang="en-US" dirty="0" smtClean="0">
                <a:latin typeface="Calibri" pitchFamily="34" charset="0"/>
                <a:cs typeface="Calibri" pitchFamily="34" charset="0"/>
              </a:rPr>
              <a:t>Those who are interested in innovative technology creation and application in the field of the clean-tech and biotech sectors, also has more chance of getting it.</a:t>
            </a:r>
            <a:endParaRPr lang="en-US" dirty="0">
              <a:latin typeface="Calibri" pitchFamily="34" charset="0"/>
              <a:cs typeface="Calibri" pitchFamily="34" charset="0"/>
            </a:endParaRPr>
          </a:p>
        </p:txBody>
      </p:sp>
      <p:sp>
        <p:nvSpPr>
          <p:cNvPr id="7" name="TextBox 6"/>
          <p:cNvSpPr txBox="1"/>
          <p:nvPr/>
        </p:nvSpPr>
        <p:spPr>
          <a:xfrm>
            <a:off x="762000" y="3355776"/>
            <a:ext cx="7686669" cy="707886"/>
          </a:xfrm>
          <a:prstGeom prst="rect">
            <a:avLst/>
          </a:prstGeom>
          <a:noFill/>
        </p:spPr>
        <p:txBody>
          <a:bodyPr wrap="square" rtlCol="0">
            <a:spAutoFit/>
          </a:bodyPr>
          <a:lstStyle/>
          <a:p>
            <a:r>
              <a:rPr lang="en-US" sz="2000" b="1" dirty="0" smtClean="0">
                <a:latin typeface="Calibri" pitchFamily="34" charset="0"/>
                <a:cs typeface="Calibri" pitchFamily="34" charset="0"/>
              </a:rPr>
              <a:t>RELOCATING TO SINGAPORE ON THE STRENGTH OF AN ENTREPRENEUR PASS (ENTREPASS)</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219200"/>
            <a:ext cx="7686669" cy="2031325"/>
          </a:xfrm>
          <a:prstGeom prst="rect">
            <a:avLst/>
          </a:prstGeom>
          <a:noFill/>
        </p:spPr>
        <p:txBody>
          <a:bodyPr wrap="square" rtlCol="0">
            <a:spAutoFit/>
          </a:bodyPr>
          <a:lstStyle/>
          <a:p>
            <a:pPr marL="342900" lvl="0" indent="-342900">
              <a:buFont typeface="Wingdings" pitchFamily="2" charset="2"/>
              <a:buChar char="ü"/>
            </a:pPr>
            <a:r>
              <a:rPr lang="en-US" dirty="0" smtClean="0">
                <a:latin typeface="Calibri" pitchFamily="34" charset="0"/>
                <a:cs typeface="Calibri" pitchFamily="34" charset="0"/>
              </a:rPr>
              <a:t>Some of the foreign entrepreneurs incorporate their Singapore Company but choose not to relocate to Singapore.</a:t>
            </a:r>
          </a:p>
          <a:p>
            <a:pPr marL="342900" lvl="0" indent="-342900">
              <a:buFont typeface="Wingdings" pitchFamily="2" charset="2"/>
              <a:buChar char="ü"/>
            </a:pPr>
            <a:r>
              <a:rPr lang="en-US" dirty="0" smtClean="0">
                <a:latin typeface="Calibri" pitchFamily="34" charset="0"/>
                <a:cs typeface="Calibri" pitchFamily="34" charset="0"/>
              </a:rPr>
              <a:t>As per the Company Law of Singapore, the Chapter 50, they need to appoint a local resident director.</a:t>
            </a:r>
          </a:p>
          <a:p>
            <a:pPr marL="342900" lvl="0" indent="-342900">
              <a:buFont typeface="Wingdings" pitchFamily="2" charset="2"/>
              <a:buChar char="ü"/>
            </a:pPr>
            <a:r>
              <a:rPr lang="en-US" dirty="0" smtClean="0">
                <a:latin typeface="Calibri" pitchFamily="34" charset="0"/>
                <a:cs typeface="Calibri" pitchFamily="34" charset="0"/>
              </a:rPr>
              <a:t>This arrangement allows the foreign individuals to stay in their native country and still, direct their Singapore business through the resident director.</a:t>
            </a:r>
            <a:endParaRPr lang="en-US" dirty="0">
              <a:latin typeface="Calibri" pitchFamily="34" charset="0"/>
              <a:cs typeface="Calibri" pitchFamily="34" charset="0"/>
            </a:endParaRPr>
          </a:p>
        </p:txBody>
      </p:sp>
      <p:sp>
        <p:nvSpPr>
          <p:cNvPr id="5" name="TextBox 4"/>
          <p:cNvSpPr txBox="1"/>
          <p:nvPr/>
        </p:nvSpPr>
        <p:spPr>
          <a:xfrm>
            <a:off x="762000" y="514290"/>
            <a:ext cx="7686669" cy="707886"/>
          </a:xfrm>
          <a:prstGeom prst="rect">
            <a:avLst/>
          </a:prstGeom>
          <a:noFill/>
        </p:spPr>
        <p:txBody>
          <a:bodyPr wrap="square" rtlCol="0">
            <a:spAutoFit/>
          </a:bodyPr>
          <a:lstStyle/>
          <a:p>
            <a:r>
              <a:rPr lang="en-US" sz="2000" b="1" dirty="0" smtClean="0">
                <a:latin typeface="Calibri" pitchFamily="34" charset="0"/>
                <a:cs typeface="Calibri" pitchFamily="34" charset="0"/>
              </a:rPr>
              <a:t>INCORPORATING A COMPANY AND APPOINTING A LOCAL RESIDENT DIRECTOR</a:t>
            </a:r>
            <a:endParaRPr lang="en-US" sz="2000" dirty="0">
              <a:latin typeface="Calibri" pitchFamily="34" charset="0"/>
              <a:cs typeface="Calibri" pitchFamily="34" charset="0"/>
            </a:endParaRPr>
          </a:p>
        </p:txBody>
      </p:sp>
      <p:sp>
        <p:nvSpPr>
          <p:cNvPr id="6" name="TextBox 5"/>
          <p:cNvSpPr txBox="1"/>
          <p:nvPr/>
        </p:nvSpPr>
        <p:spPr>
          <a:xfrm>
            <a:off x="771531" y="3886200"/>
            <a:ext cx="7686669" cy="2308324"/>
          </a:xfrm>
          <a:prstGeom prst="rect">
            <a:avLst/>
          </a:prstGeom>
          <a:noFill/>
        </p:spPr>
        <p:txBody>
          <a:bodyPr wrap="square" rtlCol="0">
            <a:spAutoFit/>
          </a:bodyPr>
          <a:lstStyle/>
          <a:p>
            <a:r>
              <a:rPr lang="en-US" dirty="0" smtClean="0">
                <a:latin typeface="Calibri" pitchFamily="34" charset="0"/>
                <a:cs typeface="Calibri" pitchFamily="34" charset="0"/>
              </a:rPr>
              <a:t>In Singapore, foreign corporate can incorporate three types of companies.</a:t>
            </a:r>
          </a:p>
          <a:p>
            <a:endParaRPr lang="en-US" dirty="0" smtClean="0">
              <a:latin typeface="Calibri" pitchFamily="34" charset="0"/>
              <a:cs typeface="Calibri" pitchFamily="34" charset="0"/>
            </a:endParaRPr>
          </a:p>
          <a:p>
            <a:pPr marL="342900" lvl="0" indent="-342900">
              <a:buFont typeface="Wingdings" pitchFamily="2" charset="2"/>
              <a:buChar char="ü"/>
            </a:pPr>
            <a:r>
              <a:rPr lang="en-US" dirty="0" smtClean="0">
                <a:latin typeface="Calibri" pitchFamily="34" charset="0"/>
                <a:cs typeface="Calibri" pitchFamily="34" charset="0"/>
              </a:rPr>
              <a:t>Subsidiary Company</a:t>
            </a:r>
          </a:p>
          <a:p>
            <a:pPr marL="342900" lvl="0" indent="-342900">
              <a:buFont typeface="Wingdings" pitchFamily="2" charset="2"/>
              <a:buChar char="ü"/>
            </a:pPr>
            <a:r>
              <a:rPr lang="en-US" dirty="0" smtClean="0">
                <a:latin typeface="Calibri" pitchFamily="34" charset="0"/>
                <a:cs typeface="Calibri" pitchFamily="34" charset="0"/>
              </a:rPr>
              <a:t>Branch Office</a:t>
            </a:r>
          </a:p>
          <a:p>
            <a:pPr marL="342900" lvl="0" indent="-342900">
              <a:buFont typeface="Wingdings" pitchFamily="2" charset="2"/>
              <a:buChar char="ü"/>
            </a:pPr>
            <a:r>
              <a:rPr lang="en-US" dirty="0" smtClean="0">
                <a:latin typeface="Calibri" pitchFamily="34" charset="0"/>
                <a:cs typeface="Calibri" pitchFamily="34" charset="0"/>
              </a:rPr>
              <a:t>Representative Office</a:t>
            </a:r>
          </a:p>
          <a:p>
            <a:pPr marL="342900" lvl="0" indent="-342900">
              <a:buFont typeface="Wingdings" pitchFamily="2" charset="2"/>
              <a:buChar char="ü"/>
            </a:pPr>
            <a:endParaRPr lang="en-US" dirty="0" smtClean="0">
              <a:latin typeface="Calibri" pitchFamily="34" charset="0"/>
              <a:cs typeface="Calibri" pitchFamily="34" charset="0"/>
            </a:endParaRPr>
          </a:p>
          <a:p>
            <a:r>
              <a:rPr lang="en-US" dirty="0" smtClean="0">
                <a:latin typeface="Calibri" pitchFamily="34" charset="0"/>
                <a:cs typeface="Calibri" pitchFamily="34" charset="0"/>
              </a:rPr>
              <a:t>A foreign corporate can incorporate a Singapore company and can own 100% of its shares.</a:t>
            </a:r>
            <a:endParaRPr lang="en-US" dirty="0">
              <a:latin typeface="Calibri" pitchFamily="34" charset="0"/>
              <a:cs typeface="Calibri" pitchFamily="34" charset="0"/>
            </a:endParaRPr>
          </a:p>
        </p:txBody>
      </p:sp>
      <p:sp>
        <p:nvSpPr>
          <p:cNvPr id="7" name="TextBox 6"/>
          <p:cNvSpPr txBox="1"/>
          <p:nvPr/>
        </p:nvSpPr>
        <p:spPr>
          <a:xfrm>
            <a:off x="762000" y="34098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BUSINESS IMMIGRATION OPTIONS FOR THE FOREIGN CORPORATE</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219200"/>
            <a:ext cx="7686669" cy="1477328"/>
          </a:xfrm>
          <a:prstGeom prst="rect">
            <a:avLst/>
          </a:prstGeom>
          <a:noFill/>
        </p:spPr>
        <p:txBody>
          <a:bodyPr wrap="square" rtlCol="0">
            <a:spAutoFit/>
          </a:bodyPr>
          <a:lstStyle/>
          <a:p>
            <a:r>
              <a:rPr lang="en-US" dirty="0" smtClean="0">
                <a:latin typeface="Calibri" pitchFamily="34" charset="0"/>
                <a:cs typeface="Calibri" pitchFamily="34" charset="0"/>
              </a:rPr>
              <a:t>If the foreign corporate chooses to </a:t>
            </a:r>
            <a:r>
              <a:rPr lang="en-US" dirty="0" smtClean="0">
                <a:latin typeface="Calibri" pitchFamily="34" charset="0"/>
                <a:cs typeface="Calibri" pitchFamily="34" charset="0"/>
                <a:hlinkClick r:id="rId3"/>
              </a:rPr>
              <a:t>incorporate a Subsidiary Company</a:t>
            </a:r>
            <a:r>
              <a:rPr lang="en-US" dirty="0" smtClean="0">
                <a:latin typeface="Calibri" pitchFamily="34" charset="0"/>
                <a:cs typeface="Calibri" pitchFamily="34" charset="0"/>
              </a:rPr>
              <a:t>,</a:t>
            </a:r>
          </a:p>
          <a:p>
            <a:endParaRPr lang="en-US" dirty="0" smtClean="0">
              <a:latin typeface="Calibri" pitchFamily="34" charset="0"/>
              <a:cs typeface="Calibri" pitchFamily="34" charset="0"/>
            </a:endParaRPr>
          </a:p>
          <a:p>
            <a:pPr marL="342900" lvl="0" indent="-342900">
              <a:buFont typeface="Wingdings" pitchFamily="2" charset="2"/>
              <a:buChar char="ü"/>
            </a:pPr>
            <a:r>
              <a:rPr lang="en-US" dirty="0" smtClean="0">
                <a:latin typeface="Calibri" pitchFamily="34" charset="0"/>
                <a:cs typeface="Calibri" pitchFamily="34" charset="0"/>
              </a:rPr>
              <a:t>One of its directors must relocate to Singapore after acquiring an Employee Pass, or,</a:t>
            </a:r>
          </a:p>
          <a:p>
            <a:pPr marL="342900" lvl="0" indent="-342900">
              <a:buFont typeface="Wingdings" pitchFamily="2" charset="2"/>
              <a:buChar char="ü"/>
            </a:pPr>
            <a:r>
              <a:rPr lang="en-US" dirty="0" smtClean="0">
                <a:latin typeface="Calibri" pitchFamily="34" charset="0"/>
                <a:cs typeface="Calibri" pitchFamily="34" charset="0"/>
              </a:rPr>
              <a:t>The company must hire local resident director</a:t>
            </a:r>
            <a:endParaRPr lang="en-US" dirty="0">
              <a:latin typeface="Calibri" pitchFamily="34" charset="0"/>
              <a:cs typeface="Calibri" pitchFamily="34" charset="0"/>
            </a:endParaRPr>
          </a:p>
        </p:txBody>
      </p:sp>
      <p:sp>
        <p:nvSpPr>
          <p:cNvPr id="5" name="TextBox 4"/>
          <p:cNvSpPr txBox="1"/>
          <p:nvPr/>
        </p:nvSpPr>
        <p:spPr>
          <a:xfrm>
            <a:off x="762000" y="5142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SUBSIDIARY COMPANY</a:t>
            </a:r>
            <a:endParaRPr lang="en-US" sz="2000" dirty="0">
              <a:latin typeface="Calibri" pitchFamily="34" charset="0"/>
              <a:cs typeface="Calibri" pitchFamily="34" charset="0"/>
            </a:endParaRPr>
          </a:p>
        </p:txBody>
      </p:sp>
      <p:sp>
        <p:nvSpPr>
          <p:cNvPr id="6" name="TextBox 5"/>
          <p:cNvSpPr txBox="1"/>
          <p:nvPr/>
        </p:nvSpPr>
        <p:spPr>
          <a:xfrm>
            <a:off x="771531" y="3524310"/>
            <a:ext cx="7686669" cy="2308324"/>
          </a:xfrm>
          <a:prstGeom prst="rect">
            <a:avLst/>
          </a:prstGeom>
          <a:noFill/>
        </p:spPr>
        <p:txBody>
          <a:bodyPr wrap="square" rtlCol="0">
            <a:spAutoFit/>
          </a:bodyPr>
          <a:lstStyle/>
          <a:p>
            <a:r>
              <a:rPr lang="en-US" dirty="0" smtClean="0">
                <a:latin typeface="Calibri" pitchFamily="34" charset="0"/>
                <a:cs typeface="Calibri" pitchFamily="34" charset="0"/>
              </a:rPr>
              <a:t>A Singapore Branch office is considered as the legal extension of its parent company. It has no separate legal existence. If the foreign corporate chooses to </a:t>
            </a:r>
            <a:r>
              <a:rPr lang="en-US" dirty="0" smtClean="0">
                <a:latin typeface="Calibri" pitchFamily="34" charset="0"/>
                <a:cs typeface="Calibri" pitchFamily="34" charset="0"/>
                <a:hlinkClick r:id="rId4"/>
              </a:rPr>
              <a:t>incorporate a branch office</a:t>
            </a:r>
            <a:r>
              <a:rPr lang="en-US" dirty="0" smtClean="0">
                <a:latin typeface="Calibri" pitchFamily="34" charset="0"/>
                <a:cs typeface="Calibri" pitchFamily="34" charset="0"/>
              </a:rPr>
              <a:t>, then at the time of registration, </a:t>
            </a:r>
          </a:p>
          <a:p>
            <a:endParaRPr lang="en-US" dirty="0" smtClean="0">
              <a:latin typeface="Calibri" pitchFamily="34" charset="0"/>
              <a:cs typeface="Calibri" pitchFamily="34" charset="0"/>
            </a:endParaRPr>
          </a:p>
          <a:p>
            <a:pPr marL="342900" lvl="0" indent="-342900">
              <a:buFont typeface="Wingdings" pitchFamily="2" charset="2"/>
              <a:buChar char="ü"/>
            </a:pPr>
            <a:r>
              <a:rPr lang="en-US" dirty="0" smtClean="0">
                <a:latin typeface="Calibri" pitchFamily="34" charset="0"/>
                <a:cs typeface="Calibri" pitchFamily="34" charset="0"/>
              </a:rPr>
              <a:t>It must submit a list of its directors, or,</a:t>
            </a:r>
          </a:p>
          <a:p>
            <a:pPr marL="342900" lvl="0" indent="-342900">
              <a:buFont typeface="Wingdings" pitchFamily="2" charset="2"/>
              <a:buChar char="ü"/>
            </a:pPr>
            <a:r>
              <a:rPr lang="en-US" dirty="0" smtClean="0">
                <a:latin typeface="Calibri" pitchFamily="34" charset="0"/>
                <a:cs typeface="Calibri" pitchFamily="34" charset="0"/>
              </a:rPr>
              <a:t>It must submit a memorandum stating the powers of directors if they are Singapore residents and are the members of the local boards of directors</a:t>
            </a:r>
          </a:p>
          <a:p>
            <a:pPr marL="342900" lvl="0" indent="-342900">
              <a:buFont typeface="Wingdings" pitchFamily="2" charset="2"/>
              <a:buChar char="ü"/>
            </a:pPr>
            <a:r>
              <a:rPr lang="en-US" dirty="0" smtClean="0">
                <a:latin typeface="Calibri" pitchFamily="34" charset="0"/>
                <a:cs typeface="Calibri" pitchFamily="34" charset="0"/>
              </a:rPr>
              <a:t>It must also appoint two local agents</a:t>
            </a:r>
            <a:endParaRPr lang="en-US" dirty="0">
              <a:latin typeface="Calibri" pitchFamily="34" charset="0"/>
              <a:cs typeface="Calibri" pitchFamily="34" charset="0"/>
            </a:endParaRPr>
          </a:p>
        </p:txBody>
      </p:sp>
      <p:sp>
        <p:nvSpPr>
          <p:cNvPr id="7" name="TextBox 6"/>
          <p:cNvSpPr txBox="1"/>
          <p:nvPr/>
        </p:nvSpPr>
        <p:spPr>
          <a:xfrm>
            <a:off x="762000" y="304800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BRANCH OFFICE</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219200"/>
            <a:ext cx="7686669" cy="4524315"/>
          </a:xfrm>
          <a:prstGeom prst="rect">
            <a:avLst/>
          </a:prstGeom>
          <a:noFill/>
        </p:spPr>
        <p:txBody>
          <a:bodyPr wrap="square" rtlCol="0">
            <a:spAutoFit/>
          </a:bodyPr>
          <a:lstStyle/>
          <a:p>
            <a:r>
              <a:rPr lang="en-US" dirty="0" smtClean="0">
                <a:latin typeface="Calibri" pitchFamily="34" charset="0"/>
                <a:cs typeface="Calibri" pitchFamily="34" charset="0"/>
              </a:rPr>
              <a:t>A Singapore Representative office is a temporary setup. Its life expectancy is 3 years. Each year, the RO registration must be renewed.</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If the foreign corporate chooses to </a:t>
            </a:r>
            <a:r>
              <a:rPr lang="en-US" dirty="0" smtClean="0">
                <a:latin typeface="Calibri" pitchFamily="34" charset="0"/>
                <a:cs typeface="Calibri" pitchFamily="34" charset="0"/>
                <a:hlinkClick r:id="rId3"/>
              </a:rPr>
              <a:t>incorporate a Representative office</a:t>
            </a:r>
            <a:r>
              <a:rPr lang="en-US" dirty="0" smtClean="0">
                <a:latin typeface="Calibri" pitchFamily="34" charset="0"/>
                <a:cs typeface="Calibri" pitchFamily="34" charset="0"/>
              </a:rPr>
              <a:t>, then at the time of incorporation, </a:t>
            </a:r>
          </a:p>
          <a:p>
            <a:endParaRPr lang="en-US" dirty="0" smtClean="0">
              <a:latin typeface="Calibri" pitchFamily="34" charset="0"/>
              <a:cs typeface="Calibri" pitchFamily="34" charset="0"/>
            </a:endParaRPr>
          </a:p>
          <a:p>
            <a:pPr marL="342900" lvl="0" indent="-342900">
              <a:buFont typeface="Wingdings" pitchFamily="2" charset="2"/>
              <a:buChar char="ü"/>
            </a:pPr>
            <a:r>
              <a:rPr lang="en-US" dirty="0" smtClean="0">
                <a:latin typeface="Calibri" pitchFamily="34" charset="0"/>
                <a:cs typeface="Calibri" pitchFamily="34" charset="0"/>
              </a:rPr>
              <a:t>It must relocate one of its employees to Singapore to act as its Chief Representative.</a:t>
            </a:r>
          </a:p>
          <a:p>
            <a:pPr marL="342900" lvl="0" indent="-342900">
              <a:buFont typeface="Wingdings" pitchFamily="2" charset="2"/>
              <a:buChar char="ü"/>
            </a:pPr>
            <a:r>
              <a:rPr lang="en-US" dirty="0" smtClean="0">
                <a:latin typeface="Calibri" pitchFamily="34" charset="0"/>
                <a:cs typeface="Calibri" pitchFamily="34" charset="0"/>
              </a:rPr>
              <a:t>The concerned individual needs to acquire an employee pass to be able to work in Singapore.</a:t>
            </a:r>
          </a:p>
          <a:p>
            <a:pPr marL="342900" lvl="0" indent="-342900">
              <a:buFont typeface="Wingdings" pitchFamily="2" charset="2"/>
              <a:buChar char="ü"/>
            </a:pPr>
            <a:endParaRPr lang="en-US" dirty="0" smtClean="0">
              <a:latin typeface="Calibri" pitchFamily="34" charset="0"/>
              <a:cs typeface="Calibri" pitchFamily="34" charset="0"/>
            </a:endParaRPr>
          </a:p>
          <a:p>
            <a:r>
              <a:rPr lang="en-US" dirty="0" smtClean="0">
                <a:latin typeface="Calibri" pitchFamily="34" charset="0"/>
                <a:cs typeface="Calibri" pitchFamily="34" charset="0"/>
              </a:rPr>
              <a:t>Most of the Singapore pass holders, after working in Singapore for six months, apply for the Singapore permanent residency (PR). Acquiring a permanent resident status is beneficial as it also the spouse of the PR and unmarried children under 21. After 2 years of working in Singapore, a permanent resident qualifies to apply for Singapore resident.</a:t>
            </a:r>
            <a:endParaRPr lang="en-US" dirty="0">
              <a:latin typeface="Calibri" pitchFamily="34" charset="0"/>
              <a:cs typeface="Calibri" pitchFamily="34" charset="0"/>
            </a:endParaRPr>
          </a:p>
        </p:txBody>
      </p:sp>
      <p:sp>
        <p:nvSpPr>
          <p:cNvPr id="5" name="TextBox 4"/>
          <p:cNvSpPr txBox="1"/>
          <p:nvPr/>
        </p:nvSpPr>
        <p:spPr>
          <a:xfrm>
            <a:off x="762000" y="5142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REPRESENTATIVE OFFICE (RO)</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6333" y="0"/>
            <a:ext cx="9137667" cy="6858000"/>
          </a:xfrm>
          <a:prstGeom prst="rect">
            <a:avLst/>
          </a:prstGeom>
          <a:ln>
            <a:noFill/>
          </a:ln>
          <a:effectLst>
            <a:outerShdw blurRad="149987" dist="250190" dir="8460000" algn="ctr">
              <a:srgbClr val="000000">
                <a:alpha val="28000"/>
              </a:srgbClr>
            </a:outerShdw>
          </a:effectLst>
        </p:spPr>
      </p:pic>
      <p:sp>
        <p:nvSpPr>
          <p:cNvPr id="4" name="TextBox 3"/>
          <p:cNvSpPr txBox="1"/>
          <p:nvPr/>
        </p:nvSpPr>
        <p:spPr>
          <a:xfrm>
            <a:off x="771531" y="1219200"/>
            <a:ext cx="7686669" cy="2893100"/>
          </a:xfrm>
          <a:prstGeom prst="rect">
            <a:avLst/>
          </a:prstGeom>
          <a:noFill/>
        </p:spPr>
        <p:txBody>
          <a:bodyPr wrap="square" rtlCol="0">
            <a:spAutoFit/>
          </a:bodyPr>
          <a:lstStyle/>
          <a:p>
            <a:r>
              <a:rPr lang="en-US" sz="2000" b="1" dirty="0" smtClean="0">
                <a:latin typeface="Calibri" pitchFamily="34" charset="0"/>
                <a:cs typeface="Calibri" pitchFamily="34" charset="0"/>
              </a:rPr>
              <a:t>SBS Consulting </a:t>
            </a:r>
            <a:r>
              <a:rPr lang="en-US" sz="2000" b="1" dirty="0" err="1" smtClean="0">
                <a:latin typeface="Calibri" pitchFamily="34" charset="0"/>
                <a:cs typeface="Calibri" pitchFamily="34" charset="0"/>
              </a:rPr>
              <a:t>Pte</a:t>
            </a:r>
            <a:r>
              <a:rPr lang="en-US" sz="2000" b="1" dirty="0" smtClean="0">
                <a:latin typeface="Calibri" pitchFamily="34" charset="0"/>
                <a:cs typeface="Calibri" pitchFamily="34" charset="0"/>
              </a:rPr>
              <a:t> Ltd</a:t>
            </a:r>
          </a:p>
          <a:p>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35-B </a:t>
            </a:r>
            <a:r>
              <a:rPr lang="en-US" dirty="0" err="1" smtClean="0">
                <a:latin typeface="Calibri" pitchFamily="34" charset="0"/>
                <a:cs typeface="Calibri" pitchFamily="34" charset="0"/>
              </a:rPr>
              <a:t>Hongkong</a:t>
            </a:r>
            <a:r>
              <a:rPr lang="en-US" dirty="0" smtClean="0">
                <a:latin typeface="Calibri" pitchFamily="34" charset="0"/>
                <a:cs typeface="Calibri" pitchFamily="34" charset="0"/>
              </a:rPr>
              <a:t> Street, </a:t>
            </a:r>
            <a:br>
              <a:rPr lang="en-US" dirty="0" smtClean="0">
                <a:latin typeface="Calibri" pitchFamily="34" charset="0"/>
                <a:cs typeface="Calibri" pitchFamily="34" charset="0"/>
              </a:rPr>
            </a:br>
            <a:r>
              <a:rPr lang="en-US" dirty="0" smtClean="0">
                <a:latin typeface="Calibri" pitchFamily="34" charset="0"/>
                <a:cs typeface="Calibri" pitchFamily="34" charset="0"/>
              </a:rPr>
              <a:t>Singapore – 059674</a:t>
            </a:r>
          </a:p>
          <a:p>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Tel: +65 6536 0036</a:t>
            </a:r>
          </a:p>
          <a:p>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Email: </a:t>
            </a:r>
            <a:r>
              <a:rPr lang="en-US" u="sng" dirty="0" smtClean="0">
                <a:latin typeface="Calibri" pitchFamily="34" charset="0"/>
                <a:cs typeface="Calibri" pitchFamily="34" charset="0"/>
                <a:hlinkClick r:id="rId3"/>
              </a:rPr>
              <a:t>info@sbsgroup.com.sg</a:t>
            </a:r>
            <a:endParaRPr lang="en-US" u="sng" dirty="0" smtClean="0">
              <a:latin typeface="Calibri" pitchFamily="34" charset="0"/>
              <a:cs typeface="Calibri" pitchFamily="34" charset="0"/>
            </a:endParaRPr>
          </a:p>
          <a:p>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dirty="0" smtClean="0">
                <a:latin typeface="Calibri" pitchFamily="34" charset="0"/>
                <a:cs typeface="Calibri" pitchFamily="34" charset="0"/>
              </a:rPr>
              <a:t>Website: </a:t>
            </a:r>
            <a:r>
              <a:rPr lang="en-US" u="sng" dirty="0" smtClean="0">
                <a:latin typeface="Calibri" pitchFamily="34" charset="0"/>
                <a:cs typeface="Calibri" pitchFamily="34" charset="0"/>
                <a:hlinkClick r:id="rId4"/>
              </a:rPr>
              <a:t>http://www.sbsgroup.com.sg/</a:t>
            </a:r>
            <a:endParaRPr lang="en-US" dirty="0">
              <a:latin typeface="Calibri" pitchFamily="34" charset="0"/>
              <a:cs typeface="Calibri" pitchFamily="34" charset="0"/>
            </a:endParaRPr>
          </a:p>
        </p:txBody>
      </p:sp>
      <p:sp>
        <p:nvSpPr>
          <p:cNvPr id="5" name="TextBox 4"/>
          <p:cNvSpPr txBox="1"/>
          <p:nvPr/>
        </p:nvSpPr>
        <p:spPr>
          <a:xfrm>
            <a:off x="762000" y="514290"/>
            <a:ext cx="7686669" cy="400110"/>
          </a:xfrm>
          <a:prstGeom prst="rect">
            <a:avLst/>
          </a:prstGeom>
          <a:noFill/>
        </p:spPr>
        <p:txBody>
          <a:bodyPr wrap="square" rtlCol="0">
            <a:spAutoFit/>
          </a:bodyPr>
          <a:lstStyle/>
          <a:p>
            <a:r>
              <a:rPr lang="en-US" sz="2000" b="1" dirty="0" smtClean="0">
                <a:latin typeface="Calibri" pitchFamily="34" charset="0"/>
                <a:cs typeface="Calibri" pitchFamily="34" charset="0"/>
              </a:rPr>
              <a:t>CONTACT US</a:t>
            </a:r>
            <a:endParaRPr lang="en-US" sz="20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icture1.jpg"/>
          <p:cNvPicPr>
            <a:picLocks noChangeAspect="1"/>
          </p:cNvPicPr>
          <p:nvPr/>
        </p:nvPicPr>
        <p:blipFill>
          <a:blip r:embed="rId2"/>
          <a:stretch>
            <a:fillRect/>
          </a:stretch>
        </p:blipFill>
        <p:spPr>
          <a:xfrm>
            <a:off x="3166" y="0"/>
            <a:ext cx="9137667" cy="6857999"/>
          </a:xfrm>
          <a:prstGeom prst="rect">
            <a:avLst/>
          </a:prstGeom>
          <a:ln>
            <a:noFill/>
          </a:ln>
          <a:effectLst>
            <a:outerShdw blurRad="149987" dist="250190" dir="8460000" algn="ctr">
              <a:srgbClr val="000000">
                <a:alpha val="28000"/>
              </a:srgbClr>
            </a:outerShdw>
          </a:effectLst>
        </p:spPr>
      </p:pic>
      <p:sp>
        <p:nvSpPr>
          <p:cNvPr id="5" name="Rectangle 4"/>
          <p:cNvSpPr/>
          <p:nvPr/>
        </p:nvSpPr>
        <p:spPr>
          <a:xfrm>
            <a:off x="2590800" y="2362200"/>
            <a:ext cx="4251485" cy="1569660"/>
          </a:xfrm>
          <a:prstGeom prst="rect">
            <a:avLst/>
          </a:prstGeom>
        </p:spPr>
        <p:txBody>
          <a:bodyPr wrap="none" anchor="ctr">
            <a:spAutoFit/>
          </a:bodyPr>
          <a:lstStyle/>
          <a:p>
            <a:pPr algn="ctr">
              <a:buNone/>
            </a:pPr>
            <a:r>
              <a:rPr lang="en-US" sz="9600" dirty="0" smtClean="0">
                <a:solidFill>
                  <a:schemeClr val="bg1"/>
                </a:solidFill>
                <a:effectLst>
                  <a:outerShdw blurRad="38100" dist="38100" dir="2700000" algn="tl">
                    <a:srgbClr val="000000">
                      <a:alpha val="43137"/>
                    </a:srgbClr>
                  </a:outerShdw>
                </a:effectLst>
                <a:latin typeface="Freestyle Script" pitchFamily="66" charset="0"/>
              </a:rPr>
              <a:t>Thank You !</a:t>
            </a:r>
            <a:endParaRPr lang="en-US" sz="9600" dirty="0">
              <a:solidFill>
                <a:schemeClr val="bg1"/>
              </a:solidFill>
              <a:effectLst>
                <a:outerShdw blurRad="38100" dist="38100" dir="2700000" algn="tl">
                  <a:srgbClr val="000000">
                    <a:alpha val="43137"/>
                  </a:srgbClr>
                </a:outerShdw>
              </a:effectLst>
              <a:latin typeface="Freestyle Script"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TotalTime>
  <Words>833</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Admin4</dc:creator>
  <cp:lastModifiedBy>user</cp:lastModifiedBy>
  <cp:revision>94</cp:revision>
  <dcterms:created xsi:type="dcterms:W3CDTF">2015-05-28T06:31:22Z</dcterms:created>
  <dcterms:modified xsi:type="dcterms:W3CDTF">2015-06-01T10:33:01Z</dcterms:modified>
</cp:coreProperties>
</file>