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16"/>
  </p:notesMasterIdLst>
  <p:sldIdLst>
    <p:sldId id="256" r:id="rId2"/>
    <p:sldId id="335" r:id="rId3"/>
    <p:sldId id="357" r:id="rId4"/>
    <p:sldId id="365" r:id="rId5"/>
    <p:sldId id="364" r:id="rId6"/>
    <p:sldId id="361" r:id="rId7"/>
    <p:sldId id="362" r:id="rId8"/>
    <p:sldId id="363" r:id="rId9"/>
    <p:sldId id="354" r:id="rId10"/>
    <p:sldId id="360" r:id="rId11"/>
    <p:sldId id="343" r:id="rId12"/>
    <p:sldId id="358" r:id="rId13"/>
    <p:sldId id="359" r:id="rId14"/>
    <p:sldId id="366" r:id="rId15"/>
  </p:sldIdLst>
  <p:sldSz cx="10080625" cy="7559675"/>
  <p:notesSz cx="7772400" cy="10058400"/>
  <p:defaultTextStyle>
    <a:defPPr>
      <a:defRPr lang="en-US"/>
    </a:defPPr>
    <a:lvl1pPr marL="0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4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67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51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36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23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05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089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674" algn="l" defTabSz="4565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1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3" autoAdjust="0"/>
    <p:restoredTop sz="98710" autoAdjust="0"/>
  </p:normalViewPr>
  <p:slideViewPr>
    <p:cSldViewPr snapToObjects="1">
      <p:cViewPr varScale="1">
        <p:scale>
          <a:sx n="110" d="100"/>
          <a:sy n="110" d="100"/>
        </p:scale>
        <p:origin x="-152" y="-104"/>
      </p:cViewPr>
      <p:guideLst>
        <p:guide orient="horz" pos="3533"/>
        <p:guide pos="35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AF643-C1A4-E44B-9B9F-33793E1102A3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5DAFF-E4ED-094F-9F2B-557884C52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4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67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51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36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23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05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89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74" algn="l" defTabSz="456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DAFF-E4ED-094F-9F2B-557884C52C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1CCF9-E412-4817-97DD-E3168AC3081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DAFF-E4ED-094F-9F2B-557884C52C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DAFF-E4ED-094F-9F2B-557884C52C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8" y="2183923"/>
            <a:ext cx="8568531" cy="1847919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839964"/>
          </a:xfrm>
          <a:gradFill flip="none" rotWithShape="1">
            <a:gsLst>
              <a:gs pos="0">
                <a:srgbClr val="1E497F"/>
              </a:gs>
              <a:gs pos="100000">
                <a:srgbClr val="4A7DC0"/>
              </a:gs>
            </a:gsLst>
            <a:lin ang="162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0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6048" y="1511936"/>
            <a:ext cx="8568531" cy="671971"/>
          </a:xfrm>
          <a:prstGeom prst="rect">
            <a:avLst/>
          </a:prstGeom>
          <a:gradFill flip="none" rotWithShape="1">
            <a:gsLst>
              <a:gs pos="0">
                <a:srgbClr val="5A8133"/>
              </a:gs>
              <a:gs pos="100000">
                <a:srgbClr val="8CC751"/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52" tIns="50329" rIns="100652" bIns="50329" anchor="ctr"/>
          <a:lstStyle/>
          <a:p>
            <a:pPr marL="562709">
              <a:defRPr/>
            </a:pPr>
            <a:endParaRPr lang="en-US" sz="3500" cap="all" dirty="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&lt;date/time&gt;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&lt;footer&gt;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2" y="3172391"/>
            <a:ext cx="7812484" cy="6403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151C171-41E1-4191-8121-C16131617181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6" name="Picture 6" descr="Untitled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548" y="167996"/>
            <a:ext cx="924057" cy="12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6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2" y="1595946"/>
            <a:ext cx="9072563" cy="515702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9822"/>
            <a:ext cx="7896490" cy="640302"/>
          </a:xfrm>
          <a:gradFill flip="none" rotWithShape="1">
            <a:gsLst>
              <a:gs pos="0">
                <a:srgbClr val="1E497F"/>
              </a:gs>
              <a:gs pos="100000">
                <a:srgbClr val="4A7DC0"/>
              </a:gs>
            </a:gsLst>
            <a:lin ang="16200000" scaled="0"/>
            <a:tileRect/>
          </a:gradFill>
        </p:spPr>
        <p:txBody>
          <a:bodyPr>
            <a:spAutoFit/>
          </a:bodyPr>
          <a:lstStyle>
            <a:lvl1pPr algn="l">
              <a:defRPr sz="35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&lt;date/time&gt;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&lt;footer&gt;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718131-7121-41B1-81F1-A13151518101}" type="slidenum">
              <a:rPr lang="en-US" sz="1400" smtClean="0"/>
              <a:pPr algn="r"/>
              <a:t>‹#›</a:t>
            </a:fld>
            <a:endParaRPr lang="en-US" dirty="0"/>
          </a:p>
        </p:txBody>
      </p:sp>
      <p:pic>
        <p:nvPicPr>
          <p:cNvPr id="9" name="Picture 6" descr="Untitled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548" y="167996"/>
            <a:ext cx="924057" cy="12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51825"/>
            <a:ext cx="7812484" cy="640302"/>
          </a:xfrm>
          <a:gradFill flip="none" rotWithShape="1">
            <a:gsLst>
              <a:gs pos="0">
                <a:srgbClr val="1E497F"/>
              </a:gs>
              <a:gs pos="100000">
                <a:srgbClr val="4A7DC0"/>
              </a:gs>
            </a:gsLst>
            <a:lin ang="16200000" scaled="0"/>
            <a:tileRect/>
          </a:gradFill>
        </p:spPr>
        <p:txBody>
          <a:bodyPr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95946"/>
            <a:ext cx="4452276" cy="515702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595946"/>
            <a:ext cx="4452276" cy="515702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&lt;date/time&gt;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&lt;footer&gt;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718131-7121-41B1-81F1-A13151518101}" type="slidenum">
              <a:rPr lang="en-US" sz="1400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6" descr="Untitled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548" y="167996"/>
            <a:ext cx="924057" cy="12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35201"/>
            <a:ext cx="7812484" cy="640302"/>
          </a:xfrm>
          <a:gradFill flip="none" rotWithShape="1">
            <a:gsLst>
              <a:gs pos="1000">
                <a:srgbClr val="1E497F"/>
              </a:gs>
              <a:gs pos="100000">
                <a:srgbClr val="4A7DC0"/>
              </a:gs>
            </a:gsLst>
            <a:lin ang="16200000" scaled="0"/>
            <a:tileRect/>
          </a:gradFill>
        </p:spPr>
        <p:txBody>
          <a:bodyPr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692180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91" indent="0">
              <a:buNone/>
              <a:defRPr sz="2200" b="1"/>
            </a:lvl2pPr>
            <a:lvl3pPr marL="1006586" indent="0">
              <a:buNone/>
              <a:defRPr sz="2000" b="1"/>
            </a:lvl3pPr>
            <a:lvl4pPr marL="1509880" indent="0">
              <a:buNone/>
              <a:defRPr sz="1800" b="1"/>
            </a:lvl4pPr>
            <a:lvl5pPr marL="2013171" indent="0">
              <a:buNone/>
              <a:defRPr sz="1800" b="1"/>
            </a:lvl5pPr>
            <a:lvl6pPr marL="2516465" indent="0">
              <a:buNone/>
              <a:defRPr sz="1800" b="1"/>
            </a:lvl6pPr>
            <a:lvl7pPr marL="3019757" indent="0">
              <a:buNone/>
              <a:defRPr sz="1800" b="1"/>
            </a:lvl7pPr>
            <a:lvl8pPr marL="3523043" indent="0">
              <a:buNone/>
              <a:defRPr sz="1800" b="1"/>
            </a:lvl8pPr>
            <a:lvl9pPr marL="402634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397398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0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91" indent="0">
              <a:buNone/>
              <a:defRPr sz="2200" b="1"/>
            </a:lvl2pPr>
            <a:lvl3pPr marL="1006586" indent="0">
              <a:buNone/>
              <a:defRPr sz="2000" b="1"/>
            </a:lvl3pPr>
            <a:lvl4pPr marL="1509880" indent="0">
              <a:buNone/>
              <a:defRPr sz="1800" b="1"/>
            </a:lvl4pPr>
            <a:lvl5pPr marL="2013171" indent="0">
              <a:buNone/>
              <a:defRPr sz="1800" b="1"/>
            </a:lvl5pPr>
            <a:lvl6pPr marL="2516465" indent="0">
              <a:buNone/>
              <a:defRPr sz="1800" b="1"/>
            </a:lvl6pPr>
            <a:lvl7pPr marL="3019757" indent="0">
              <a:buNone/>
              <a:defRPr sz="1800" b="1"/>
            </a:lvl7pPr>
            <a:lvl8pPr marL="3523043" indent="0">
              <a:buNone/>
              <a:defRPr sz="1800" b="1"/>
            </a:lvl8pPr>
            <a:lvl9pPr marL="402634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8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&lt;date/time&gt;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&lt;footer&gt;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718131-7121-41B1-81F1-A13151518101}" type="slidenum">
              <a:rPr lang="en-US" sz="1400" smtClean="0"/>
              <a:pPr algn="r"/>
              <a:t>‹#›</a:t>
            </a:fld>
            <a:endParaRPr lang="en-US" dirty="0"/>
          </a:p>
        </p:txBody>
      </p:sp>
      <p:pic>
        <p:nvPicPr>
          <p:cNvPr id="14" name="Picture 6" descr="Untitled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548" y="167996"/>
            <a:ext cx="924057" cy="12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4031" y="309822"/>
            <a:ext cx="7812484" cy="640302"/>
          </a:xfrm>
          <a:gradFill flip="none" rotWithShape="1">
            <a:gsLst>
              <a:gs pos="0">
                <a:srgbClr val="1E497F"/>
              </a:gs>
              <a:gs pos="100000">
                <a:srgbClr val="4A7DC0"/>
              </a:gs>
            </a:gsLst>
            <a:lin ang="16200000" scaled="0"/>
            <a:tileRect/>
          </a:gradFill>
        </p:spPr>
        <p:txBody>
          <a:bodyPr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&lt;date/time&gt;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&lt;footer&gt;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718131-7121-41B1-81F1-A13151518101}" type="slidenum">
              <a:rPr lang="en-US" sz="1400" smtClean="0"/>
              <a:pPr algn="r"/>
              <a:t>‹#›</a:t>
            </a:fld>
            <a:endParaRPr lang="en-US" dirty="0"/>
          </a:p>
        </p:txBody>
      </p:sp>
      <p:pic>
        <p:nvPicPr>
          <p:cNvPr id="11" name="Picture 6" descr="Untitled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548" y="167996"/>
            <a:ext cx="924057" cy="12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&lt;date/time&gt;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&lt;footer&gt;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718131-7121-41B1-81F1-A13151518101}" type="slidenum">
              <a:rPr lang="en-US" sz="1400" smtClean="0"/>
              <a:pPr algn="r"/>
              <a:t>‹#›</a:t>
            </a:fld>
            <a:endParaRPr lang="en-US" dirty="0"/>
          </a:p>
        </p:txBody>
      </p:sp>
      <p:pic>
        <p:nvPicPr>
          <p:cNvPr id="9" name="Picture 6" descr="Untitled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548" y="167996"/>
            <a:ext cx="924057" cy="12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335201"/>
            <a:ext cx="7812484" cy="640302"/>
          </a:xfrm>
          <a:prstGeom prst="rect">
            <a:avLst/>
          </a:prstGeom>
          <a:gradFill flip="none" rotWithShape="1">
            <a:gsLst>
              <a:gs pos="0">
                <a:srgbClr val="1E497F"/>
              </a:gs>
              <a:gs pos="100000">
                <a:srgbClr val="4A7DC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652" tIns="50329" rIns="100652" bIns="5032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2" y="1595946"/>
            <a:ext cx="9072563" cy="515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52" tIns="50329" rIns="100652" bIns="50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 descr="AZOTEQ logo1 200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474" y="6803713"/>
            <a:ext cx="1969082" cy="67197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04031" y="7006715"/>
            <a:ext cx="2352146" cy="402483"/>
          </a:xfrm>
          <a:prstGeom prst="rect">
            <a:avLst/>
          </a:prstGeom>
        </p:spPr>
        <p:txBody>
          <a:bodyPr vert="horz" lIns="100652" tIns="50329" rIns="100652" bIns="5032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08198" y="7006715"/>
            <a:ext cx="2688167" cy="402483"/>
          </a:xfrm>
          <a:prstGeom prst="rect">
            <a:avLst/>
          </a:prstGeom>
        </p:spPr>
        <p:txBody>
          <a:bodyPr vert="horz" lIns="100652" tIns="50329" rIns="100652" bIns="5032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48375" y="7006715"/>
            <a:ext cx="1344083" cy="402483"/>
          </a:xfrm>
          <a:prstGeom prst="rect">
            <a:avLst/>
          </a:prstGeom>
        </p:spPr>
        <p:txBody>
          <a:bodyPr vert="horz" lIns="100652" tIns="50329" rIns="100652" bIns="5032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151C171-41E1-4191-8121-C16131617181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strike="noStrike" kern="1200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29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65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0988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317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469" indent="-377469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3100" kern="1200">
          <a:solidFill>
            <a:schemeClr val="tx1"/>
          </a:solidFill>
          <a:latin typeface="Arial"/>
          <a:ea typeface="+mn-ea"/>
          <a:cs typeface="Arial"/>
        </a:defRPr>
      </a:lvl1pPr>
      <a:lvl2pPr marL="817850" indent="-31455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258235" indent="-251647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761524" indent="-251647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264819" indent="-251647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111" indent="-251647" algn="l" defTabSz="1006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404" indent="-251647" algn="l" defTabSz="1006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697" indent="-251647" algn="l" defTabSz="1006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989" indent="-251647" algn="l" defTabSz="1006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91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586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80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171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465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757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043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341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teq.com/design/datasheets.html" TargetMode="External"/><Relationship Id="rId4" Type="http://schemas.openxmlformats.org/officeDocument/2006/relationships/hyperlink" Target="http://www.azoteq.com/images/stories/pdf/azd073_sar_qualification_with_azoteq_movement-based_sensors.pdf" TargetMode="External"/><Relationship Id="rId5" Type="http://schemas.openxmlformats.org/officeDocument/2006/relationships/hyperlink" Target="http://www.azoteq.com/images/stories/pdf/azd081_advanced_capacitive_sensing_techniques_to_meet_fcc_sar_regulations.pdf" TargetMode="External"/><Relationship Id="rId6" Type="http://schemas.openxmlformats.org/officeDocument/2006/relationships/hyperlink" Target="http://www.azoteq.com/images/stories/pdf/azd080_a_guide_to_prolonged_detection_using_capacitive_proximity_sensors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/>
          <p:cNvSpPr txBox="1"/>
          <p:nvPr/>
        </p:nvSpPr>
        <p:spPr>
          <a:xfrm>
            <a:off x="504003" y="301320"/>
            <a:ext cx="9071640" cy="666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Azoteq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IQS231 SAR Controller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World Leader in Capacitive Proximity Sensing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5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 design resources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IQS229, 231, 263 </a:t>
            </a:r>
            <a:r>
              <a:rPr lang="en-US" dirty="0" smtClean="0">
                <a:hlinkClick r:id="rId3"/>
              </a:rPr>
              <a:t>Datasheets </a:t>
            </a:r>
            <a:r>
              <a:rPr lang="en-US" dirty="0" smtClean="0"/>
              <a:t>available on Azoteq website </a:t>
            </a:r>
          </a:p>
          <a:p>
            <a:r>
              <a:rPr lang="en-US" dirty="0" smtClean="0"/>
              <a:t>Application notes to meet SAR specifications</a:t>
            </a:r>
            <a:endParaRPr lang="en-GB" sz="27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49217"/>
              </p:ext>
            </p:extLst>
          </p:nvPr>
        </p:nvGraphicFramePr>
        <p:xfrm>
          <a:off x="925511" y="4160837"/>
          <a:ext cx="822960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8201"/>
                <a:gridCol w="4800600"/>
                <a:gridCol w="1600200"/>
                <a:gridCol w="9906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AZD073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SAR Qualification with Azoteq Movement Based Sensors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IQS229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Download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AZD081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Capacitive sensing techniques to meet SAR requirements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IQS128, 253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5"/>
                        </a:rPr>
                        <a:t>Download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AZD080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Guide to Prolonged Detection using Capacitive Proximity Sensors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IQS127, 128, 229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6"/>
                        </a:rPr>
                        <a:t>Download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Azoteq movement detection technology</a:t>
            </a:r>
          </a:p>
          <a:p>
            <a:r>
              <a:rPr lang="en-US" sz="2000" dirty="0"/>
              <a:t>Designed for SAR test specification compliance</a:t>
            </a:r>
          </a:p>
          <a:p>
            <a:r>
              <a:rPr lang="en-US" sz="2000" dirty="0"/>
              <a:t>Automatic Tuning (ATI)</a:t>
            </a:r>
          </a:p>
          <a:p>
            <a:r>
              <a:rPr lang="en-US" sz="2000" dirty="0"/>
              <a:t>Internal Capacitor Implementation (ICI)</a:t>
            </a:r>
          </a:p>
          <a:p>
            <a:r>
              <a:rPr lang="en-US" sz="2000" dirty="0"/>
              <a:t>Supply voltage: 1.8V to 3.6V</a:t>
            </a:r>
          </a:p>
          <a:p>
            <a:r>
              <a:rPr lang="en-US" sz="2000" dirty="0"/>
              <a:t>External strap options for quick configuration</a:t>
            </a:r>
          </a:p>
          <a:p>
            <a:r>
              <a:rPr lang="en-US" sz="2000" dirty="0"/>
              <a:t>Streaming data option</a:t>
            </a:r>
          </a:p>
          <a:p>
            <a:r>
              <a:rPr lang="en-US" sz="2000" dirty="0"/>
              <a:t>Advanced on-chip digital signal processing</a:t>
            </a:r>
          </a:p>
          <a:p>
            <a:r>
              <a:rPr lang="en-US" sz="2000" dirty="0"/>
              <a:t>Ultra Low Power (30uA)</a:t>
            </a:r>
          </a:p>
          <a:p>
            <a:r>
              <a:rPr lang="en-US" sz="2000" dirty="0"/>
              <a:t>Robust UI for long term stability</a:t>
            </a:r>
          </a:p>
          <a:p>
            <a:r>
              <a:rPr lang="en-US" sz="2000" dirty="0"/>
              <a:t>Separate activation and movement outputs</a:t>
            </a:r>
          </a:p>
          <a:p>
            <a:r>
              <a:rPr lang="en-US" sz="2000" dirty="0"/>
              <a:t>3x3mm DFN10 package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IQS229 –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0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032" y="1112838"/>
            <a:ext cx="9072563" cy="5640138"/>
          </a:xfrm>
        </p:spPr>
        <p:txBody>
          <a:bodyPr/>
          <a:lstStyle/>
          <a:p>
            <a:r>
              <a:rPr lang="en-US" sz="2000" dirty="0" smtClean="0"/>
              <a:t>Up </a:t>
            </a:r>
            <a:r>
              <a:rPr lang="en-US" sz="2000" dirty="0"/>
              <a:t>to 80Hz report rate</a:t>
            </a:r>
          </a:p>
          <a:p>
            <a:r>
              <a:rPr lang="en-US" sz="2000" dirty="0"/>
              <a:t>On chip Movement Detection algorithm</a:t>
            </a:r>
          </a:p>
          <a:p>
            <a:r>
              <a:rPr lang="en-US" sz="2000" dirty="0" smtClean="0"/>
              <a:t>SAR </a:t>
            </a:r>
            <a:r>
              <a:rPr lang="en-US" sz="2000" dirty="0"/>
              <a:t>compliance in mobile devices according to the IEC 62209-2 ed1.0 standard and the FCC standard (KDB 616217 – D04 SAR for laptop and tablets v01)</a:t>
            </a:r>
          </a:p>
          <a:p>
            <a:r>
              <a:rPr lang="en-US" sz="2000" dirty="0" smtClean="0"/>
              <a:t>Long </a:t>
            </a:r>
            <a:r>
              <a:rPr lang="en-US" sz="2000" dirty="0"/>
              <a:t>proximity range</a:t>
            </a:r>
          </a:p>
          <a:p>
            <a:r>
              <a:rPr lang="en-US" sz="2000" dirty="0"/>
              <a:t>Automatic drift compensation</a:t>
            </a:r>
          </a:p>
          <a:p>
            <a:r>
              <a:rPr lang="en-US" sz="2000" dirty="0"/>
              <a:t>Fast I2C Interface</a:t>
            </a:r>
          </a:p>
          <a:p>
            <a:r>
              <a:rPr lang="en-US" sz="2000" dirty="0"/>
              <a:t>Event mode or Streaming modes</a:t>
            </a:r>
          </a:p>
          <a:p>
            <a:r>
              <a:rPr lang="en-US" sz="2000" dirty="0"/>
              <a:t>Hibernation mode</a:t>
            </a:r>
          </a:p>
          <a:p>
            <a:r>
              <a:rPr lang="en-US" sz="2000" dirty="0"/>
              <a:t>Low Power, suitable for battery applications</a:t>
            </a:r>
          </a:p>
          <a:p>
            <a:r>
              <a:rPr lang="en-US" sz="2000" dirty="0"/>
              <a:t>Supply voltage: 1.8V to 3.6V</a:t>
            </a:r>
          </a:p>
          <a:p>
            <a:r>
              <a:rPr lang="en-US" sz="2000" dirty="0"/>
              <a:t>&lt;3μA Active sensing in LP mode</a:t>
            </a:r>
          </a:p>
          <a:p>
            <a:r>
              <a:rPr lang="en-US" sz="2000" dirty="0"/>
              <a:t>&lt;100μA full running current up to 40Hz report </a:t>
            </a:r>
            <a:r>
              <a:rPr lang="en-US" sz="2000" dirty="0" smtClean="0"/>
              <a:t>rate</a:t>
            </a:r>
          </a:p>
          <a:p>
            <a:r>
              <a:rPr lang="en-US" sz="2000" dirty="0" smtClean="0"/>
              <a:t>MSOP10 package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IQS263 –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0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t 6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09675"/>
            <a:ext cx="7619601" cy="4331773"/>
          </a:xfrm>
        </p:spPr>
      </p:pic>
      <p:pic>
        <p:nvPicPr>
          <p:cNvPr id="6" name="Picture 5" descr="signal-wav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12" y="2332037"/>
            <a:ext cx="773511" cy="2191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090" y="679151"/>
            <a:ext cx="6147837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IQS231 SAR Sensor Controller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81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ropbox\Azoteq\Photos\Shutterstock\Tablet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349" y="1021396"/>
            <a:ext cx="4362258" cy="6538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13359"/>
            <a:ext cx="7728480" cy="808037"/>
          </a:xfrm>
        </p:spPr>
        <p:txBody>
          <a:bodyPr>
            <a:normAutofit/>
          </a:bodyPr>
          <a:lstStyle/>
          <a:p>
            <a:r>
              <a:rPr lang="en-US" dirty="0" smtClean="0"/>
              <a:t>Azoteq Proximity SAR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912" y="1874837"/>
            <a:ext cx="6629400" cy="3352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smtClean="0"/>
              <a:t>Designed for SAR compliance</a:t>
            </a:r>
          </a:p>
          <a:p>
            <a:pPr lvl="1"/>
            <a:r>
              <a:rPr lang="en-US" sz="2400" dirty="0" smtClean="0"/>
              <a:t>Failsafe firmware &amp; hardware</a:t>
            </a:r>
          </a:p>
          <a:p>
            <a:pPr lvl="1"/>
            <a:r>
              <a:rPr lang="en-US" sz="2400" dirty="0" smtClean="0"/>
              <a:t>Algorithms to ensures long-term stability </a:t>
            </a:r>
          </a:p>
          <a:p>
            <a:pPr lvl="1"/>
            <a:r>
              <a:rPr lang="en-US" sz="2400" dirty="0" smtClean="0"/>
              <a:t>SOT23, MSOP10, DFN10 packages</a:t>
            </a:r>
          </a:p>
          <a:p>
            <a:pPr lvl="1"/>
            <a:r>
              <a:rPr lang="en-US" sz="2400" dirty="0" smtClean="0"/>
              <a:t>Configuration via OTP, input straps, I2C</a:t>
            </a:r>
          </a:p>
          <a:p>
            <a:pPr lvl="1"/>
            <a:r>
              <a:rPr lang="en-US" sz="2400" dirty="0" smtClean="0"/>
              <a:t>Low power consumption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IQS229 – 1 channel</a:t>
            </a:r>
          </a:p>
          <a:p>
            <a:pPr lvl="1"/>
            <a:r>
              <a:rPr lang="en-US" sz="2400" dirty="0" smtClean="0"/>
              <a:t>IQS263 – 3 channels</a:t>
            </a:r>
          </a:p>
        </p:txBody>
      </p:sp>
    </p:spTree>
    <p:extLst>
      <p:ext uri="{BB962C8B-B14F-4D97-AF65-F5344CB8AC3E}">
        <p14:creationId xmlns:p14="http://schemas.microsoft.com/office/powerpoint/2010/main" val="132439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032" y="2027236"/>
            <a:ext cx="9072563" cy="4725739"/>
          </a:xfrm>
        </p:spPr>
        <p:txBody>
          <a:bodyPr/>
          <a:lstStyle/>
          <a:p>
            <a:pPr lvl="0"/>
            <a:r>
              <a:rPr lang="en-US" sz="2000" dirty="0"/>
              <a:t>Optimized for SAR applications </a:t>
            </a:r>
          </a:p>
          <a:p>
            <a:pPr lvl="0"/>
            <a:r>
              <a:rPr lang="en-US" sz="2000" dirty="0"/>
              <a:t>Human movement detection - distinguish between humans and inanimate objects</a:t>
            </a:r>
          </a:p>
          <a:p>
            <a:pPr lvl="0"/>
            <a:r>
              <a:rPr lang="en-US" sz="2000" dirty="0" smtClean="0"/>
              <a:t>Minimal </a:t>
            </a:r>
            <a:r>
              <a:rPr lang="en-US" sz="2000" dirty="0"/>
              <a:t>external components</a:t>
            </a:r>
          </a:p>
          <a:p>
            <a:pPr lvl="0"/>
            <a:r>
              <a:rPr lang="en-US" sz="2000" dirty="0"/>
              <a:t>Standalone and I</a:t>
            </a:r>
            <a:r>
              <a:rPr lang="en-US" sz="2000" baseline="30000" dirty="0"/>
              <a:t>2</a:t>
            </a:r>
            <a:r>
              <a:rPr lang="en-US" sz="2000" dirty="0"/>
              <a:t>C modes </a:t>
            </a:r>
          </a:p>
          <a:p>
            <a:pPr lvl="0"/>
            <a:r>
              <a:rPr lang="en-US" sz="2000" dirty="0"/>
              <a:t>OTP or I2C configuration</a:t>
            </a:r>
          </a:p>
          <a:p>
            <a:pPr lvl="0"/>
            <a:r>
              <a:rPr lang="en-US" sz="2000" dirty="0"/>
              <a:t>Optional external threshold adjustment </a:t>
            </a:r>
          </a:p>
          <a:p>
            <a:pPr lvl="0"/>
            <a:r>
              <a:rPr lang="en-US" sz="2000" dirty="0"/>
              <a:t>Self and Projected capacitive sensing </a:t>
            </a:r>
          </a:p>
          <a:p>
            <a:pPr lvl="0"/>
            <a:r>
              <a:rPr lang="en-US" sz="2000" dirty="0" smtClean="0"/>
              <a:t>Low </a:t>
            </a:r>
            <a:r>
              <a:rPr lang="en-US" sz="2000" dirty="0"/>
              <a:t>power modes: 100Hz, 30Hz, 8Hz, 4Hz sample rates</a:t>
            </a:r>
          </a:p>
          <a:p>
            <a:pPr lvl="0"/>
            <a:r>
              <a:rPr lang="en-US" sz="2000" dirty="0"/>
              <a:t>1.75V to 3.6V Supply voltage</a:t>
            </a:r>
          </a:p>
          <a:p>
            <a:pPr lvl="0"/>
            <a:r>
              <a:rPr lang="en-US" sz="2000" dirty="0"/>
              <a:t>Replacement solution for the IQS128</a:t>
            </a:r>
          </a:p>
          <a:p>
            <a:pPr lvl="0"/>
            <a:r>
              <a:rPr lang="en-US" sz="2000" dirty="0"/>
              <a:t>6 pin TSOT23-6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IQS231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2" y="1189038"/>
            <a:ext cx="7315200" cy="5563938"/>
          </a:xfrm>
        </p:spPr>
        <p:txBody>
          <a:bodyPr/>
          <a:lstStyle/>
          <a:p>
            <a:r>
              <a:rPr lang="en-US" sz="2800" dirty="0" smtClean="0"/>
              <a:t>Human movement detect</a:t>
            </a:r>
          </a:p>
          <a:p>
            <a:pPr lvl="1"/>
            <a:r>
              <a:rPr lang="en-US" sz="2400" dirty="0" smtClean="0"/>
              <a:t>Dedicated movement channel</a:t>
            </a:r>
          </a:p>
          <a:p>
            <a:pPr lvl="1"/>
            <a:r>
              <a:rPr lang="en-US" sz="2400" dirty="0" smtClean="0"/>
              <a:t>Can detect small human movements</a:t>
            </a:r>
          </a:p>
          <a:p>
            <a:pPr lvl="0"/>
            <a:r>
              <a:rPr lang="en-US" sz="2800" dirty="0" smtClean="0"/>
              <a:t>Quick </a:t>
            </a:r>
            <a:r>
              <a:rPr lang="en-US" sz="2800" dirty="0"/>
              <a:t>release </a:t>
            </a:r>
            <a:endParaRPr lang="en-US" sz="2800" dirty="0" smtClean="0"/>
          </a:p>
          <a:p>
            <a:pPr lvl="1"/>
            <a:r>
              <a:rPr lang="en-US" sz="2300" dirty="0"/>
              <a:t>D</a:t>
            </a:r>
            <a:r>
              <a:rPr lang="en-US" sz="2300" dirty="0" smtClean="0"/>
              <a:t>etect </a:t>
            </a:r>
            <a:r>
              <a:rPr lang="en-US" sz="2300" dirty="0"/>
              <a:t>human </a:t>
            </a:r>
            <a:r>
              <a:rPr lang="en-US" sz="2300" dirty="0" smtClean="0"/>
              <a:t>interaction</a:t>
            </a:r>
            <a:endParaRPr lang="en-US" sz="2300" dirty="0"/>
          </a:p>
          <a:p>
            <a:r>
              <a:rPr lang="en-US" sz="2800" dirty="0"/>
              <a:t>Hand-held power on detection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/>
              <a:t>Failsafe operation with heartbeat</a:t>
            </a:r>
          </a:p>
          <a:p>
            <a:pPr lvl="1"/>
            <a:r>
              <a:rPr lang="en-US" sz="2400" dirty="0"/>
              <a:t>Safety critical applications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Synchronization </a:t>
            </a:r>
            <a:r>
              <a:rPr lang="en-US" sz="2800" dirty="0"/>
              <a:t>with RF transmit/</a:t>
            </a:r>
            <a:r>
              <a:rPr lang="en-US" sz="2800" dirty="0" smtClean="0"/>
              <a:t>receive</a:t>
            </a:r>
          </a:p>
          <a:p>
            <a:pPr lvl="1"/>
            <a:r>
              <a:rPr lang="en-US" sz="2300" dirty="0" smtClean="0"/>
              <a:t>Utilize 3G/4G antenna as electrode</a:t>
            </a:r>
            <a:endParaRPr lang="en-US" sz="23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12" y="1570037"/>
            <a:ext cx="3382909" cy="2043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21" y="3954191"/>
            <a:ext cx="3287712" cy="1410279"/>
          </a:xfrm>
          <a:prstGeom prst="rect">
            <a:avLst/>
          </a:prstGeom>
        </p:spPr>
      </p:pic>
      <p:pic>
        <p:nvPicPr>
          <p:cNvPr id="10" name="Picture 9" descr="LTE SMT Anten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12" y="5330143"/>
            <a:ext cx="2112963" cy="21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1331472"/>
            <a:ext cx="9307512" cy="53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9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332931"/>
            <a:ext cx="7812484" cy="594084"/>
          </a:xfrm>
        </p:spPr>
        <p:txBody>
          <a:bodyPr/>
          <a:lstStyle/>
          <a:p>
            <a:r>
              <a:rPr lang="en-US" sz="3200" dirty="0" smtClean="0"/>
              <a:t>Proximity detection – movement disabled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46236"/>
            <a:ext cx="7995877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32931"/>
            <a:ext cx="7812484" cy="594084"/>
          </a:xfrm>
        </p:spPr>
        <p:txBody>
          <a:bodyPr/>
          <a:lstStyle/>
          <a:p>
            <a:r>
              <a:rPr lang="en-US" sz="3200" dirty="0"/>
              <a:t>Proximity detection – movement </a:t>
            </a:r>
            <a:r>
              <a:rPr lang="en-US" sz="3200" dirty="0" smtClean="0"/>
              <a:t>enabled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23858"/>
            <a:ext cx="8266112" cy="51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7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6710"/>
            <a:ext cx="7812484" cy="1086526"/>
          </a:xfrm>
        </p:spPr>
        <p:txBody>
          <a:bodyPr/>
          <a:lstStyle/>
          <a:p>
            <a:r>
              <a:rPr lang="en-US" sz="3200" dirty="0"/>
              <a:t>Proximity </a:t>
            </a:r>
            <a:r>
              <a:rPr lang="en-US" sz="3200" dirty="0" smtClean="0"/>
              <a:t>&amp; touch detection </a:t>
            </a:r>
            <a:r>
              <a:rPr lang="en-US" sz="3200" dirty="0"/>
              <a:t>– movement enabled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185950"/>
            <a:ext cx="7351712" cy="60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IQS231 – Evaluation Kit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4084637"/>
            <a:ext cx="5956300" cy="3238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032" y="1112838"/>
            <a:ext cx="9072563" cy="2743199"/>
          </a:xfrm>
        </p:spPr>
        <p:txBody>
          <a:bodyPr/>
          <a:lstStyle/>
          <a:p>
            <a:r>
              <a:rPr lang="en-US" sz="2000" dirty="0"/>
              <a:t>Modular design: Mainboard with modules allow rapid prototyping</a:t>
            </a:r>
          </a:p>
          <a:p>
            <a:r>
              <a:rPr lang="en-US" sz="2000" dirty="0"/>
              <a:t>Reference design for </a:t>
            </a:r>
            <a:r>
              <a:rPr lang="en-US" sz="2000" dirty="0" smtClean="0"/>
              <a:t>IQS231 </a:t>
            </a:r>
            <a:r>
              <a:rPr lang="en-US" sz="2000" dirty="0"/>
              <a:t>with user proximity &amp; touch detection ability</a:t>
            </a:r>
          </a:p>
          <a:p>
            <a:r>
              <a:rPr lang="en-US" sz="2000" dirty="0"/>
              <a:t>LEDs indicate proximity and touch</a:t>
            </a:r>
          </a:p>
          <a:p>
            <a:r>
              <a:rPr lang="en-US" sz="2000" dirty="0"/>
              <a:t>Modes of operation:</a:t>
            </a:r>
          </a:p>
          <a:p>
            <a:pPr lvl="1"/>
            <a:r>
              <a:rPr lang="en-US" sz="1500" dirty="0" smtClean="0"/>
              <a:t>Standalone mode</a:t>
            </a:r>
            <a:r>
              <a:rPr lang="en-US" sz="1500" dirty="0"/>
              <a:t>: Battery or USB powered with LED indicators for proximity </a:t>
            </a:r>
            <a:r>
              <a:rPr lang="en-US" sz="1500" dirty="0" smtClean="0"/>
              <a:t>or touch</a:t>
            </a:r>
            <a:endParaRPr lang="en-US" sz="1500" dirty="0"/>
          </a:p>
          <a:p>
            <a:pPr lvl="1"/>
            <a:r>
              <a:rPr lang="en-US" sz="1500" dirty="0" smtClean="0"/>
              <a:t>I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C </a:t>
            </a:r>
            <a:r>
              <a:rPr lang="en-US" sz="1500" dirty="0"/>
              <a:t>Mode: Graphical user interface to view controller data. (Requires CT210 or DS100)</a:t>
            </a:r>
          </a:p>
          <a:p>
            <a:r>
              <a:rPr lang="en-US" sz="2000" dirty="0"/>
              <a:t>In-circuit OTP programmer (requires CT210)</a:t>
            </a:r>
          </a:p>
        </p:txBody>
      </p:sp>
    </p:spTree>
    <p:extLst>
      <p:ext uri="{BB962C8B-B14F-4D97-AF65-F5344CB8AC3E}">
        <p14:creationId xmlns:p14="http://schemas.microsoft.com/office/powerpoint/2010/main" val="37319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zoteq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10285</TotalTime>
  <Words>476</Words>
  <Application>Microsoft Macintosh PowerPoint</Application>
  <PresentationFormat>Custom</PresentationFormat>
  <Paragraphs>97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Azoteq Template</vt:lpstr>
      <vt:lpstr>Azoteq IQS231 SAR Controller </vt:lpstr>
      <vt:lpstr>Azoteq Proximity SAR solutions</vt:lpstr>
      <vt:lpstr>IQS231</vt:lpstr>
      <vt:lpstr>Special features</vt:lpstr>
      <vt:lpstr>Pinout</vt:lpstr>
      <vt:lpstr>Proximity detection – movement disabled</vt:lpstr>
      <vt:lpstr>Proximity detection – movement enabled</vt:lpstr>
      <vt:lpstr>Proximity &amp; touch detection – movement enabled</vt:lpstr>
      <vt:lpstr>IQS231 – Evaluation Kit</vt:lpstr>
      <vt:lpstr>Additional resources</vt:lpstr>
      <vt:lpstr>SAR design resources</vt:lpstr>
      <vt:lpstr>IQS229 – In production</vt:lpstr>
      <vt:lpstr>IQS263 – In Production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Azoteq  Proximity + Touch training</dc:title>
  <dc:creator>Jean</dc:creator>
  <cp:lastModifiedBy>Kobus Marneweck</cp:lastModifiedBy>
  <cp:revision>160</cp:revision>
  <dcterms:modified xsi:type="dcterms:W3CDTF">2015-06-09T16:11:24Z</dcterms:modified>
</cp:coreProperties>
</file>