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theme/theme30.xml" ContentType="application/vnd.openxmlformats-officedocument.theme+xml"/>
  <Override PartName="/ppt/theme/theme31.xml" ContentType="application/vnd.openxmlformats-officedocument.theme+xml"/>
  <Override PartName="/ppt/theme/theme32.xml" ContentType="application/vnd.openxmlformats-officedocument.theme+xml"/>
  <Override PartName="/ppt/theme/theme33.xml" ContentType="application/vnd.openxmlformats-officedocument.theme+xml"/>
  <Override PartName="/ppt/theme/theme34.xml" ContentType="application/vnd.openxmlformats-officedocument.theme+xml"/>
  <Override PartName="/ppt/theme/theme35.xml" ContentType="application/vnd.openxmlformats-officedocument.theme+xml"/>
  <Override PartName="/ppt/theme/theme36.xml" ContentType="application/vnd.openxmlformats-officedocument.theme+xml"/>
  <Override PartName="/ppt/theme/theme37.xml" ContentType="application/vnd.openxmlformats-officedocument.theme+xml"/>
  <Override PartName="/ppt/theme/theme38.xml" ContentType="application/vnd.openxmlformats-officedocument.theme+xml"/>
  <Override PartName="/ppt/theme/theme39.xml" ContentType="application/vnd.openxmlformats-officedocument.theme+xml"/>
  <Override PartName="/ppt/theme/theme40.xml" ContentType="application/vnd.openxmlformats-officedocument.theme+xml"/>
  <Override PartName="/ppt/theme/theme41.xml" ContentType="application/vnd.openxmlformats-officedocument.theme+xml"/>
  <Override PartName="/ppt/theme/theme42.xml" ContentType="application/vnd.openxmlformats-officedocument.theme+xml"/>
  <Override PartName="/ppt/theme/theme43.xml" ContentType="application/vnd.openxmlformats-officedocument.theme+xml"/>
  <Override PartName="/ppt/theme/theme44.xml" ContentType="application/vnd.openxmlformats-officedocument.theme+xml"/>
  <Override PartName="/ppt/theme/theme45.xml" ContentType="application/vnd.openxmlformats-officedocument.theme+xml"/>
  <Override PartName="/ppt/theme/theme46.xml" ContentType="application/vnd.openxmlformats-officedocument.theme+xml"/>
  <Override PartName="/ppt/theme/theme47.xml" ContentType="application/vnd.openxmlformats-officedocument.theme+xml"/>
  <Override PartName="/ppt/theme/theme48.xml" ContentType="application/vnd.openxmlformats-officedocument.theme+xml"/>
  <Override PartName="/ppt/theme/theme49.xml" ContentType="application/vnd.openxmlformats-officedocument.theme+xml"/>
  <Override PartName="/ppt/theme/theme50.xml" ContentType="application/vnd.openxmlformats-officedocument.theme+xml"/>
  <Override PartName="/ppt/theme/theme51.xml" ContentType="application/vnd.openxmlformats-officedocument.theme+xml"/>
  <Override PartName="/ppt/theme/theme52.xml" ContentType="application/vnd.openxmlformats-officedocument.theme+xml"/>
  <Override PartName="/ppt/theme/theme53.xml" ContentType="application/vnd.openxmlformats-officedocument.theme+xml"/>
  <Override PartName="/ppt/theme/theme54.xml" ContentType="application/vnd.openxmlformats-officedocument.theme+xml"/>
  <Override PartName="/ppt/theme/theme55.xml" ContentType="application/vnd.openxmlformats-officedocument.theme+xml"/>
  <Override PartName="/ppt/theme/theme56.xml" ContentType="application/vnd.openxmlformats-officedocument.theme+xml"/>
  <Override PartName="/ppt/theme/theme57.xml" ContentType="application/vnd.openxmlformats-officedocument.theme+xml"/>
  <Override PartName="/ppt/theme/theme5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4012" r:id="rId2"/>
    <p:sldMasterId id="2147484014" r:id="rId3"/>
    <p:sldMasterId id="2147484016" r:id="rId4"/>
    <p:sldMasterId id="2147484018" r:id="rId5"/>
    <p:sldMasterId id="2147484020" r:id="rId6"/>
    <p:sldMasterId id="2147484022" r:id="rId7"/>
    <p:sldMasterId id="2147484024" r:id="rId8"/>
    <p:sldMasterId id="2147484026" r:id="rId9"/>
    <p:sldMasterId id="2147484028" r:id="rId10"/>
    <p:sldMasterId id="2147484030" r:id="rId11"/>
    <p:sldMasterId id="2147484032" r:id="rId12"/>
    <p:sldMasterId id="2147484034" r:id="rId13"/>
    <p:sldMasterId id="2147484036" r:id="rId14"/>
    <p:sldMasterId id="2147484038" r:id="rId15"/>
    <p:sldMasterId id="2147484040" r:id="rId16"/>
    <p:sldMasterId id="2147484042" r:id="rId17"/>
    <p:sldMasterId id="2147484044" r:id="rId18"/>
    <p:sldMasterId id="2147484046" r:id="rId19"/>
    <p:sldMasterId id="2147484048" r:id="rId20"/>
    <p:sldMasterId id="2147484050" r:id="rId21"/>
    <p:sldMasterId id="2147484052" r:id="rId22"/>
    <p:sldMasterId id="2147484054" r:id="rId23"/>
    <p:sldMasterId id="2147484056" r:id="rId24"/>
    <p:sldMasterId id="2147484058" r:id="rId25"/>
    <p:sldMasterId id="2147484060" r:id="rId26"/>
    <p:sldMasterId id="2147484062" r:id="rId27"/>
    <p:sldMasterId id="2147484064" r:id="rId28"/>
    <p:sldMasterId id="2147484066" r:id="rId29"/>
    <p:sldMasterId id="2147484068" r:id="rId30"/>
    <p:sldMasterId id="2147484070" r:id="rId31"/>
    <p:sldMasterId id="2147484072" r:id="rId32"/>
    <p:sldMasterId id="2147484074" r:id="rId33"/>
    <p:sldMasterId id="2147484076" r:id="rId34"/>
    <p:sldMasterId id="2147484078" r:id="rId35"/>
    <p:sldMasterId id="2147484080" r:id="rId36"/>
    <p:sldMasterId id="2147484082" r:id="rId37"/>
    <p:sldMasterId id="2147484084" r:id="rId38"/>
    <p:sldMasterId id="2147484086" r:id="rId39"/>
    <p:sldMasterId id="2147484088" r:id="rId40"/>
    <p:sldMasterId id="2147484090" r:id="rId41"/>
    <p:sldMasterId id="2147484092" r:id="rId42"/>
    <p:sldMasterId id="2147484094" r:id="rId43"/>
    <p:sldMasterId id="2147484096" r:id="rId44"/>
    <p:sldMasterId id="2147484098" r:id="rId45"/>
    <p:sldMasterId id="2147484100" r:id="rId46"/>
    <p:sldMasterId id="2147484102" r:id="rId47"/>
    <p:sldMasterId id="2147484104" r:id="rId48"/>
    <p:sldMasterId id="2147484106" r:id="rId49"/>
    <p:sldMasterId id="2147484108" r:id="rId50"/>
    <p:sldMasterId id="2147484110" r:id="rId51"/>
    <p:sldMasterId id="2147484112" r:id="rId52"/>
    <p:sldMasterId id="2147484114" r:id="rId53"/>
    <p:sldMasterId id="2147484116" r:id="rId54"/>
    <p:sldMasterId id="2147484118" r:id="rId55"/>
    <p:sldMasterId id="2147484120" r:id="rId56"/>
    <p:sldMasterId id="2147484122" r:id="rId57"/>
  </p:sldMasterIdLst>
  <p:notesMasterIdLst>
    <p:notesMasterId r:id="rId63"/>
  </p:notesMasterIdLst>
  <p:sldIdLst>
    <p:sldId id="2048" r:id="rId58"/>
    <p:sldId id="2075" r:id="rId59"/>
    <p:sldId id="2146" r:id="rId60"/>
    <p:sldId id="2147" r:id="rId61"/>
    <p:sldId id="2086" r:id="rId6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33CC"/>
    <a:srgbClr val="6699FF"/>
    <a:srgbClr val="007E39"/>
    <a:srgbClr val="CC0066"/>
    <a:srgbClr val="749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85" autoAdjust="0"/>
    <p:restoredTop sz="98138" autoAdjust="0"/>
  </p:normalViewPr>
  <p:slideViewPr>
    <p:cSldViewPr>
      <p:cViewPr varScale="1">
        <p:scale>
          <a:sx n="72" d="100"/>
          <a:sy n="72" d="100"/>
        </p:scale>
        <p:origin x="104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1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" Target="slides/slide1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" Target="slides/slide4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" Target="slides/slide3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" Target="slides/slide2.xml"/><Relationship Id="rId67" Type="http://schemas.openxmlformats.org/officeDocument/2006/relationships/tableStyles" Target="tableStyles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248989146627014E-2"/>
          <c:y val="4.8672566371681415E-2"/>
          <c:w val="0.91323449433685655"/>
          <c:h val="0.696285421949375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Product Placement</c:v>
                </c:pt>
              </c:strCache>
            </c:strRef>
          </c:tx>
          <c:spPr>
            <a:ln w="38100">
              <a:solidFill>
                <a:schemeClr val="accent1">
                  <a:lumMod val="75000"/>
                </a:schemeClr>
              </a:solidFill>
            </a:ln>
          </c:spPr>
          <c:marker>
            <c:spPr>
              <a:noFill/>
              <a:ln>
                <a:noFill/>
              </a:ln>
            </c:spPr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7.0999999999999994E-2</c:v>
                </c:pt>
                <c:pt idx="1">
                  <c:v>0.11</c:v>
                </c:pt>
                <c:pt idx="2">
                  <c:v>0.129</c:v>
                </c:pt>
                <c:pt idx="3">
                  <c:v>0.13300000000000001</c:v>
                </c:pt>
                <c:pt idx="4">
                  <c:v>0.13900000000000001</c:v>
                </c:pt>
                <c:pt idx="5">
                  <c:v>0.14399999999999999</c:v>
                </c:pt>
                <c:pt idx="6">
                  <c:v>0.16</c:v>
                </c:pt>
                <c:pt idx="7">
                  <c:v>0.152</c:v>
                </c:pt>
                <c:pt idx="8">
                  <c:v>0.155</c:v>
                </c:pt>
                <c:pt idx="9">
                  <c:v>0.159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Film Product Placement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0.06</c:v>
                </c:pt>
                <c:pt idx="1">
                  <c:v>8.4000000000000005E-2</c:v>
                </c:pt>
                <c:pt idx="2">
                  <c:v>0.09</c:v>
                </c:pt>
                <c:pt idx="3">
                  <c:v>0.1</c:v>
                </c:pt>
                <c:pt idx="4">
                  <c:v>9.2999999999999999E-2</c:v>
                </c:pt>
                <c:pt idx="5">
                  <c:v>9.8000000000000004E-2</c:v>
                </c:pt>
                <c:pt idx="6">
                  <c:v>8.6999999999999994E-2</c:v>
                </c:pt>
                <c:pt idx="7">
                  <c:v>9.8000000000000004E-2</c:v>
                </c:pt>
                <c:pt idx="8">
                  <c:v>9.2999999999999999E-2</c:v>
                </c:pt>
                <c:pt idx="9">
                  <c:v>9.5000000000000001E-2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Videogame Product Placement</c:v>
                </c:pt>
              </c:strCache>
            </c:strRef>
          </c:tx>
          <c:spPr>
            <a:ln w="381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Sheet1!$D$2:$D$11</c:f>
              <c:numCache>
                <c:formatCode>0.0%</c:formatCode>
                <c:ptCount val="10"/>
                <c:pt idx="0">
                  <c:v>9.6000000000000002E-2</c:v>
                </c:pt>
                <c:pt idx="1">
                  <c:v>0.06</c:v>
                </c:pt>
                <c:pt idx="2">
                  <c:v>1.9E-2</c:v>
                </c:pt>
                <c:pt idx="3">
                  <c:v>3.6999999999999998E-2</c:v>
                </c:pt>
                <c:pt idx="4">
                  <c:v>5.3999999999999999E-2</c:v>
                </c:pt>
                <c:pt idx="5">
                  <c:v>0.04</c:v>
                </c:pt>
                <c:pt idx="6">
                  <c:v>2.1000000000000001E-2</c:v>
                </c:pt>
                <c:pt idx="7">
                  <c:v>0.03</c:v>
                </c:pt>
                <c:pt idx="8">
                  <c:v>5.5E-2</c:v>
                </c:pt>
                <c:pt idx="9">
                  <c:v>4.4999999999999998E-2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Digital Product Placements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pPr>
              <a:noFill/>
              <a:ln>
                <a:noFill/>
              </a:ln>
            </c:spPr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Sheet1!$E$2:$E$11</c:f>
              <c:numCache>
                <c:formatCode>0.0%</c:formatCode>
                <c:ptCount val="10"/>
                <c:pt idx="0">
                  <c:v>0.22500000000000001</c:v>
                </c:pt>
                <c:pt idx="1">
                  <c:v>0.245</c:v>
                </c:pt>
                <c:pt idx="2">
                  <c:v>0.246</c:v>
                </c:pt>
                <c:pt idx="3">
                  <c:v>0.34200000000000003</c:v>
                </c:pt>
                <c:pt idx="4">
                  <c:v>0.28699999999999998</c:v>
                </c:pt>
                <c:pt idx="5">
                  <c:v>0.27300000000000002</c:v>
                </c:pt>
                <c:pt idx="6">
                  <c:v>0.253</c:v>
                </c:pt>
                <c:pt idx="7">
                  <c:v>0.22800000000000001</c:v>
                </c:pt>
                <c:pt idx="8">
                  <c:v>0.2</c:v>
                </c:pt>
                <c:pt idx="9">
                  <c:v>0.184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Music Product Placements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pPr>
              <a:noFill/>
              <a:ln>
                <a:noFill/>
              </a:ln>
            </c:spPr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Sheet1!$F$2:$F$11</c:f>
              <c:numCache>
                <c:formatCode>0.0%</c:formatCode>
                <c:ptCount val="10"/>
                <c:pt idx="0">
                  <c:v>0.11799999999999999</c:v>
                </c:pt>
                <c:pt idx="1">
                  <c:v>0.158</c:v>
                </c:pt>
                <c:pt idx="2">
                  <c:v>0.182</c:v>
                </c:pt>
                <c:pt idx="3">
                  <c:v>0.192</c:v>
                </c:pt>
                <c:pt idx="4">
                  <c:v>0.154</c:v>
                </c:pt>
                <c:pt idx="5">
                  <c:v>0.16700000000000001</c:v>
                </c:pt>
                <c:pt idx="6">
                  <c:v>0.14299999999999999</c:v>
                </c:pt>
                <c:pt idx="7">
                  <c:v>0.16500000000000001</c:v>
                </c:pt>
                <c:pt idx="8">
                  <c:v>0.13800000000000001</c:v>
                </c:pt>
                <c:pt idx="9">
                  <c:v>0.127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Product Placement in Other Media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pPr>
              <a:noFill/>
              <a:ln>
                <a:noFill/>
              </a:ln>
            </c:spPr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Sheet1!$G$2:$G$11</c:f>
              <c:numCache>
                <c:formatCode>0.0%</c:formatCode>
                <c:ptCount val="10"/>
                <c:pt idx="0">
                  <c:v>8.1000000000000003E-2</c:v>
                </c:pt>
                <c:pt idx="1">
                  <c:v>8.5999999999999993E-2</c:v>
                </c:pt>
                <c:pt idx="2">
                  <c:v>8.8999999999999996E-2</c:v>
                </c:pt>
                <c:pt idx="3">
                  <c:v>0.127</c:v>
                </c:pt>
                <c:pt idx="4">
                  <c:v>0.152</c:v>
                </c:pt>
                <c:pt idx="5">
                  <c:v>0.14799999999999999</c:v>
                </c:pt>
                <c:pt idx="6">
                  <c:v>0.14000000000000001</c:v>
                </c:pt>
                <c:pt idx="7">
                  <c:v>0.13100000000000001</c:v>
                </c:pt>
                <c:pt idx="8">
                  <c:v>0.128</c:v>
                </c:pt>
                <c:pt idx="9">
                  <c:v>0.121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1407312"/>
        <c:axId val="364243264"/>
      </c:lineChart>
      <c:catAx>
        <c:axId val="27140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4243264"/>
        <c:crosses val="autoZero"/>
        <c:auto val="1"/>
        <c:lblAlgn val="ctr"/>
        <c:lblOffset val="100"/>
        <c:noMultiLvlLbl val="0"/>
      </c:catAx>
      <c:valAx>
        <c:axId val="364243264"/>
        <c:scaling>
          <c:orientation val="minMax"/>
          <c:max val="0.4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71407312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12667872597006455"/>
          <c:y val="0.83062858668090223"/>
          <c:w val="0.79657657657657654"/>
          <c:h val="8.7705528744390818E-2"/>
        </c:manualLayout>
      </c:layout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0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0.92035</cdr:y>
    </cdr:from>
    <cdr:to>
      <cdr:x>0.16216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152400" y="2641600"/>
          <a:ext cx="1371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latin typeface="Arial" pitchFamily="34" charset="0"/>
              <a:cs typeface="Arial" pitchFamily="34" charset="0"/>
            </a:rPr>
            <a:t>Source: PQ Media</a:t>
          </a:r>
          <a:endParaRPr lang="en-US" sz="1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4E945A-171A-4799-A6E3-3AF1C8D9FE9B}" type="datetimeFigureOut">
              <a:rPr lang="en-US"/>
              <a:pPr>
                <a:defRPr/>
              </a:pPr>
              <a:t>6/12/2015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7F08F0-7968-4C0F-AB36-93F441D5D9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80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7F08F0-7968-4C0F-AB36-93F441D5D94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488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B52AF6-BB58-49F1-8BBD-EDA5DDCD1D1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207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DF4206-4A83-4C25-922F-51C4A62BD81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25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0274E-BA89-4759-B8AD-90D97722D19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3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B1C31E19-4B78-4821-B22C-E2E78B900F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1"/>
            <a:ext cx="2057400" cy="4800600"/>
          </a:xfrm>
        </p:spPr>
        <p:txBody>
          <a:bodyPr vert="eaVer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1"/>
            <a:ext cx="6019800" cy="4800600"/>
          </a:xfrm>
        </p:spPr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391651BB-ADD9-49AE-BF4B-B9CA35114F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672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18CB87-BD93-4EBB-88D8-43F91943B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57400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6D69CD98-0574-4BA7-8A5C-FFA55D62F2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981E4D09-DBFC-4F53-BD63-3F1FA2940E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76200E93-2A94-4B2D-BF4B-42DFEF621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CC9CD97C-15B6-4D92-AF7C-E6D93C47D7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00" y="6264275"/>
            <a:ext cx="2895600" cy="365125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4330A8B9-780C-48AE-BEB4-31EF2099F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05800" cy="8382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199"/>
            <a:ext cx="5111750" cy="4495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2645F857-FCF8-4E18-A83B-C8C481004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8A0F1245-11F3-46CB-B77E-6BC74B1609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78752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slideMasters/_rels/slideMaster2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slideMasters/_rels/slideMaster25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slideMasters/_rels/slideMaster28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slideMasters/_rels/slideMaster29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30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slideMasters/_rels/slideMaster3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1.xml"/></Relationships>
</file>

<file path=ppt/slideMasters/_rels/slideMaster32.xml.rels><?xml version="1.0" encoding="UTF-8" standalone="yes"?>
<Relationships xmlns="http://schemas.openxmlformats.org/package/2006/relationships"><Relationship Id="rId1" Type="http://schemas.openxmlformats.org/officeDocument/2006/relationships/theme" Target="../theme/theme32.xml"/></Relationships>
</file>

<file path=ppt/slideMasters/_rels/slideMaster3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3.xml"/></Relationships>
</file>

<file path=ppt/slideMasters/_rels/slideMaster34.xml.rels><?xml version="1.0" encoding="UTF-8" standalone="yes"?>
<Relationships xmlns="http://schemas.openxmlformats.org/package/2006/relationships"><Relationship Id="rId1" Type="http://schemas.openxmlformats.org/officeDocument/2006/relationships/theme" Target="../theme/theme34.xml"/></Relationships>
</file>

<file path=ppt/slideMasters/_rels/slideMaster35.xml.rels><?xml version="1.0" encoding="UTF-8" standalone="yes"?>
<Relationships xmlns="http://schemas.openxmlformats.org/package/2006/relationships"><Relationship Id="rId1" Type="http://schemas.openxmlformats.org/officeDocument/2006/relationships/theme" Target="../theme/theme35.xml"/></Relationships>
</file>

<file path=ppt/slideMasters/_rels/slideMaster36.xml.rels><?xml version="1.0" encoding="UTF-8" standalone="yes"?>
<Relationships xmlns="http://schemas.openxmlformats.org/package/2006/relationships"><Relationship Id="rId1" Type="http://schemas.openxmlformats.org/officeDocument/2006/relationships/theme" Target="../theme/theme36.xml"/></Relationships>
</file>

<file path=ppt/slideMasters/_rels/slideMaster37.xml.rels><?xml version="1.0" encoding="UTF-8" standalone="yes"?>
<Relationships xmlns="http://schemas.openxmlformats.org/package/2006/relationships"><Relationship Id="rId1" Type="http://schemas.openxmlformats.org/officeDocument/2006/relationships/theme" Target="../theme/theme37.xml"/></Relationships>
</file>

<file path=ppt/slideMasters/_rels/slideMaster38.xml.rels><?xml version="1.0" encoding="UTF-8" standalone="yes"?>
<Relationships xmlns="http://schemas.openxmlformats.org/package/2006/relationships"><Relationship Id="rId1" Type="http://schemas.openxmlformats.org/officeDocument/2006/relationships/theme" Target="../theme/theme38.xml"/></Relationships>
</file>

<file path=ppt/slideMasters/_rels/slideMaster39.xml.rels><?xml version="1.0" encoding="UTF-8" standalone="yes"?>
<Relationships xmlns="http://schemas.openxmlformats.org/package/2006/relationships"><Relationship Id="rId1" Type="http://schemas.openxmlformats.org/officeDocument/2006/relationships/theme" Target="../theme/theme39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40.xml.rels><?xml version="1.0" encoding="UTF-8" standalone="yes"?>
<Relationships xmlns="http://schemas.openxmlformats.org/package/2006/relationships"><Relationship Id="rId1" Type="http://schemas.openxmlformats.org/officeDocument/2006/relationships/theme" Target="../theme/theme40.xml"/></Relationships>
</file>

<file path=ppt/slideMasters/_rels/slideMaster4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1.xml"/></Relationships>
</file>

<file path=ppt/slideMasters/_rels/slideMaster42.xml.rels><?xml version="1.0" encoding="UTF-8" standalone="yes"?>
<Relationships xmlns="http://schemas.openxmlformats.org/package/2006/relationships"><Relationship Id="rId1" Type="http://schemas.openxmlformats.org/officeDocument/2006/relationships/theme" Target="../theme/theme42.xml"/></Relationships>
</file>

<file path=ppt/slideMasters/_rels/slideMaster43.xml.rels><?xml version="1.0" encoding="UTF-8" standalone="yes"?>
<Relationships xmlns="http://schemas.openxmlformats.org/package/2006/relationships"><Relationship Id="rId1" Type="http://schemas.openxmlformats.org/officeDocument/2006/relationships/theme" Target="../theme/theme43.xml"/></Relationships>
</file>

<file path=ppt/slideMasters/_rels/slideMaster4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4.xml"/></Relationships>
</file>

<file path=ppt/slideMasters/_rels/slideMaster45.xml.rels><?xml version="1.0" encoding="UTF-8" standalone="yes"?>
<Relationships xmlns="http://schemas.openxmlformats.org/package/2006/relationships"><Relationship Id="rId1" Type="http://schemas.openxmlformats.org/officeDocument/2006/relationships/theme" Target="../theme/theme45.xml"/></Relationships>
</file>

<file path=ppt/slideMasters/_rels/slideMaster46.xml.rels><?xml version="1.0" encoding="UTF-8" standalone="yes"?>
<Relationships xmlns="http://schemas.openxmlformats.org/package/2006/relationships"><Relationship Id="rId1" Type="http://schemas.openxmlformats.org/officeDocument/2006/relationships/theme" Target="../theme/theme46.xml"/></Relationships>
</file>

<file path=ppt/slideMasters/_rels/slideMaster47.xml.rels><?xml version="1.0" encoding="UTF-8" standalone="yes"?>
<Relationships xmlns="http://schemas.openxmlformats.org/package/2006/relationships"><Relationship Id="rId1" Type="http://schemas.openxmlformats.org/officeDocument/2006/relationships/theme" Target="../theme/theme47.xml"/></Relationships>
</file>

<file path=ppt/slideMasters/_rels/slideMaster48.xml.rels><?xml version="1.0" encoding="UTF-8" standalone="yes"?>
<Relationships xmlns="http://schemas.openxmlformats.org/package/2006/relationships"><Relationship Id="rId1" Type="http://schemas.openxmlformats.org/officeDocument/2006/relationships/theme" Target="../theme/theme48.xml"/></Relationships>
</file>

<file path=ppt/slideMasters/_rels/slideMaster49.xml.rels><?xml version="1.0" encoding="UTF-8" standalone="yes"?>
<Relationships xmlns="http://schemas.openxmlformats.org/package/2006/relationships"><Relationship Id="rId1" Type="http://schemas.openxmlformats.org/officeDocument/2006/relationships/theme" Target="../theme/theme49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50.xml.rels><?xml version="1.0" encoding="UTF-8" standalone="yes"?>
<Relationships xmlns="http://schemas.openxmlformats.org/package/2006/relationships"><Relationship Id="rId1" Type="http://schemas.openxmlformats.org/officeDocument/2006/relationships/theme" Target="../theme/theme50.xml"/></Relationships>
</file>

<file path=ppt/slideMasters/_rels/slideMaster5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1.xml"/></Relationships>
</file>

<file path=ppt/slideMasters/_rels/slideMaster52.xml.rels><?xml version="1.0" encoding="UTF-8" standalone="yes"?>
<Relationships xmlns="http://schemas.openxmlformats.org/package/2006/relationships"><Relationship Id="rId1" Type="http://schemas.openxmlformats.org/officeDocument/2006/relationships/theme" Target="../theme/theme52.xml"/></Relationships>
</file>

<file path=ppt/slideMasters/_rels/slideMaster53.xml.rels><?xml version="1.0" encoding="UTF-8" standalone="yes"?>
<Relationships xmlns="http://schemas.openxmlformats.org/package/2006/relationships"><Relationship Id="rId1" Type="http://schemas.openxmlformats.org/officeDocument/2006/relationships/theme" Target="../theme/theme53.xml"/></Relationships>
</file>

<file path=ppt/slideMasters/_rels/slideMaster54.xml.rels><?xml version="1.0" encoding="UTF-8" standalone="yes"?>
<Relationships xmlns="http://schemas.openxmlformats.org/package/2006/relationships"><Relationship Id="rId1" Type="http://schemas.openxmlformats.org/officeDocument/2006/relationships/theme" Target="../theme/theme54.xml"/></Relationships>
</file>

<file path=ppt/slideMasters/_rels/slideMaster5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5.xml"/></Relationships>
</file>

<file path=ppt/slideMasters/_rels/slideMaster56.xml.rels><?xml version="1.0" encoding="UTF-8" standalone="yes"?>
<Relationships xmlns="http://schemas.openxmlformats.org/package/2006/relationships"><Relationship Id="rId1" Type="http://schemas.openxmlformats.org/officeDocument/2006/relationships/theme" Target="../theme/theme56.xml"/></Relationships>
</file>

<file path=ppt/slideMasters/_rels/slideMaster57.xml.rels><?xml version="1.0" encoding="UTF-8" standalone="yes"?>
<Relationships xmlns="http://schemas.openxmlformats.org/package/2006/relationships"><Relationship Id="rId1" Type="http://schemas.openxmlformats.org/officeDocument/2006/relationships/theme" Target="../theme/theme57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6096000"/>
            <a:ext cx="9144000" cy="7620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2642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75177D-A6E9-4856-AA98-A14B1A02F5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9144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44" r:id="rId1"/>
    <p:sldLayoutId id="2147486545" r:id="rId2"/>
    <p:sldLayoutId id="2147486546" r:id="rId3"/>
    <p:sldLayoutId id="2147486547" r:id="rId4"/>
    <p:sldLayoutId id="2147486548" r:id="rId5"/>
    <p:sldLayoutId id="2147486549" r:id="rId6"/>
    <p:sldLayoutId id="2147486550" r:id="rId7"/>
    <p:sldLayoutId id="2147486551" r:id="rId8"/>
    <p:sldLayoutId id="2147486552" r:id="rId9"/>
    <p:sldLayoutId id="2147486553" r:id="rId10"/>
    <p:sldLayoutId id="214748655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D83BADB-AEDE-417D-8AF6-694164E70E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31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17E404E-335E-4623-9A8B-F6749600DB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3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4DA4009-FD4F-4550-B9C8-0AF1F9210D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36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C9EF706-3C3E-4215-B09C-4E57B9BC2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3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2E0B09B-5AD0-4227-B00E-CDCA49BEEC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41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4DE030-E39E-4B0D-ACC3-986A0CCF1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43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CF5307-E4EA-4CE1-AA32-0E2D7DE9D4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46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6588D51-5335-43BD-B972-26121BE168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48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FC6E38D-B19A-4B04-A16B-5747EF140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5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C48D65D-B64E-41E3-9F8C-89E71C90C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53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5F4582D-F880-4833-95A5-D18D4BD5C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977895-BC33-4B97-A768-677C1D7A5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55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3D69D7-6B3C-4A51-B829-1C83209207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58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FADDC69-1B3F-4BD8-91A1-3B9EFCFAA5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60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D81E0DB-A7DC-48BD-AC4C-D92C126373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63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461FCE-EBA2-4A6A-B7B9-AB2419FFC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65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B0E6633-94A2-492E-B613-92447F0B76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67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AB474B-CABE-4613-B14A-580DB23A82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7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5FB4A78-EC44-4F79-BF58-0FDDFA349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7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7D48A6-25A4-4086-93DF-329BA63A4B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7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CD3B77-26C8-4823-8EBC-F22D172A42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7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460AA3-C546-4864-9F50-D5238F4E7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45781A-BBAB-4D5C-A3C0-9A742964E7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7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3B93059-F962-4A3C-8F7C-60488D6215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48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DE8213D-9368-43FF-BE7D-ACE7EBE82D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8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483A0F-F662-411F-B821-B38164B641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8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DEBCCF1-8469-4D0E-B518-1AE95F6F7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8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F5FD4B-7209-4C0A-95AC-D68C20262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91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582AC5-7A32-421E-B388-F9C7479C39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99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A798DDD-611D-4A46-860A-CA146FDFBC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96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0014E5-19EC-4733-A0A2-B35CD052F1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9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51FF47B-FB53-46C1-B7AA-D89813628F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01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6909839-05EF-4370-AAFB-6639A0E364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1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26B330-D543-4E98-BE68-D33059720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03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8FB92FE-C923-4EAF-80AE-EA4284C205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131D34-C300-4C66-BE60-CE200E9024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608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D6B95EB-8FED-4544-B87B-4C4511EFF5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71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9771B5-8E4C-4AE6-9849-8715355064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813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A2B27F-F7EF-4ECE-9603-D08A4E33EC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915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641250D-28C1-4031-AC55-03A3101EED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018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6FB7C7-6046-42CD-8378-604DFE084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0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217C9C5-BE13-4134-883A-173DB5DDA3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223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90C68F5-E471-4A77-A3BD-F6CA05E2A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325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85D222E-28EB-4351-9B8E-EC472EB0EF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1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69F88BA-829F-4B11-AE2A-67C21A8AD2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427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BEDFA-2B61-4DAD-A3CA-4C50E7B60D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53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EFA566C-46E6-4364-9E33-B5AF601B87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63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FBA1574-3296-401C-B335-B9B7361A4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73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19889B8-019E-415D-9C99-8BCDC3FFB0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83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B82FAB-EBF8-4E5E-84C0-A01685AA5C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93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E711C85-E371-4905-B89D-9BA9CAA99B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04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2C04A5C-5D4B-4275-BF96-BBD09BD454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4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839D11A-B865-453B-97CB-44A7591D7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A65E2AC-CC9A-4B7D-947C-AF0A0667DF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E0057ED-DA06-48CD-BBD8-3F11C8F8D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2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F296BCE-D076-4C59-B43F-436E5DA08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2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inkedin.com/company/pq-media-llc" TargetMode="External"/><Relationship Id="rId5" Type="http://schemas.openxmlformats.org/officeDocument/2006/relationships/hyperlink" Target="http://www.pqmedia.com/" TargetMode="External"/><Relationship Id="rId4" Type="http://schemas.openxmlformats.org/officeDocument/2006/relationships/hyperlink" Target="http://www.twitter.com/pqmedi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jpeg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2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jpeg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381001" y="971550"/>
            <a:ext cx="8229600" cy="7647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Global Branded Entertainment Marketing Forecast 2015-19</a:t>
            </a:r>
            <a:br>
              <a:rPr lang="en-US" sz="20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300" b="1" i="1" dirty="0" smtClean="0">
                <a:solidFill>
                  <a:srgbClr val="004DE6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defRPr/>
            </a:pPr>
            <a:r>
              <a:rPr lang="en-US" sz="14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World’s Only </a:t>
            </a:r>
            <a:r>
              <a:rPr lang="en-US" sz="1400" b="1" i="1" dirty="0" smtClean="0">
                <a:solidFill>
                  <a:srgbClr val="0000FF"/>
                </a:solidFill>
              </a:rPr>
              <a:t>KPI Benchmark  for Product Placement &amp; Consumer Events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2" y="4419600"/>
            <a:ext cx="8458198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ct val="125000"/>
            </a:pPr>
            <a:endParaRPr lang="en-US" sz="500" b="1" i="1" u="sng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ct val="125000"/>
              <a:buBlip>
                <a:blip r:embed="rId3"/>
              </a:buBlip>
            </a:pPr>
            <a:r>
              <a:rPr lang="en-US" sz="1100" b="1" dirty="0" smtClean="0"/>
              <a:t>6</a:t>
            </a:r>
            <a:r>
              <a:rPr lang="en-US" sz="1100" b="1" baseline="30000" dirty="0" smtClean="0"/>
              <a:t>th</a:t>
            </a:r>
            <a:r>
              <a:rPr lang="en-US" sz="1100" b="1" dirty="0" smtClean="0"/>
              <a:t> </a:t>
            </a:r>
            <a:r>
              <a:rPr lang="en-US" sz="1100" b="1" dirty="0"/>
              <a:t>E</a:t>
            </a:r>
            <a:r>
              <a:rPr lang="en-US" sz="1100" b="1" dirty="0" smtClean="0"/>
              <a:t>dition of this growing industry’s KPI </a:t>
            </a:r>
            <a:r>
              <a:rPr lang="en-US" sz="1100" b="1" dirty="0"/>
              <a:t>benchmark </a:t>
            </a:r>
            <a:r>
              <a:rPr lang="en-US" sz="1100" b="1" dirty="0" smtClean="0"/>
              <a:t>series covering </a:t>
            </a:r>
            <a:r>
              <a:rPr lang="en-US" sz="1100" b="1" dirty="0"/>
              <a:t>the </a:t>
            </a:r>
            <a:r>
              <a:rPr lang="en-US" sz="1100" b="1" dirty="0" smtClean="0"/>
              <a:t>2009-19 </a:t>
            </a:r>
            <a:r>
              <a:rPr lang="en-US" sz="1100" b="1" dirty="0"/>
              <a:t>period, </a:t>
            </a:r>
            <a:r>
              <a:rPr lang="en-US" sz="1100" b="1" dirty="0" smtClean="0"/>
              <a:t>including 2014 </a:t>
            </a:r>
            <a:r>
              <a:rPr lang="en-US" sz="1100" b="1" dirty="0"/>
              <a:t>actuals, </a:t>
            </a:r>
            <a:r>
              <a:rPr lang="en-US" sz="1100" b="1" dirty="0" smtClean="0"/>
              <a:t>2015 </a:t>
            </a:r>
            <a:r>
              <a:rPr lang="en-US" sz="1100" b="1" dirty="0"/>
              <a:t>pacing &amp; </a:t>
            </a:r>
            <a:r>
              <a:rPr lang="en-US" sz="1100" b="1" dirty="0" smtClean="0"/>
              <a:t>2015-19 forecasts</a:t>
            </a:r>
          </a:p>
          <a:p>
            <a:pPr>
              <a:spcBef>
                <a:spcPts val="0"/>
              </a:spcBef>
              <a:spcAft>
                <a:spcPts val="0"/>
              </a:spcAft>
              <a:buSzPct val="125000"/>
            </a:pPr>
            <a:endParaRPr lang="en-US" sz="500" b="1" u="sng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ct val="125000"/>
              <a:buBlip>
                <a:blip r:embed="rId3"/>
              </a:buBlip>
            </a:pPr>
            <a:r>
              <a:rPr lang="en-US" sz="1100" b="1" u="sng" dirty="0" smtClean="0"/>
              <a:t>New</a:t>
            </a:r>
            <a:r>
              <a:rPr lang="en-US" sz="1100" b="1" dirty="0" smtClean="0"/>
              <a:t> user-friendly </a:t>
            </a:r>
            <a:r>
              <a:rPr lang="en-US" sz="1100" b="1" dirty="0"/>
              <a:t>s</a:t>
            </a:r>
            <a:r>
              <a:rPr lang="en-US" sz="1100" b="1" dirty="0" smtClean="0"/>
              <a:t>lide </a:t>
            </a:r>
            <a:r>
              <a:rPr lang="en-US" sz="1100" b="1" dirty="0"/>
              <a:t>f</a:t>
            </a:r>
            <a:r>
              <a:rPr lang="en-US" sz="1100" b="1" dirty="0" smtClean="0"/>
              <a:t>ormat for easy comparisons, internal reporting &amp; presentations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ct val="125000"/>
              <a:buBlip>
                <a:blip r:embed="rId3"/>
              </a:buBlip>
            </a:pPr>
            <a:endParaRPr lang="en-US" sz="500" b="1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ct val="125000"/>
              <a:buBlip>
                <a:blip r:embed="rId3"/>
              </a:buBlip>
            </a:pPr>
            <a:r>
              <a:rPr lang="en-US" sz="1100" b="1" u="sng" dirty="0" smtClean="0"/>
              <a:t>New </a:t>
            </a:r>
            <a:r>
              <a:rPr lang="en-US" sz="1100" b="1" dirty="0" smtClean="0"/>
              <a:t>value-add Excel Databook with hundreds of exclusive drill-down datasets &amp; data points, market-specific  insights &amp; perspective and 5-year projections by region, country, media platform and channel</a:t>
            </a:r>
            <a:endParaRPr lang="en-US" sz="11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5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SzPct val="125000"/>
              <a:buBlip>
                <a:blip r:embed="rId3"/>
              </a:buBlip>
            </a:pPr>
            <a:r>
              <a:rPr lang="en-US" sz="1100" b="1" dirty="0" smtClean="0"/>
              <a:t>Tracks, analyzes, ranks &amp; forecasts branded entertainment revenues &amp; growth, key market drivers, and emerging opportunities &amp; challenges ahead</a:t>
            </a:r>
            <a:endParaRPr lang="en-US" sz="11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705601" y="6315635"/>
            <a:ext cx="20574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hlinkClick r:id="rId4"/>
              </a:rPr>
              <a:t>PQ Media on Twitter</a:t>
            </a:r>
            <a:endParaRPr lang="en-US" sz="1200" b="1" dirty="0">
              <a:solidFill>
                <a:schemeClr val="bg1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81400" y="6315636"/>
            <a:ext cx="1729740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 smtClean="0">
                <a:solidFill>
                  <a:srgbClr val="0066FF"/>
                </a:solidFill>
                <a:latin typeface="Arial" pitchFamily="34" charset="0"/>
                <a:ea typeface="Times New Roman"/>
                <a:cs typeface="Arial" pitchFamily="34" charset="0"/>
                <a:hlinkClick r:id="rId5"/>
              </a:rPr>
              <a:t>www.pqmedia.com</a:t>
            </a:r>
            <a:endParaRPr lang="en-US" sz="1200" b="1" u="sng" dirty="0" smtClean="0">
              <a:solidFill>
                <a:srgbClr val="0066FF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4640" y="6318269"/>
            <a:ext cx="1828800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Times New Roman"/>
                <a:hlinkClick r:id="rId6"/>
              </a:rPr>
              <a:t>PQ Media on LinkedIn</a:t>
            </a:r>
            <a:endParaRPr lang="en-US" sz="1200" b="1" u="sng" dirty="0">
              <a:solidFill>
                <a:schemeClr val="bg1"/>
              </a:solidFill>
              <a:latin typeface="Arial" pitchFamily="34" charset="0"/>
              <a:ea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3200" y="2142292"/>
            <a:ext cx="2362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00FF"/>
                </a:solidFill>
              </a:rPr>
              <a:t>Consumer Events (Experiential)</a:t>
            </a:r>
            <a:endParaRPr lang="en-US" sz="800" b="1" dirty="0" smtClean="0"/>
          </a:p>
          <a:p>
            <a:endParaRPr lang="en-US" sz="700" b="1" dirty="0" smtClean="0"/>
          </a:p>
          <a:p>
            <a:r>
              <a:rPr lang="en-US" sz="1100" b="1" dirty="0" smtClean="0"/>
              <a:t>*Event Sponsorship</a:t>
            </a:r>
          </a:p>
          <a:p>
            <a:endParaRPr lang="en-US" sz="1000" b="1" dirty="0"/>
          </a:p>
          <a:p>
            <a:r>
              <a:rPr lang="en-US" sz="1100" b="1" dirty="0" smtClean="0"/>
              <a:t>*Event Marketing</a:t>
            </a:r>
            <a:endParaRPr lang="en-US" sz="11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048933"/>
            <a:ext cx="2819400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00FF"/>
                </a:solidFill>
              </a:rPr>
              <a:t>Product Placement in Media:</a:t>
            </a:r>
          </a:p>
          <a:p>
            <a:endParaRPr lang="en-US" sz="500" b="1" dirty="0" smtClean="0"/>
          </a:p>
          <a:p>
            <a:pPr>
              <a:spcAft>
                <a:spcPts val="300"/>
              </a:spcAft>
            </a:pPr>
            <a:r>
              <a:rPr lang="en-US" sz="1100" b="1" dirty="0" smtClean="0"/>
              <a:t>*Television</a:t>
            </a:r>
            <a:endParaRPr lang="en-US" sz="1100" b="1" dirty="0"/>
          </a:p>
          <a:p>
            <a:pPr>
              <a:spcAft>
                <a:spcPts val="300"/>
              </a:spcAft>
            </a:pPr>
            <a:r>
              <a:rPr lang="en-US" sz="1100" b="1" dirty="0" smtClean="0"/>
              <a:t>*Film</a:t>
            </a:r>
          </a:p>
          <a:p>
            <a:pPr>
              <a:spcAft>
                <a:spcPts val="300"/>
              </a:spcAft>
            </a:pPr>
            <a:r>
              <a:rPr lang="en-US" sz="1100" b="1" dirty="0" smtClean="0"/>
              <a:t>*Videogames</a:t>
            </a:r>
          </a:p>
          <a:p>
            <a:pPr>
              <a:spcAft>
                <a:spcPts val="300"/>
              </a:spcAft>
            </a:pPr>
            <a:r>
              <a:rPr lang="en-US" sz="1100" b="1" dirty="0" smtClean="0"/>
              <a:t>*Digital Media (Online &amp; Mobile)</a:t>
            </a:r>
          </a:p>
          <a:p>
            <a:pPr>
              <a:spcAft>
                <a:spcPts val="300"/>
              </a:spcAft>
            </a:pPr>
            <a:r>
              <a:rPr lang="en-US" sz="1100" b="1" dirty="0" smtClean="0"/>
              <a:t>*Recorded Music &amp; Video</a:t>
            </a:r>
          </a:p>
          <a:p>
            <a:pPr>
              <a:spcAft>
                <a:spcPts val="300"/>
              </a:spcAft>
            </a:pPr>
            <a:r>
              <a:rPr lang="en-US" sz="1100" b="1" dirty="0" smtClean="0"/>
              <a:t>*Various Other Media</a:t>
            </a:r>
            <a:endParaRPr lang="en-US" sz="1100" b="1" dirty="0"/>
          </a:p>
        </p:txBody>
      </p:sp>
      <p:pic>
        <p:nvPicPr>
          <p:cNvPr id="207564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43241" y="1723417"/>
            <a:ext cx="4206058" cy="266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01081"/>
            <a:ext cx="23622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643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533400"/>
          </a:xfrm>
        </p:spPr>
        <p:txBody>
          <a:bodyPr/>
          <a:lstStyle/>
          <a:p>
            <a:r>
              <a:rPr lang="en-US" sz="1800" dirty="0" smtClean="0">
                <a:latin typeface="Arial" charset="0"/>
                <a:cs typeface="Arial" charset="0"/>
              </a:rPr>
              <a:t>United States Product Placement Grew 12.8% in 2014 to $6.0 Billion</a:t>
            </a:r>
            <a:br>
              <a:rPr lang="en-US" sz="1800" dirty="0" smtClean="0">
                <a:latin typeface="Arial" charset="0"/>
                <a:cs typeface="Arial" charset="0"/>
              </a:rPr>
            </a:br>
            <a:r>
              <a:rPr lang="en-US" sz="1800" dirty="0" smtClean="0">
                <a:latin typeface="Arial" charset="0"/>
                <a:cs typeface="Arial" charset="0"/>
              </a:rPr>
              <a:t>On Pace to Rise 13.2% in 2015 and Reach Over $11 Billion by 2019</a:t>
            </a:r>
            <a:endParaRPr lang="en-US" sz="1800" dirty="0">
              <a:latin typeface="Arial" charset="0"/>
              <a:cs typeface="Arial" charset="0"/>
            </a:endParaRPr>
          </a:p>
        </p:txBody>
      </p:sp>
      <p:graphicFrame>
        <p:nvGraphicFramePr>
          <p:cNvPr id="5122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706412"/>
              </p:ext>
            </p:extLst>
          </p:nvPr>
        </p:nvGraphicFramePr>
        <p:xfrm>
          <a:off x="381000" y="1014413"/>
          <a:ext cx="8458200" cy="477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Worksheet" r:id="rId4" imgW="8886723" imgH="4124315" progId="Excel.Sheet.8">
                  <p:embed/>
                </p:oleObj>
              </mc:Choice>
              <mc:Fallback>
                <p:oleObj name="Worksheet" r:id="rId4" imgW="8886723" imgH="4124315" progId="Excel.Sheet.8">
                  <p:embed/>
                  <p:pic>
                    <p:nvPicPr>
                      <p:cNvPr id="0" name="Picture 2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014413"/>
                        <a:ext cx="8458200" cy="477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www.pqmedia.com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EECE2C-440D-4D20-85D9-E156086D006A}" type="slidenum">
              <a:rPr lang="en-US" smtClean="0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60140" indent="-29236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9446" indent="-2338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7225" indent="-2338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5002" indent="-2338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72780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40561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8340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76116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white"/>
                </a:solidFill>
                <a:cs typeface="Arial" charset="0"/>
              </a:rPr>
              <a:t>www.pqmedia.com</a:t>
            </a:r>
          </a:p>
        </p:txBody>
      </p:sp>
      <p:sp>
        <p:nvSpPr>
          <p:cNvPr id="78851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60140" indent="-29236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9446" indent="-2338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7225" indent="-2338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5002" indent="-2338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72780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40561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8340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76116" indent="-2338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18F5A5F-1275-44CE-861D-B562819DD9BD}" type="slidenum">
              <a:rPr lang="en-US" smtClean="0">
                <a:solidFill>
                  <a:prstClr val="white"/>
                </a:solidFill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 smtClean="0">
              <a:solidFill>
                <a:prstClr val="white"/>
              </a:solidFill>
              <a:cs typeface="Arial" charset="0"/>
            </a:endParaRPr>
          </a:p>
        </p:txBody>
      </p:sp>
      <p:graphicFrame>
        <p:nvGraphicFramePr>
          <p:cNvPr id="78854" name="Object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42439"/>
              </p:ext>
            </p:extLst>
          </p:nvPr>
        </p:nvGraphicFramePr>
        <p:xfrm>
          <a:off x="1371600" y="1193800"/>
          <a:ext cx="6592887" cy="429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78" name="Worksheet" r:id="rId4" imgW="11782379" imgH="8115283" progId="Excel.Sheet.8">
                  <p:embed/>
                </p:oleObj>
              </mc:Choice>
              <mc:Fallback>
                <p:oleObj name="Worksheet" r:id="rId4" imgW="11782379" imgH="8115283" progId="Excel.Sheet.8">
                  <p:embed/>
                  <p:pic>
                    <p:nvPicPr>
                      <p:cNvPr id="0" name="Picture 7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93800"/>
                        <a:ext cx="6592887" cy="4297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/>
          <p:cNvSpPr txBox="1">
            <a:spLocks/>
          </p:cNvSpPr>
          <p:nvPr/>
        </p:nvSpPr>
        <p:spPr bwMode="auto">
          <a:xfrm>
            <a:off x="914400" y="304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557" tIns="46778" rIns="93557" bIns="4677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prstClr val="white"/>
                </a:solidFill>
                <a:cs typeface="Arial" charset="0"/>
              </a:rPr>
              <a:t>TV Accounts for Two-Thirds of US Product Placement Revenues</a:t>
            </a:r>
            <a:endParaRPr lang="en-US" b="1" dirty="0">
              <a:solidFill>
                <a:prstClr val="white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cs typeface="Arial" charset="0"/>
              </a:rPr>
              <a:t>www.pqmedia.com</a:t>
            </a:r>
          </a:p>
        </p:txBody>
      </p:sp>
      <p:sp>
        <p:nvSpPr>
          <p:cNvPr id="5127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F0E64DD-5FEB-42CF-85A5-BAB4D30FED01}" type="slidenum">
              <a:rPr lang="en-US" smtClean="0">
                <a:solidFill>
                  <a:prstClr val="white"/>
                </a:solidFill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 smtClean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5128" name="Title 1"/>
          <p:cNvSpPr txBox="1">
            <a:spLocks/>
          </p:cNvSpPr>
          <p:nvPr/>
        </p:nvSpPr>
        <p:spPr bwMode="auto">
          <a:xfrm>
            <a:off x="914400" y="1524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 smtClean="0">
                <a:solidFill>
                  <a:prstClr val="white"/>
                </a:solidFill>
                <a:cs typeface="Arial" charset="0"/>
              </a:rPr>
              <a:t>Digital Fastest Growing Product Placement Channel</a:t>
            </a:r>
          </a:p>
          <a:p>
            <a:pPr eaLnBrk="1" hangingPunct="1"/>
            <a:r>
              <a:rPr lang="en-US" b="1" dirty="0" smtClean="0">
                <a:solidFill>
                  <a:prstClr val="white"/>
                </a:solidFill>
                <a:cs typeface="Arial" charset="0"/>
              </a:rPr>
              <a:t>Channels Aimed at Younger Demos, Like Music, Also Rising Rapidly </a:t>
            </a:r>
            <a:endParaRPr lang="en-US" b="1" dirty="0">
              <a:solidFill>
                <a:prstClr val="white"/>
              </a:solidFill>
              <a:cs typeface="Arial" charset="0"/>
            </a:endParaRPr>
          </a:p>
        </p:txBody>
      </p:sp>
      <p:pic>
        <p:nvPicPr>
          <p:cNvPr id="17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3891103828"/>
              </p:ext>
            </p:extLst>
          </p:nvPr>
        </p:nvGraphicFramePr>
        <p:xfrm>
          <a:off x="228600" y="1143000"/>
          <a:ext cx="8458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1853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Content Placeholder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295654"/>
              </p:ext>
            </p:extLst>
          </p:nvPr>
        </p:nvGraphicFramePr>
        <p:xfrm>
          <a:off x="604837" y="1408258"/>
          <a:ext cx="7477125" cy="423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Worksheet" r:id="rId3" imgW="8953399" imgH="5076911" progId="Excel.Sheet.8">
                  <p:embed/>
                </p:oleObj>
              </mc:Choice>
              <mc:Fallback>
                <p:oleObj name="Worksheet" r:id="rId3" imgW="8953399" imgH="5076911" progId="Excel.Sheet.8">
                  <p:embed/>
                  <p:pic>
                    <p:nvPicPr>
                      <p:cNvPr id="0" name="Picture 20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" y="1408258"/>
                        <a:ext cx="7477125" cy="423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Title 1"/>
          <p:cNvSpPr txBox="1">
            <a:spLocks/>
          </p:cNvSpPr>
          <p:nvPr/>
        </p:nvSpPr>
        <p:spPr bwMode="auto">
          <a:xfrm>
            <a:off x="914400" y="228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US, Brazil &amp; Mexico Account for 76% of Global Product Placement</a:t>
            </a:r>
            <a:endParaRPr lang="en-US" sz="2000" b="1" dirty="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13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 bwMode="auto">
          <a:xfrm>
            <a:off x="6096000" y="6264275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cs typeface="Arial" charset="0"/>
              </a:rPr>
              <a:t>www.pqmedia.com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1"/>
          </p:nvPr>
        </p:nvSpPr>
        <p:spPr bwMode="auto">
          <a:xfrm>
            <a:off x="3276600" y="62484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AE2BFA5-B5C4-4A1D-B17D-601F9FFDB616}" type="slidenum">
              <a:rPr lang="en-US" smtClean="0">
                <a:solidFill>
                  <a:prstClr val="white"/>
                </a:solidFill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 smtClean="0">
              <a:solidFill>
                <a:prstClr val="white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0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2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3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4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5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6.xml><?xml version="1.0" encoding="utf-8"?>
<a:theme xmlns:a="http://schemas.openxmlformats.org/drawingml/2006/main" name="1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7.xml><?xml version="1.0" encoding="utf-8"?>
<a:theme xmlns:a="http://schemas.openxmlformats.org/drawingml/2006/main" name="1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8.xml><?xml version="1.0" encoding="utf-8"?>
<a:theme xmlns:a="http://schemas.openxmlformats.org/drawingml/2006/main" name="1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9.xml><?xml version="1.0" encoding="utf-8"?>
<a:theme xmlns:a="http://schemas.openxmlformats.org/drawingml/2006/main" name="1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0.xml><?xml version="1.0" encoding="utf-8"?>
<a:theme xmlns:a="http://schemas.openxmlformats.org/drawingml/2006/main" name="1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1.xml><?xml version="1.0" encoding="utf-8"?>
<a:theme xmlns:a="http://schemas.openxmlformats.org/drawingml/2006/main" name="2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2.xml><?xml version="1.0" encoding="utf-8"?>
<a:theme xmlns:a="http://schemas.openxmlformats.org/drawingml/2006/main" name="2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3.xml><?xml version="1.0" encoding="utf-8"?>
<a:theme xmlns:a="http://schemas.openxmlformats.org/drawingml/2006/main" name="2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4.xml><?xml version="1.0" encoding="utf-8"?>
<a:theme xmlns:a="http://schemas.openxmlformats.org/drawingml/2006/main" name="2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5.xml><?xml version="1.0" encoding="utf-8"?>
<a:theme xmlns:a="http://schemas.openxmlformats.org/drawingml/2006/main" name="2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6.xml><?xml version="1.0" encoding="utf-8"?>
<a:theme xmlns:a="http://schemas.openxmlformats.org/drawingml/2006/main" name="2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7.xml><?xml version="1.0" encoding="utf-8"?>
<a:theme xmlns:a="http://schemas.openxmlformats.org/drawingml/2006/main" name="2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8.xml><?xml version="1.0" encoding="utf-8"?>
<a:theme xmlns:a="http://schemas.openxmlformats.org/drawingml/2006/main" name="2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9.xml><?xml version="1.0" encoding="utf-8"?>
<a:theme xmlns:a="http://schemas.openxmlformats.org/drawingml/2006/main" name="2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0.xml><?xml version="1.0" encoding="utf-8"?>
<a:theme xmlns:a="http://schemas.openxmlformats.org/drawingml/2006/main" name="2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1.xml><?xml version="1.0" encoding="utf-8"?>
<a:theme xmlns:a="http://schemas.openxmlformats.org/drawingml/2006/main" name="3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2.xml><?xml version="1.0" encoding="utf-8"?>
<a:theme xmlns:a="http://schemas.openxmlformats.org/drawingml/2006/main" name="3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3.xml><?xml version="1.0" encoding="utf-8"?>
<a:theme xmlns:a="http://schemas.openxmlformats.org/drawingml/2006/main" name="3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4.xml><?xml version="1.0" encoding="utf-8"?>
<a:theme xmlns:a="http://schemas.openxmlformats.org/drawingml/2006/main" name="3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5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6.xml><?xml version="1.0" encoding="utf-8"?>
<a:theme xmlns:a="http://schemas.openxmlformats.org/drawingml/2006/main" name="3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7.xml><?xml version="1.0" encoding="utf-8"?>
<a:theme xmlns:a="http://schemas.openxmlformats.org/drawingml/2006/main" name="3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8.xml><?xml version="1.0" encoding="utf-8"?>
<a:theme xmlns:a="http://schemas.openxmlformats.org/drawingml/2006/main" name="3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9.xml><?xml version="1.0" encoding="utf-8"?>
<a:theme xmlns:a="http://schemas.openxmlformats.org/drawingml/2006/main" name="3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0.xml><?xml version="1.0" encoding="utf-8"?>
<a:theme xmlns:a="http://schemas.openxmlformats.org/drawingml/2006/main" name="3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1.xml><?xml version="1.0" encoding="utf-8"?>
<a:theme xmlns:a="http://schemas.openxmlformats.org/drawingml/2006/main" name="4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2.xml><?xml version="1.0" encoding="utf-8"?>
<a:theme xmlns:a="http://schemas.openxmlformats.org/drawingml/2006/main" name="4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3.xml><?xml version="1.0" encoding="utf-8"?>
<a:theme xmlns:a="http://schemas.openxmlformats.org/drawingml/2006/main" name="4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4.xml><?xml version="1.0" encoding="utf-8"?>
<a:theme xmlns:a="http://schemas.openxmlformats.org/drawingml/2006/main" name="4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5.xml><?xml version="1.0" encoding="utf-8"?>
<a:theme xmlns:a="http://schemas.openxmlformats.org/drawingml/2006/main" name="4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6.xml><?xml version="1.0" encoding="utf-8"?>
<a:theme xmlns:a="http://schemas.openxmlformats.org/drawingml/2006/main" name="4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7.xml><?xml version="1.0" encoding="utf-8"?>
<a:theme xmlns:a="http://schemas.openxmlformats.org/drawingml/2006/main" name="4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8.xml><?xml version="1.0" encoding="utf-8"?>
<a:theme xmlns:a="http://schemas.openxmlformats.org/drawingml/2006/main" name="4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9.xml><?xml version="1.0" encoding="utf-8"?>
<a:theme xmlns:a="http://schemas.openxmlformats.org/drawingml/2006/main" name="4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0.xml><?xml version="1.0" encoding="utf-8"?>
<a:theme xmlns:a="http://schemas.openxmlformats.org/drawingml/2006/main" name="4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1.xml><?xml version="1.0" encoding="utf-8"?>
<a:theme xmlns:a="http://schemas.openxmlformats.org/drawingml/2006/main" name="5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2.xml><?xml version="1.0" encoding="utf-8"?>
<a:theme xmlns:a="http://schemas.openxmlformats.org/drawingml/2006/main" name="5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3.xml><?xml version="1.0" encoding="utf-8"?>
<a:theme xmlns:a="http://schemas.openxmlformats.org/drawingml/2006/main" name="5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4.xml><?xml version="1.0" encoding="utf-8"?>
<a:theme xmlns:a="http://schemas.openxmlformats.org/drawingml/2006/main" name="5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5.xml><?xml version="1.0" encoding="utf-8"?>
<a:theme xmlns:a="http://schemas.openxmlformats.org/drawingml/2006/main" name="5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6.xml><?xml version="1.0" encoding="utf-8"?>
<a:theme xmlns:a="http://schemas.openxmlformats.org/drawingml/2006/main" name="5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7.xml><?xml version="1.0" encoding="utf-8"?>
<a:theme xmlns:a="http://schemas.openxmlformats.org/drawingml/2006/main" name="5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8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9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39370</TotalTime>
  <Words>211</Words>
  <Application>Microsoft Office PowerPoint</Application>
  <PresentationFormat>On-screen Show (4:3)</PresentationFormat>
  <Paragraphs>44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57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6" baseType="lpstr">
      <vt:lpstr>Arial</vt:lpstr>
      <vt:lpstr>Calibri</vt:lpstr>
      <vt:lpstr>Times New Roman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28_Office Theme</vt:lpstr>
      <vt:lpstr>29_Office Theme</vt:lpstr>
      <vt:lpstr>30_Office Theme</vt:lpstr>
      <vt:lpstr>31_Office Theme</vt:lpstr>
      <vt:lpstr>32_Office Theme</vt:lpstr>
      <vt:lpstr>33_Office Theme</vt:lpstr>
      <vt:lpstr>34_Office Theme</vt:lpstr>
      <vt:lpstr>35_Office Theme</vt:lpstr>
      <vt:lpstr>36_Office Theme</vt:lpstr>
      <vt:lpstr>37_Office Theme</vt:lpstr>
      <vt:lpstr>38_Office Theme</vt:lpstr>
      <vt:lpstr>39_Office Theme</vt:lpstr>
      <vt:lpstr>40_Office Theme</vt:lpstr>
      <vt:lpstr>41_Office Theme</vt:lpstr>
      <vt:lpstr>42_Office Theme</vt:lpstr>
      <vt:lpstr>43_Office Theme</vt:lpstr>
      <vt:lpstr>44_Office Theme</vt:lpstr>
      <vt:lpstr>45_Office Theme</vt:lpstr>
      <vt:lpstr>46_Office Theme</vt:lpstr>
      <vt:lpstr>47_Office Theme</vt:lpstr>
      <vt:lpstr>48_Office Theme</vt:lpstr>
      <vt:lpstr>49_Office Theme</vt:lpstr>
      <vt:lpstr>50_Office Theme</vt:lpstr>
      <vt:lpstr>51_Office Theme</vt:lpstr>
      <vt:lpstr>52_Office Theme</vt:lpstr>
      <vt:lpstr>53_Office Theme</vt:lpstr>
      <vt:lpstr>54_Office Theme</vt:lpstr>
      <vt:lpstr>55_Office Theme</vt:lpstr>
      <vt:lpstr>56_Office Theme</vt:lpstr>
      <vt:lpstr>Worksheet</vt:lpstr>
      <vt:lpstr>PowerPoint Presentation</vt:lpstr>
      <vt:lpstr>United States Product Placement Grew 12.8% in 2014 to $6.0 Billion On Pace to Rise 13.2% in 2015 and Reach Over $11 Billion by 2019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lkivijarv</dc:creator>
  <cp:lastModifiedBy>Patrick Quinn</cp:lastModifiedBy>
  <cp:revision>2623</cp:revision>
  <dcterms:created xsi:type="dcterms:W3CDTF">2010-11-03T21:59:44Z</dcterms:created>
  <dcterms:modified xsi:type="dcterms:W3CDTF">2015-06-15T02:51:02Z</dcterms:modified>
</cp:coreProperties>
</file>