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6" r:id="rId2"/>
    <p:sldId id="267" r:id="rId3"/>
    <p:sldId id="268" r:id="rId4"/>
    <p:sldId id="269" r:id="rId5"/>
    <p:sldId id="270" r:id="rId6"/>
    <p:sldId id="262" r:id="rId7"/>
    <p:sldId id="263" r:id="rId8"/>
    <p:sldId id="264"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779" autoAdjust="0"/>
    <p:restoredTop sz="94660"/>
  </p:normalViewPr>
  <p:slideViewPr>
    <p:cSldViewPr snapToGrid="0">
      <p:cViewPr varScale="1">
        <p:scale>
          <a:sx n="122" d="100"/>
          <a:sy n="122" d="100"/>
        </p:scale>
        <p:origin x="5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161617365058831"/>
          <c:y val="1.0916964877459218E-2"/>
          <c:w val="0.63117801908522553"/>
          <c:h val="0.95633214049016302"/>
        </c:manualLayout>
      </c:layout>
      <c:pieChart>
        <c:varyColors val="1"/>
        <c:ser>
          <c:idx val="0"/>
          <c:order val="0"/>
          <c:tx>
            <c:strRef>
              <c:f>Sheet1!$B$1</c:f>
              <c:strCache>
                <c:ptCount val="1"/>
                <c:pt idx="0">
                  <c:v>Sales</c:v>
                </c:pt>
              </c:strCache>
            </c:strRef>
          </c:tx>
          <c:dPt>
            <c:idx val="0"/>
            <c:bubble3D val="0"/>
            <c:spPr>
              <a:solidFill>
                <a:schemeClr val="accent1">
                  <a:lumMod val="75000"/>
                </a:schemeClr>
              </a:solidFill>
              <a:ln w="19050">
                <a:solidFill>
                  <a:schemeClr val="accent1">
                    <a:lumMod val="75000"/>
                  </a:schemeClr>
                </a:solidFill>
              </a:ln>
              <a:effectLst/>
            </c:spPr>
          </c:dPt>
          <c:dPt>
            <c:idx val="1"/>
            <c:bubble3D val="0"/>
            <c:spPr>
              <a:solidFill>
                <a:srgbClr val="C00000"/>
              </a:solidFill>
              <a:ln w="19050">
                <a:solidFill>
                  <a:srgbClr val="C00000"/>
                </a:solidFill>
              </a:ln>
              <a:effectLst/>
            </c:spPr>
          </c:dPt>
          <c:dLbls>
            <c:dLbl>
              <c:idx val="0"/>
              <c:dLblPos val="inEnd"/>
              <c:showLegendKey val="0"/>
              <c:showVal val="1"/>
              <c:showCatName val="0"/>
              <c:showSerName val="0"/>
              <c:showPercent val="0"/>
              <c:showBubbleSize val="0"/>
              <c:extLst>
                <c:ext xmlns:c15="http://schemas.microsoft.com/office/drawing/2012/chart" uri="{CE6537A1-D6FC-4f65-9D91-7224C49458BB}"/>
              </c:extLst>
            </c:dLbl>
            <c:dLbl>
              <c:idx val="1"/>
              <c:dLblPos val="in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0"/>
            <c:showCatName val="0"/>
            <c:showSerName val="0"/>
            <c:showPercent val="0"/>
            <c:showBubbleSize val="0"/>
            <c:extLst>
              <c:ext xmlns:c15="http://schemas.microsoft.com/office/drawing/2012/chart" uri="{CE6537A1-D6FC-4f65-9D91-7224C49458BB}"/>
            </c:extLst>
          </c:dLbls>
          <c:cat>
            <c:strRef>
              <c:f>Sheet1!$A$2:$A$3</c:f>
              <c:strCache>
                <c:ptCount val="2"/>
                <c:pt idx="0">
                  <c:v>B2B</c:v>
                </c:pt>
                <c:pt idx="1">
                  <c:v>B2C</c:v>
                </c:pt>
              </c:strCache>
            </c:strRef>
          </c:cat>
          <c:val>
            <c:numRef>
              <c:f>Sheet1!$B$2:$B$3</c:f>
              <c:numCache>
                <c:formatCode>0.0%</c:formatCode>
                <c:ptCount val="2"/>
                <c:pt idx="0">
                  <c:v>0.54262988861405881</c:v>
                </c:pt>
                <c:pt idx="1">
                  <c:v>0.45737011138594147</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161617365058831"/>
          <c:y val="1.0916964877459218E-2"/>
          <c:w val="0.63117801908522553"/>
          <c:h val="0.95633214049016302"/>
        </c:manualLayout>
      </c:layout>
      <c:pieChart>
        <c:varyColors val="1"/>
        <c:ser>
          <c:idx val="0"/>
          <c:order val="0"/>
          <c:tx>
            <c:strRef>
              <c:f>Sheet1!$B$1</c:f>
              <c:strCache>
                <c:ptCount val="1"/>
                <c:pt idx="0">
                  <c:v>Sales</c:v>
                </c:pt>
              </c:strCache>
            </c:strRef>
          </c:tx>
          <c:dPt>
            <c:idx val="0"/>
            <c:bubble3D val="0"/>
            <c:spPr>
              <a:solidFill>
                <a:schemeClr val="accent1">
                  <a:lumMod val="75000"/>
                </a:schemeClr>
              </a:solidFill>
              <a:ln w="19050">
                <a:solidFill>
                  <a:schemeClr val="accent1">
                    <a:lumMod val="75000"/>
                  </a:schemeClr>
                </a:solidFill>
              </a:ln>
              <a:effectLst/>
            </c:spPr>
          </c:dPt>
          <c:dPt>
            <c:idx val="1"/>
            <c:bubble3D val="0"/>
            <c:spPr>
              <a:solidFill>
                <a:srgbClr val="C00000"/>
              </a:solidFill>
              <a:ln w="19050">
                <a:solidFill>
                  <a:srgbClr val="C00000"/>
                </a:solidFill>
              </a:ln>
              <a:effectLst/>
            </c:spPr>
          </c:dPt>
          <c:dLbls>
            <c:dLbl>
              <c:idx val="0"/>
              <c:dLblPos val="inEnd"/>
              <c:showLegendKey val="0"/>
              <c:showVal val="1"/>
              <c:showCatName val="0"/>
              <c:showSerName val="0"/>
              <c:showPercent val="0"/>
              <c:showBubbleSize val="0"/>
              <c:extLst>
                <c:ext xmlns:c15="http://schemas.microsoft.com/office/drawing/2012/chart" uri="{CE6537A1-D6FC-4f65-9D91-7224C49458BB}"/>
              </c:extLst>
            </c:dLbl>
            <c:dLbl>
              <c:idx val="1"/>
              <c:dLblPos val="in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0"/>
            <c:showCatName val="0"/>
            <c:showSerName val="0"/>
            <c:showPercent val="0"/>
            <c:showBubbleSize val="0"/>
            <c:extLst>
              <c:ext xmlns:c15="http://schemas.microsoft.com/office/drawing/2012/chart" uri="{CE6537A1-D6FC-4f65-9D91-7224C49458BB}"/>
            </c:extLst>
          </c:dLbls>
          <c:cat>
            <c:strRef>
              <c:f>Sheet1!$A$2:$A$3</c:f>
              <c:strCache>
                <c:ptCount val="2"/>
                <c:pt idx="0">
                  <c:v>B2B</c:v>
                </c:pt>
                <c:pt idx="1">
                  <c:v>B2C</c:v>
                </c:pt>
              </c:strCache>
            </c:strRef>
          </c:cat>
          <c:val>
            <c:numRef>
              <c:f>Sheet1!$B$2:$B$3</c:f>
              <c:numCache>
                <c:formatCode>0.0%</c:formatCode>
                <c:ptCount val="2"/>
                <c:pt idx="0">
                  <c:v>0.52742850753548698</c:v>
                </c:pt>
                <c:pt idx="1">
                  <c:v>0.47257149246451297</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161617365058831"/>
          <c:y val="1.0916964877459218E-2"/>
          <c:w val="0.63117801908522553"/>
          <c:h val="0.95633214049016302"/>
        </c:manualLayout>
      </c:layout>
      <c:pieChart>
        <c:varyColors val="1"/>
        <c:ser>
          <c:idx val="0"/>
          <c:order val="0"/>
          <c:tx>
            <c:strRef>
              <c:f>Sheet1!$B$1</c:f>
              <c:strCache>
                <c:ptCount val="1"/>
                <c:pt idx="0">
                  <c:v>Sales</c:v>
                </c:pt>
              </c:strCache>
            </c:strRef>
          </c:tx>
          <c:dPt>
            <c:idx val="0"/>
            <c:bubble3D val="0"/>
            <c:spPr>
              <a:solidFill>
                <a:schemeClr val="accent1">
                  <a:lumMod val="75000"/>
                </a:schemeClr>
              </a:solidFill>
              <a:ln w="19050">
                <a:solidFill>
                  <a:schemeClr val="accent1">
                    <a:lumMod val="75000"/>
                  </a:schemeClr>
                </a:solidFill>
              </a:ln>
              <a:effectLst/>
            </c:spPr>
          </c:dPt>
          <c:dPt>
            <c:idx val="1"/>
            <c:bubble3D val="0"/>
            <c:spPr>
              <a:solidFill>
                <a:srgbClr val="C00000"/>
              </a:solidFill>
              <a:ln w="19050">
                <a:solidFill>
                  <a:srgbClr val="C00000"/>
                </a:solidFill>
              </a:ln>
              <a:effectLst/>
            </c:spPr>
          </c:dPt>
          <c:dLbls>
            <c:dLbl>
              <c:idx val="0"/>
              <c:dLblPos val="inEnd"/>
              <c:showLegendKey val="0"/>
              <c:showVal val="1"/>
              <c:showCatName val="0"/>
              <c:showSerName val="0"/>
              <c:showPercent val="0"/>
              <c:showBubbleSize val="0"/>
              <c:extLst>
                <c:ext xmlns:c15="http://schemas.microsoft.com/office/drawing/2012/chart" uri="{CE6537A1-D6FC-4f65-9D91-7224C49458BB}"/>
              </c:extLst>
            </c:dLbl>
            <c:dLbl>
              <c:idx val="1"/>
              <c:dLblPos val="in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0"/>
            <c:showCatName val="0"/>
            <c:showSerName val="0"/>
            <c:showPercent val="0"/>
            <c:showBubbleSize val="0"/>
            <c:extLst>
              <c:ext xmlns:c15="http://schemas.microsoft.com/office/drawing/2012/chart" uri="{CE6537A1-D6FC-4f65-9D91-7224C49458BB}"/>
            </c:extLst>
          </c:dLbls>
          <c:cat>
            <c:strRef>
              <c:f>Sheet1!$A$2:$A$3</c:f>
              <c:strCache>
                <c:ptCount val="2"/>
                <c:pt idx="0">
                  <c:v>B2B</c:v>
                </c:pt>
                <c:pt idx="1">
                  <c:v>B2C</c:v>
                </c:pt>
              </c:strCache>
            </c:strRef>
          </c:cat>
          <c:val>
            <c:numRef>
              <c:f>Sheet1!$B$2:$B$3</c:f>
              <c:numCache>
                <c:formatCode>0.0%</c:formatCode>
                <c:ptCount val="2"/>
                <c:pt idx="0">
                  <c:v>0.50492385921930805</c:v>
                </c:pt>
                <c:pt idx="1">
                  <c:v>0.49507614078069212</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6CD0F5-F8AD-4ED4-9988-117576BE834B}" type="datetimeFigureOut">
              <a:rPr lang="en-US" smtClean="0"/>
              <a:t>7/8/2015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5945D-B98A-4092-BC29-C94858BB9F1A}" type="slidenum">
              <a:rPr lang="en-US" smtClean="0"/>
              <a:t>‹#›</a:t>
            </a:fld>
            <a:endParaRPr lang="en-US"/>
          </a:p>
        </p:txBody>
      </p:sp>
    </p:spTree>
    <p:extLst>
      <p:ext uri="{BB962C8B-B14F-4D97-AF65-F5344CB8AC3E}">
        <p14:creationId xmlns:p14="http://schemas.microsoft.com/office/powerpoint/2010/main" val="4280059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CA" sz="1800" dirty="0" smtClean="0">
              <a:latin typeface="Arial" charset="0"/>
            </a:endParaRPr>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E89298E-06E8-47B7-AA0D-D160474A07D2}" type="slidenum">
              <a:rPr lang="en-US" smtClean="0">
                <a:latin typeface="Calibri" pitchFamily="34" charset="0"/>
              </a:rPr>
              <a:pPr eaLnBrk="1" hangingPunct="1"/>
              <a:t>2</a:t>
            </a:fld>
            <a:endParaRPr lang="en-US" dirty="0" smtClean="0">
              <a:latin typeface="Calibri" pitchFamily="34" charset="0"/>
            </a:endParaRPr>
          </a:p>
        </p:txBody>
      </p:sp>
    </p:spTree>
    <p:extLst>
      <p:ext uri="{BB962C8B-B14F-4D97-AF65-F5344CB8AC3E}">
        <p14:creationId xmlns:p14="http://schemas.microsoft.com/office/powerpoint/2010/main" val="1253005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97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F4B52AF6-BB58-49F1-8BBD-EDA5DDCD1D19}" type="slidenum">
              <a:rPr lang="en-US" smtClean="0">
                <a:solidFill>
                  <a:prstClr val="black"/>
                </a:solidFill>
              </a:rPr>
              <a:pPr>
                <a:defRPr/>
              </a:pPr>
              <a:t>3</a:t>
            </a:fld>
            <a:endParaRPr lang="en-US" dirty="0">
              <a:solidFill>
                <a:prstClr val="black"/>
              </a:solidFill>
            </a:endParaRPr>
          </a:p>
        </p:txBody>
      </p:sp>
    </p:spTree>
    <p:extLst>
      <p:ext uri="{BB962C8B-B14F-4D97-AF65-F5344CB8AC3E}">
        <p14:creationId xmlns:p14="http://schemas.microsoft.com/office/powerpoint/2010/main" val="3350058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0DF4206-4A83-4C25-922F-51C4A62BD81B}" type="slidenum">
              <a:rPr lang="en-US" smtClean="0">
                <a:solidFill>
                  <a:prstClr val="black"/>
                </a:solidFill>
              </a:rPr>
              <a:pPr>
                <a:defRPr/>
              </a:pPr>
              <a:t>4</a:t>
            </a:fld>
            <a:endParaRPr lang="en-US" dirty="0">
              <a:solidFill>
                <a:prstClr val="black"/>
              </a:solidFill>
            </a:endParaRPr>
          </a:p>
        </p:txBody>
      </p:sp>
    </p:spTree>
    <p:extLst>
      <p:ext uri="{BB962C8B-B14F-4D97-AF65-F5344CB8AC3E}">
        <p14:creationId xmlns:p14="http://schemas.microsoft.com/office/powerpoint/2010/main" val="2844476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bwMode="auto">
          <a:noFill/>
          <a:ln>
            <a:solidFill>
              <a:srgbClr val="000000"/>
            </a:solidFill>
            <a:miter lim="800000"/>
            <a:headEnd/>
            <a:tailEnd/>
          </a:ln>
        </p:spPr>
      </p:sp>
      <p:sp>
        <p:nvSpPr>
          <p:cNvPr id="1525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A2E27ED3-ADD9-404C-84C8-A2FC5BE0F1BB}" type="slidenum">
              <a:rPr lang="en-US" smtClean="0">
                <a:solidFill>
                  <a:prstClr val="black"/>
                </a:solidFill>
              </a:rPr>
              <a:pPr>
                <a:defRPr/>
              </a:pPr>
              <a:t>5</a:t>
            </a:fld>
            <a:endParaRPr lang="en-US" dirty="0">
              <a:solidFill>
                <a:prstClr val="black"/>
              </a:solidFill>
            </a:endParaRPr>
          </a:p>
        </p:txBody>
      </p:sp>
    </p:spTree>
    <p:extLst>
      <p:ext uri="{BB962C8B-B14F-4D97-AF65-F5344CB8AC3E}">
        <p14:creationId xmlns:p14="http://schemas.microsoft.com/office/powerpoint/2010/main" val="880930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97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F4B52AF6-BB58-49F1-8BBD-EDA5DDCD1D19}" type="slidenum">
              <a:rPr lang="en-US" smtClean="0">
                <a:solidFill>
                  <a:prstClr val="black"/>
                </a:solidFill>
              </a:rPr>
              <a:pPr>
                <a:defRPr/>
              </a:pPr>
              <a:t>9</a:t>
            </a:fld>
            <a:endParaRPr lang="en-US" dirty="0">
              <a:solidFill>
                <a:prstClr val="black"/>
              </a:solidFill>
            </a:endParaRPr>
          </a:p>
        </p:txBody>
      </p:sp>
    </p:spTree>
    <p:extLst>
      <p:ext uri="{BB962C8B-B14F-4D97-AF65-F5344CB8AC3E}">
        <p14:creationId xmlns:p14="http://schemas.microsoft.com/office/powerpoint/2010/main" val="2748593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12" name="Content Placeholder 2"/>
          <p:cNvSpPr>
            <a:spLocks noGrp="1"/>
          </p:cNvSpPr>
          <p:nvPr>
            <p:ph idx="10"/>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50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DB3BC98-5B37-467C-AD83-8EDF5E79A5F8}" type="slidenum">
              <a:rPr lang="en-US" smtClean="0">
                <a:solidFill>
                  <a:prstClr val="black">
                    <a:tint val="75000"/>
                  </a:prstClr>
                </a:solidFill>
              </a:rPr>
              <a:pPr/>
              <a:t>‹#›</a:t>
            </a:fld>
            <a:endParaRPr lang="en-US" dirty="0">
              <a:solidFill>
                <a:prstClr val="black">
                  <a:tint val="75000"/>
                </a:prstClr>
              </a:solidFill>
            </a:endParaRPr>
          </a:p>
        </p:txBody>
      </p:sp>
      <p:sp>
        <p:nvSpPr>
          <p:cNvPr id="9" name="Content Placeholder 2"/>
          <p:cNvSpPr>
            <a:spLocks noGrp="1"/>
          </p:cNvSpPr>
          <p:nvPr>
            <p:ph idx="13"/>
          </p:nvPr>
        </p:nvSpPr>
        <p:spPr>
          <a:xfrm>
            <a:off x="990600" y="19780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1" name="Picture 10"/>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2"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3"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2100421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DB3BC98-5B37-467C-AD83-8EDF5E79A5F8}" type="slidenum">
              <a:rPr lang="en-US" smtClean="0">
                <a:solidFill>
                  <a:prstClr val="black">
                    <a:tint val="75000"/>
                  </a:prstClr>
                </a:solidFill>
              </a:rPr>
              <a:pPr/>
              <a:t>‹#›</a:t>
            </a:fld>
            <a:endParaRPr lang="en-US" dirty="0">
              <a:solidFill>
                <a:prstClr val="black">
                  <a:tint val="75000"/>
                </a:prstClr>
              </a:solidFill>
            </a:endParaRPr>
          </a:p>
        </p:txBody>
      </p:sp>
      <p:sp>
        <p:nvSpPr>
          <p:cNvPr id="9" name="Content Placeholder 2"/>
          <p:cNvSpPr>
            <a:spLocks noGrp="1"/>
          </p:cNvSpPr>
          <p:nvPr>
            <p:ph idx="13"/>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1" name="Picture 10"/>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2"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3"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777495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9" name="Picture 8"/>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0"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1"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2101890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8"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9"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1524446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9" name="Content Placeholder 2"/>
          <p:cNvSpPr>
            <a:spLocks noGrp="1"/>
          </p:cNvSpPr>
          <p:nvPr>
            <p:ph idx="13"/>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1" name="Picture 10"/>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2"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3"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421528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Content Placeholder 2"/>
          <p:cNvSpPr>
            <a:spLocks noGrp="1"/>
          </p:cNvSpPr>
          <p:nvPr>
            <p:ph idx="13"/>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2" name="Picture 1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3"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4"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19337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Content Placeholder 2"/>
          <p:cNvSpPr>
            <a:spLocks noGrp="1"/>
          </p:cNvSpPr>
          <p:nvPr>
            <p:ph idx="13"/>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4" name="Picture 13"/>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5"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6"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3812980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8"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 name="Picture 9"/>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1"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2"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671196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DB3BC98-5B37-467C-AD83-8EDF5E79A5F8}" type="slidenum">
              <a:rPr lang="en-US" smtClean="0">
                <a:solidFill>
                  <a:prstClr val="black">
                    <a:tint val="75000"/>
                  </a:prstClr>
                </a:solidFill>
              </a:rPr>
              <a:pPr/>
              <a:t>‹#›</a:t>
            </a:fld>
            <a:endParaRPr lang="en-US" dirty="0">
              <a:solidFill>
                <a:prstClr val="black">
                  <a:tint val="75000"/>
                </a:prstClr>
              </a:solidFill>
            </a:endParaRPr>
          </a:p>
        </p:txBody>
      </p:sp>
      <p:sp>
        <p:nvSpPr>
          <p:cNvPr id="7"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8"/>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0"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1"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1031083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DB3BC98-5B37-467C-AD83-8EDF5E79A5F8}" type="slidenum">
              <a:rPr lang="en-US" smtClean="0">
                <a:solidFill>
                  <a:prstClr val="black">
                    <a:tint val="75000"/>
                  </a:prstClr>
                </a:solidFill>
              </a:rPr>
              <a:pPr/>
              <a:t>‹#›</a:t>
            </a:fld>
            <a:endParaRPr lang="en-US" dirty="0">
              <a:solidFill>
                <a:prstClr val="black">
                  <a:tint val="75000"/>
                </a:prstClr>
              </a:solidFill>
            </a:endParaRPr>
          </a:p>
        </p:txBody>
      </p:sp>
      <p:sp>
        <p:nvSpPr>
          <p:cNvPr id="10" name="Content Placeholder 2"/>
          <p:cNvSpPr>
            <a:spLocks noGrp="1"/>
          </p:cNvSpPr>
          <p:nvPr>
            <p:ph idx="13"/>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2" name="Picture 1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3"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4"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911177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DB3BC98-5B37-467C-AD83-8EDF5E79A5F8}" type="slidenum">
              <a:rPr lang="en-US" smtClean="0">
                <a:solidFill>
                  <a:prstClr val="black">
                    <a:tint val="75000"/>
                  </a:prstClr>
                </a:solidFill>
              </a:rPr>
              <a:pPr/>
              <a:t>‹#›</a:t>
            </a:fld>
            <a:endParaRPr lang="en-US" dirty="0">
              <a:solidFill>
                <a:prstClr val="black">
                  <a:tint val="75000"/>
                </a:prstClr>
              </a:solidFill>
            </a:endParaRPr>
          </a:p>
        </p:txBody>
      </p:sp>
      <p:sp>
        <p:nvSpPr>
          <p:cNvPr id="10" name="Content Placeholder 2"/>
          <p:cNvSpPr>
            <a:spLocks noGrp="1"/>
          </p:cNvSpPr>
          <p:nvPr>
            <p:ph idx="13"/>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2" name="Picture 1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54000" y="6140450"/>
            <a:ext cx="1787525" cy="914400"/>
          </a:xfrm>
          <a:prstGeom prst="rect">
            <a:avLst/>
          </a:prstGeom>
          <a:noFill/>
          <a:ln>
            <a:noFill/>
          </a:ln>
        </p:spPr>
      </p:pic>
      <p:sp>
        <p:nvSpPr>
          <p:cNvPr id="13" name="Slide Number Placeholder 5"/>
          <p:cNvSpPr txBox="1">
            <a:spLocks/>
          </p:cNvSpPr>
          <p:nvPr userDrawn="1"/>
        </p:nvSpPr>
        <p:spPr>
          <a:xfrm>
            <a:off x="4800600" y="6181725"/>
            <a:ext cx="2133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0F147145-C905-48C4-BAC3-0EC283B03D7F}" type="slidenum">
              <a:rPr lang="en-US" sz="1600" b="1" smtClean="0">
                <a:solidFill>
                  <a:prstClr val="white"/>
                </a:solidFill>
                <a:latin typeface="Arial" panose="020B0604020202020204" pitchFamily="34" charset="0"/>
                <a:cs typeface="Arial" panose="020B0604020202020204" pitchFamily="34" charset="0"/>
              </a:rPr>
              <a:pPr>
                <a:defRPr/>
              </a:pPr>
              <a:t>‹#›</a:t>
            </a:fld>
            <a:endParaRPr lang="en-US" sz="1600" b="1" dirty="0">
              <a:solidFill>
                <a:prstClr val="white"/>
              </a:solidFill>
              <a:latin typeface="Arial" panose="020B0604020202020204" pitchFamily="34" charset="0"/>
              <a:cs typeface="Arial" panose="020B0604020202020204" pitchFamily="34" charset="0"/>
            </a:endParaRPr>
          </a:p>
        </p:txBody>
      </p:sp>
      <p:sp>
        <p:nvSpPr>
          <p:cNvPr id="14" name="Footer Placeholder 4"/>
          <p:cNvSpPr txBox="1">
            <a:spLocks/>
          </p:cNvSpPr>
          <p:nvPr userDrawn="1"/>
        </p:nvSpPr>
        <p:spPr>
          <a:xfrm>
            <a:off x="9296400" y="6181725"/>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dirty="0" smtClean="0">
                <a:solidFill>
                  <a:prstClr val="white"/>
                </a:solidFill>
              </a:rPr>
              <a:t>www.pqmedia.com</a:t>
            </a:r>
            <a:endParaRPr lang="en-US" dirty="0">
              <a:solidFill>
                <a:prstClr val="white"/>
              </a:solidFill>
            </a:endParaRPr>
          </a:p>
        </p:txBody>
      </p:sp>
    </p:spTree>
    <p:extLst>
      <p:ext uri="{BB962C8B-B14F-4D97-AF65-F5344CB8AC3E}">
        <p14:creationId xmlns:p14="http://schemas.microsoft.com/office/powerpoint/2010/main" val="2954341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Single Corner Rectangle 7"/>
          <p:cNvSpPr/>
          <p:nvPr userDrawn="1"/>
        </p:nvSpPr>
        <p:spPr>
          <a:xfrm flipV="1">
            <a:off x="0" y="5892800"/>
            <a:ext cx="12192000" cy="965200"/>
          </a:xfrm>
          <a:prstGeom prst="round1Rect">
            <a:avLst>
              <a:gd name="adj" fmla="val 50000"/>
            </a:avLst>
          </a:prstGeom>
          <a:gradFill>
            <a:gsLst>
              <a:gs pos="0">
                <a:schemeClr val="accent1">
                  <a:lumMod val="75000"/>
                </a:schemeClr>
              </a:gs>
              <a:gs pos="94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42DDF-1029-4401-9835-75D206396B47}" type="datetimeFigureOut">
              <a:rPr lang="en-US" smtClean="0">
                <a:solidFill>
                  <a:prstClr val="black">
                    <a:tint val="75000"/>
                  </a:prstClr>
                </a:solidFill>
              </a:rPr>
              <a:pPr/>
              <a:t>7/8/2015</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B3BC98-5B37-467C-AD83-8EDF5E79A5F8}" type="slidenum">
              <a:rPr lang="en-US" smtClean="0">
                <a:solidFill>
                  <a:prstClr val="black">
                    <a:tint val="75000"/>
                  </a:prstClr>
                </a:solidFill>
              </a:rPr>
              <a:pPr/>
              <a:t>‹#›</a:t>
            </a:fld>
            <a:endParaRPr lang="en-US" dirty="0">
              <a:solidFill>
                <a:prstClr val="black">
                  <a:tint val="75000"/>
                </a:prstClr>
              </a:solidFill>
            </a:endParaRPr>
          </a:p>
        </p:txBody>
      </p:sp>
      <p:sp>
        <p:nvSpPr>
          <p:cNvPr id="7" name="Round Single Corner Rectangle 6"/>
          <p:cNvSpPr/>
          <p:nvPr userDrawn="1"/>
        </p:nvSpPr>
        <p:spPr>
          <a:xfrm flipV="1">
            <a:off x="0" y="0"/>
            <a:ext cx="12192000" cy="1066800"/>
          </a:xfrm>
          <a:prstGeom prst="round1Rect">
            <a:avLst>
              <a:gd name="adj" fmla="val 0"/>
            </a:avLst>
          </a:prstGeom>
          <a:gradFill>
            <a:gsLst>
              <a:gs pos="0">
                <a:schemeClr val="accent1">
                  <a:lumMod val="75000"/>
                </a:schemeClr>
              </a:gs>
              <a:gs pos="94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dirty="0">
              <a:solidFill>
                <a:prstClr val="white"/>
              </a:solidFill>
            </a:endParaRPr>
          </a:p>
        </p:txBody>
      </p:sp>
    </p:spTree>
    <p:extLst>
      <p:ext uri="{BB962C8B-B14F-4D97-AF65-F5344CB8AC3E}">
        <p14:creationId xmlns:p14="http://schemas.microsoft.com/office/powerpoint/2010/main" val="1613560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qmedia.com/" TargetMode="External"/><Relationship Id="rId7"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twitter.com/pqmedia" TargetMode="External"/><Relationship Id="rId4" Type="http://schemas.openxmlformats.org/officeDocument/2006/relationships/hyperlink" Target="https://www.linkedin.com/company/pq-media-llc"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chart" Target="../charts/char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emf"/><Relationship Id="rId5" Type="http://schemas.openxmlformats.org/officeDocument/2006/relationships/oleObject" Target="../embeddings/Microsoft_Excel_97-2003_Worksheet2.xls"/><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0600" y="345141"/>
            <a:ext cx="2362200" cy="1143000"/>
          </a:xfrm>
          <a:prstGeom prst="rect">
            <a:avLst/>
          </a:prstGeom>
          <a:noFill/>
          <a:ln>
            <a:noFill/>
          </a:ln>
        </p:spPr>
      </p:pic>
      <p:sp>
        <p:nvSpPr>
          <p:cNvPr id="10" name="Rectangle 9"/>
          <p:cNvSpPr/>
          <p:nvPr/>
        </p:nvSpPr>
        <p:spPr>
          <a:xfrm>
            <a:off x="5105400" y="6315637"/>
            <a:ext cx="1729740" cy="276999"/>
          </a:xfrm>
          <a:prstGeom prst="rect">
            <a:avLst/>
          </a:prstGeom>
          <a:solidFill>
            <a:schemeClr val="bg1"/>
          </a:solidFill>
        </p:spPr>
        <p:txBody>
          <a:bodyPr wrap="square">
            <a:spAutoFit/>
          </a:bodyPr>
          <a:lstStyle/>
          <a:p>
            <a:pPr algn="ctr"/>
            <a:r>
              <a:rPr lang="en-US" sz="1200" b="1" u="sng" dirty="0">
                <a:solidFill>
                  <a:srgbClr val="0066FF"/>
                </a:solidFill>
                <a:latin typeface="Arial" pitchFamily="34" charset="0"/>
                <a:ea typeface="Times New Roman"/>
                <a:cs typeface="Arial" pitchFamily="34" charset="0"/>
                <a:hlinkClick r:id="rId3"/>
              </a:rPr>
              <a:t>www.pqmedia.com</a:t>
            </a:r>
            <a:endParaRPr lang="en-US" sz="1200" b="1" u="sng" dirty="0">
              <a:solidFill>
                <a:srgbClr val="0066FF"/>
              </a:solidFill>
              <a:latin typeface="Arial" pitchFamily="34" charset="0"/>
              <a:ea typeface="Times New Roman"/>
              <a:cs typeface="Arial" pitchFamily="34" charset="0"/>
            </a:endParaRPr>
          </a:p>
        </p:txBody>
      </p:sp>
      <p:sp>
        <p:nvSpPr>
          <p:cNvPr id="11" name="Rectangle 10"/>
          <p:cNvSpPr/>
          <p:nvPr/>
        </p:nvSpPr>
        <p:spPr>
          <a:xfrm>
            <a:off x="1818640" y="6318270"/>
            <a:ext cx="1828800" cy="276999"/>
          </a:xfrm>
          <a:prstGeom prst="rect">
            <a:avLst/>
          </a:prstGeom>
          <a:solidFill>
            <a:schemeClr val="bg1"/>
          </a:solidFill>
          <a:ln>
            <a:noFill/>
          </a:ln>
        </p:spPr>
        <p:txBody>
          <a:bodyPr wrap="square">
            <a:spAutoFit/>
          </a:bodyPr>
          <a:lstStyle/>
          <a:p>
            <a:pPr algn="ctr"/>
            <a:r>
              <a:rPr lang="en-US" sz="1200" b="1" dirty="0">
                <a:solidFill>
                  <a:schemeClr val="bg1"/>
                </a:solidFill>
                <a:latin typeface="Arial" pitchFamily="34" charset="0"/>
                <a:ea typeface="Times New Roman"/>
                <a:cs typeface="Times New Roman"/>
                <a:hlinkClick r:id="rId4"/>
              </a:rPr>
              <a:t>PQ Media on LinkedIn</a:t>
            </a:r>
            <a:endParaRPr lang="en-US" sz="1200" b="1" u="sng" dirty="0">
              <a:solidFill>
                <a:schemeClr val="bg1"/>
              </a:solidFill>
              <a:latin typeface="Arial" pitchFamily="34" charset="0"/>
              <a:ea typeface="Times New Roman"/>
              <a:cs typeface="Times New Roman"/>
            </a:endParaRPr>
          </a:p>
        </p:txBody>
      </p:sp>
      <p:sp>
        <p:nvSpPr>
          <p:cNvPr id="12" name="TextBox 11"/>
          <p:cNvSpPr txBox="1"/>
          <p:nvPr/>
        </p:nvSpPr>
        <p:spPr>
          <a:xfrm>
            <a:off x="8229601" y="6315636"/>
            <a:ext cx="2057400" cy="276999"/>
          </a:xfrm>
          <a:prstGeom prst="rect">
            <a:avLst/>
          </a:prstGeom>
          <a:solidFill>
            <a:schemeClr val="bg1"/>
          </a:solidFill>
        </p:spPr>
        <p:txBody>
          <a:bodyPr wrap="square" rtlCol="0">
            <a:spAutoFit/>
          </a:bodyPr>
          <a:lstStyle/>
          <a:p>
            <a:pPr algn="ctr"/>
            <a:r>
              <a:rPr lang="en-US" sz="1200" b="1" u="sng" dirty="0">
                <a:solidFill>
                  <a:schemeClr val="bg1"/>
                </a:solidFill>
                <a:latin typeface="Arial" pitchFamily="34" charset="0"/>
                <a:ea typeface="Times New Roman"/>
                <a:cs typeface="Arial" pitchFamily="34" charset="0"/>
                <a:hlinkClick r:id="rId5"/>
              </a:rPr>
              <a:t>PQ Media on Twitter</a:t>
            </a:r>
            <a:endParaRPr lang="en-US" sz="1200" b="1" dirty="0">
              <a:solidFill>
                <a:schemeClr val="bg1"/>
              </a:solidFill>
              <a:latin typeface="Arial" pitchFamily="34" charset="0"/>
              <a:ea typeface="Times New Roman"/>
              <a:cs typeface="Arial" pitchFamily="34" charset="0"/>
            </a:endParaRPr>
          </a:p>
        </p:txBody>
      </p:sp>
      <p:sp>
        <p:nvSpPr>
          <p:cNvPr id="13" name="Title 1"/>
          <p:cNvSpPr txBox="1">
            <a:spLocks/>
          </p:cNvSpPr>
          <p:nvPr/>
        </p:nvSpPr>
        <p:spPr bwMode="auto">
          <a:xfrm>
            <a:off x="1562634" y="1127975"/>
            <a:ext cx="9144000" cy="764746"/>
          </a:xfrm>
          <a:prstGeom prst="rect">
            <a:avLst/>
          </a:prstGeom>
          <a:solidFill>
            <a:schemeClr val="bg1"/>
          </a:solidFill>
          <a:ln w="9525">
            <a:noFill/>
            <a:miter lim="800000"/>
            <a:headEnd/>
            <a:tailEnd/>
          </a:ln>
        </p:spPr>
        <p:txBody>
          <a:bodyPr vert="horz" wrap="square" lIns="91440" tIns="45720" rIns="91440" bIns="45720" numCol="1" anchor="ctr" anchorCtr="0" compatLnSpc="1">
            <a:prstTxWarp prst="textNoShape">
              <a:avLst/>
            </a:prstTxWarp>
          </a:bodyPr>
          <a:lstStyle/>
          <a:p>
            <a:pPr algn="ctr" eaLnBrk="0" hangingPunct="0">
              <a:defRPr/>
            </a:pPr>
            <a:r>
              <a:rPr lang="en-US" sz="2000" b="1" i="1" dirty="0">
                <a:solidFill>
                  <a:srgbClr val="0000FF"/>
                </a:solidFill>
                <a:latin typeface="Arial" panose="020B0604020202020204" pitchFamily="34" charset="0"/>
                <a:cs typeface="Arial" pitchFamily="34" charset="0"/>
              </a:rPr>
              <a:t>Global Content Marketing  Forecast 2015-19</a:t>
            </a:r>
            <a:r>
              <a:rPr lang="en-US" sz="2000" b="1" i="1" dirty="0">
                <a:solidFill>
                  <a:schemeClr val="accent1">
                    <a:lumMod val="75000"/>
                  </a:schemeClr>
                </a:solidFill>
                <a:latin typeface="Arial" panose="020B0604020202020204" pitchFamily="34" charset="0"/>
                <a:cs typeface="Arial" pitchFamily="34" charset="0"/>
              </a:rPr>
              <a:t/>
            </a:r>
            <a:br>
              <a:rPr lang="en-US" sz="2000" b="1" i="1" dirty="0">
                <a:solidFill>
                  <a:schemeClr val="accent1">
                    <a:lumMod val="75000"/>
                  </a:schemeClr>
                </a:solidFill>
                <a:latin typeface="Arial" panose="020B0604020202020204" pitchFamily="34" charset="0"/>
                <a:cs typeface="Arial" pitchFamily="34" charset="0"/>
              </a:rPr>
            </a:br>
            <a:r>
              <a:rPr lang="en-US" sz="300" b="1" i="1" dirty="0">
                <a:solidFill>
                  <a:srgbClr val="004DE6"/>
                </a:solidFill>
                <a:latin typeface="Arial" pitchFamily="34" charset="0"/>
                <a:cs typeface="Arial" pitchFamily="34" charset="0"/>
              </a:rPr>
              <a:t> </a:t>
            </a:r>
          </a:p>
          <a:p>
            <a:pPr algn="ctr" eaLnBrk="0" hangingPunct="0">
              <a:defRPr/>
            </a:pPr>
            <a:r>
              <a:rPr lang="en-US" sz="1400" b="1" i="1" dirty="0">
                <a:latin typeface="Arial" pitchFamily="34" charset="0"/>
                <a:cs typeface="Arial" pitchFamily="34" charset="0"/>
              </a:rPr>
              <a:t>World’s </a:t>
            </a:r>
            <a:r>
              <a:rPr lang="en-US" sz="1400" b="1" i="1" dirty="0" smtClean="0">
                <a:latin typeface="Arial" pitchFamily="34" charset="0"/>
                <a:cs typeface="Arial" pitchFamily="34" charset="0"/>
              </a:rPr>
              <a:t>First In-Depth KPI Analysis of the Global B2B &amp; B2C Content Marketing Industry</a:t>
            </a:r>
          </a:p>
          <a:p>
            <a:pPr algn="ctr" eaLnBrk="0" hangingPunct="0">
              <a:defRPr/>
            </a:pPr>
            <a:r>
              <a:rPr lang="en-US" sz="1400" b="1" i="1" dirty="0" smtClean="0">
                <a:latin typeface="Arial" pitchFamily="34" charset="0"/>
                <a:cs typeface="Arial" pitchFamily="34" charset="0"/>
              </a:rPr>
              <a:t>Covering Revenues, Growth, Key Growth Drivers, Emerging Opportunities &amp; Challenges</a:t>
            </a:r>
            <a:endParaRPr lang="en-US" sz="1400" b="1" i="1" dirty="0">
              <a:latin typeface="Arial" pitchFamily="34" charset="0"/>
              <a:cs typeface="Arial" pitchFamily="34" charset="0"/>
            </a:endParaRPr>
          </a:p>
        </p:txBody>
      </p:sp>
      <p:sp>
        <p:nvSpPr>
          <p:cNvPr id="14" name="TextBox 13"/>
          <p:cNvSpPr txBox="1"/>
          <p:nvPr/>
        </p:nvSpPr>
        <p:spPr>
          <a:xfrm>
            <a:off x="102403" y="2180343"/>
            <a:ext cx="3124200" cy="984885"/>
          </a:xfrm>
          <a:prstGeom prst="rect">
            <a:avLst/>
          </a:prstGeom>
          <a:noFill/>
        </p:spPr>
        <p:txBody>
          <a:bodyPr wrap="square" rtlCol="0">
            <a:spAutoFit/>
          </a:bodyPr>
          <a:lstStyle/>
          <a:p>
            <a:r>
              <a:rPr lang="en-US" sz="1200" b="1" i="1" dirty="0">
                <a:solidFill>
                  <a:srgbClr val="0000FF"/>
                </a:solidFill>
                <a:latin typeface="Arial" panose="020B0604020202020204" pitchFamily="34" charset="0"/>
                <a:cs typeface="Arial" panose="020B0604020202020204" pitchFamily="34" charset="0"/>
              </a:rPr>
              <a:t>Content Marketing Platforms:</a:t>
            </a:r>
          </a:p>
          <a:p>
            <a:endParaRPr lang="en-US" sz="500" b="1" dirty="0">
              <a:latin typeface="Arial" panose="020B0604020202020204" pitchFamily="34" charset="0"/>
              <a:cs typeface="Arial" panose="020B0604020202020204" pitchFamily="34" charset="0"/>
            </a:endParaRPr>
          </a:p>
          <a:p>
            <a:pPr marL="171450" indent="-171450">
              <a:spcAft>
                <a:spcPts val="300"/>
              </a:spcAft>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Digital-Only </a:t>
            </a:r>
            <a:r>
              <a:rPr lang="en-US" sz="1200" b="1" dirty="0">
                <a:latin typeface="Arial" panose="020B0604020202020204" pitchFamily="34" charset="0"/>
                <a:cs typeface="Arial" panose="020B0604020202020204" pitchFamily="34" charset="0"/>
              </a:rPr>
              <a:t>Content </a:t>
            </a:r>
            <a:r>
              <a:rPr lang="en-US" sz="1200" b="1" dirty="0" smtClean="0">
                <a:latin typeface="Arial" panose="020B0604020202020204" pitchFamily="34" charset="0"/>
                <a:cs typeface="Arial" panose="020B0604020202020204" pitchFamily="34" charset="0"/>
              </a:rPr>
              <a:t>Marketing</a:t>
            </a:r>
            <a:endParaRPr lang="en-US" sz="1200" b="1" dirty="0">
              <a:latin typeface="Arial" panose="020B0604020202020204" pitchFamily="34" charset="0"/>
              <a:cs typeface="Arial" panose="020B0604020202020204" pitchFamily="34" charset="0"/>
            </a:endParaRPr>
          </a:p>
          <a:p>
            <a:pPr marL="171450" indent="-171450">
              <a:spcAft>
                <a:spcPts val="300"/>
              </a:spcAft>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Hybrid </a:t>
            </a:r>
            <a:r>
              <a:rPr lang="en-US" sz="1200" b="1" dirty="0">
                <a:latin typeface="Arial" panose="020B0604020202020204" pitchFamily="34" charset="0"/>
                <a:cs typeface="Arial" panose="020B0604020202020204" pitchFamily="34" charset="0"/>
              </a:rPr>
              <a:t>Print &amp; Digital Content </a:t>
            </a:r>
            <a:r>
              <a:rPr lang="en-US" sz="1200" b="1" dirty="0" err="1" smtClean="0">
                <a:latin typeface="Arial" panose="020B0604020202020204" pitchFamily="34" charset="0"/>
                <a:cs typeface="Arial" panose="020B0604020202020204" pitchFamily="34" charset="0"/>
              </a:rPr>
              <a:t>Mrktg</a:t>
            </a:r>
            <a:r>
              <a:rPr lang="en-US" sz="1200" b="1" dirty="0" smtClean="0">
                <a:latin typeface="Arial" panose="020B0604020202020204" pitchFamily="34" charset="0"/>
                <a:cs typeface="Arial" panose="020B0604020202020204" pitchFamily="34" charset="0"/>
              </a:rPr>
              <a:t>.</a:t>
            </a:r>
          </a:p>
          <a:p>
            <a:pPr marL="171450" indent="-171450">
              <a:spcAft>
                <a:spcPts val="300"/>
              </a:spcAft>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Non-Textual Content </a:t>
            </a:r>
            <a:r>
              <a:rPr lang="en-US" sz="1200" b="1" dirty="0">
                <a:latin typeface="Arial" panose="020B0604020202020204" pitchFamily="34" charset="0"/>
                <a:cs typeface="Arial" panose="020B0604020202020204" pitchFamily="34" charset="0"/>
              </a:rPr>
              <a:t>Marketing</a:t>
            </a:r>
          </a:p>
        </p:txBody>
      </p:sp>
      <p:sp>
        <p:nvSpPr>
          <p:cNvPr id="17" name="TextBox 16"/>
          <p:cNvSpPr txBox="1"/>
          <p:nvPr/>
        </p:nvSpPr>
        <p:spPr>
          <a:xfrm>
            <a:off x="8243061" y="2085780"/>
            <a:ext cx="3929043" cy="2585323"/>
          </a:xfrm>
          <a:prstGeom prst="rect">
            <a:avLst/>
          </a:prstGeom>
          <a:noFill/>
        </p:spPr>
        <p:txBody>
          <a:bodyPr wrap="square" rtlCol="0">
            <a:spAutoFit/>
          </a:bodyPr>
          <a:lstStyle/>
          <a:p>
            <a:r>
              <a:rPr lang="en-US" sz="1200" b="1" i="1" dirty="0">
                <a:solidFill>
                  <a:srgbClr val="0000FF"/>
                </a:solidFill>
                <a:latin typeface="Arial" panose="020B0604020202020204" pitchFamily="34" charset="0"/>
                <a:cs typeface="Arial" panose="020B0604020202020204" pitchFamily="34" charset="0"/>
              </a:rPr>
              <a:t>Content Marketing Channels</a:t>
            </a:r>
            <a:endParaRPr lang="en-US" sz="1200" b="1" dirty="0">
              <a:solidFill>
                <a:srgbClr val="0000FF"/>
              </a:solidFill>
              <a:latin typeface="Arial" panose="020B0604020202020204" pitchFamily="34" charset="0"/>
              <a:cs typeface="Arial" panose="020B0604020202020204" pitchFamily="34" charset="0"/>
            </a:endParaRPr>
          </a:p>
          <a:p>
            <a:endParaRPr lang="en-US" sz="700" b="1"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Branded </a:t>
            </a:r>
            <a:r>
              <a:rPr lang="en-US" sz="1200" b="1" dirty="0">
                <a:latin typeface="Arial" panose="020B0604020202020204" pitchFamily="34" charset="0"/>
                <a:cs typeface="Arial" panose="020B0604020202020204" pitchFamily="34" charset="0"/>
              </a:rPr>
              <a:t>Digital &amp; DVD Videos</a:t>
            </a: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Branded </a:t>
            </a:r>
            <a:r>
              <a:rPr lang="en-US" sz="1200" b="1" dirty="0">
                <a:latin typeface="Arial" panose="020B0604020202020204" pitchFamily="34" charset="0"/>
                <a:cs typeface="Arial" panose="020B0604020202020204" pitchFamily="34" charset="0"/>
              </a:rPr>
              <a:t>Games &amp; Content Tools</a:t>
            </a: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Braded </a:t>
            </a:r>
            <a:r>
              <a:rPr lang="en-US" sz="1200" b="1" dirty="0">
                <a:latin typeface="Arial" panose="020B0604020202020204" pitchFamily="34" charset="0"/>
                <a:cs typeface="Arial" panose="020B0604020202020204" pitchFamily="34" charset="0"/>
              </a:rPr>
              <a:t>Guest Postings, Articles &amp; Case Studies</a:t>
            </a: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Branded </a:t>
            </a:r>
            <a:r>
              <a:rPr lang="en-US" sz="1200" b="1" dirty="0">
                <a:latin typeface="Arial" panose="020B0604020202020204" pitchFamily="34" charset="0"/>
                <a:cs typeface="Arial" panose="020B0604020202020204" pitchFamily="34" charset="0"/>
              </a:rPr>
              <a:t>Mobile Content &amp; Apps</a:t>
            </a: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Branded </a:t>
            </a:r>
            <a:r>
              <a:rPr lang="en-US" sz="1200" b="1" dirty="0">
                <a:latin typeface="Arial" panose="020B0604020202020204" pitchFamily="34" charset="0"/>
                <a:cs typeface="Arial" panose="020B0604020202020204" pitchFamily="34" charset="0"/>
              </a:rPr>
              <a:t>Print &amp; Digital Magazines</a:t>
            </a: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Branded </a:t>
            </a:r>
            <a:r>
              <a:rPr lang="en-US" sz="1200" b="1" dirty="0">
                <a:latin typeface="Arial" panose="020B0604020202020204" pitchFamily="34" charset="0"/>
                <a:cs typeface="Arial" panose="020B0604020202020204" pitchFamily="34" charset="0"/>
              </a:rPr>
              <a:t>Print &amp; E-Mail Newsletters</a:t>
            </a: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Branded </a:t>
            </a:r>
            <a:r>
              <a:rPr lang="en-US" sz="1200" b="1" dirty="0">
                <a:latin typeface="Arial" panose="020B0604020202020204" pitchFamily="34" charset="0"/>
                <a:cs typeface="Arial" panose="020B0604020202020204" pitchFamily="34" charset="0"/>
              </a:rPr>
              <a:t>Printed Books &amp; E-Books</a:t>
            </a: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Branded </a:t>
            </a:r>
            <a:r>
              <a:rPr lang="en-US" sz="1200" b="1" dirty="0">
                <a:latin typeface="Arial" panose="020B0604020202020204" pitchFamily="34" charset="0"/>
                <a:cs typeface="Arial" panose="020B0604020202020204" pitchFamily="34" charset="0"/>
              </a:rPr>
              <a:t>Research Reports, </a:t>
            </a:r>
            <a:r>
              <a:rPr lang="en-US" sz="1200" b="1" dirty="0" smtClean="0">
                <a:latin typeface="Arial" panose="020B0604020202020204" pitchFamily="34" charset="0"/>
                <a:cs typeface="Arial" panose="020B0604020202020204" pitchFamily="34" charset="0"/>
              </a:rPr>
              <a:t>WPs </a:t>
            </a:r>
            <a:r>
              <a:rPr lang="en-US" sz="1200" b="1" dirty="0">
                <a:latin typeface="Arial" panose="020B0604020202020204" pitchFamily="34" charset="0"/>
                <a:cs typeface="Arial" panose="020B0604020202020204" pitchFamily="34" charset="0"/>
              </a:rPr>
              <a:t>&amp; </a:t>
            </a:r>
            <a:r>
              <a:rPr lang="en-US" sz="1200" b="1" dirty="0" smtClean="0">
                <a:latin typeface="Arial" panose="020B0604020202020204" pitchFamily="34" charset="0"/>
                <a:cs typeface="Arial" panose="020B0604020202020204" pitchFamily="34" charset="0"/>
              </a:rPr>
              <a:t>Public Docs</a:t>
            </a:r>
            <a:endParaRPr lang="en-US" sz="1200" b="1"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Branded </a:t>
            </a:r>
            <a:r>
              <a:rPr lang="en-US" sz="1200" b="1" dirty="0">
                <a:latin typeface="Arial" panose="020B0604020202020204" pitchFamily="34" charset="0"/>
                <a:cs typeface="Arial" panose="020B0604020202020204" pitchFamily="34" charset="0"/>
              </a:rPr>
              <a:t>Social Media Sites &amp; Visual Content</a:t>
            </a: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Branded </a:t>
            </a:r>
            <a:r>
              <a:rPr lang="en-US" sz="1200" b="1" dirty="0">
                <a:latin typeface="Arial" panose="020B0604020202020204" pitchFamily="34" charset="0"/>
                <a:cs typeface="Arial" panose="020B0604020202020204" pitchFamily="34" charset="0"/>
              </a:rPr>
              <a:t>Webinars &amp; Online Presentations</a:t>
            </a:r>
          </a:p>
          <a:p>
            <a:pPr marL="171450" indent="-171450">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Sponsored </a:t>
            </a:r>
            <a:r>
              <a:rPr lang="en-US" sz="1200" b="1" dirty="0">
                <a:latin typeface="Arial" panose="020B0604020202020204" pitchFamily="34" charset="0"/>
                <a:cs typeface="Arial" panose="020B0604020202020204" pitchFamily="34" charset="0"/>
              </a:rPr>
              <a:t>Events &amp; Event Publications</a:t>
            </a:r>
          </a:p>
          <a:p>
            <a:endParaRPr lang="en-US" sz="1100" b="1" dirty="0">
              <a:latin typeface="Arial" panose="020B0604020202020204" pitchFamily="34" charset="0"/>
              <a:cs typeface="Arial" panose="020B0604020202020204" pitchFamily="34" charset="0"/>
            </a:endParaRPr>
          </a:p>
        </p:txBody>
      </p:sp>
      <p:sp>
        <p:nvSpPr>
          <p:cNvPr id="18" name="TextBox 17"/>
          <p:cNvSpPr txBox="1"/>
          <p:nvPr/>
        </p:nvSpPr>
        <p:spPr>
          <a:xfrm>
            <a:off x="103031" y="4817679"/>
            <a:ext cx="11977352" cy="1077218"/>
          </a:xfrm>
          <a:prstGeom prst="rect">
            <a:avLst/>
          </a:prstGeom>
          <a:noFill/>
        </p:spPr>
        <p:txBody>
          <a:bodyPr wrap="square" rtlCol="0">
            <a:spAutoFit/>
          </a:bodyPr>
          <a:lstStyle/>
          <a:p>
            <a:pPr>
              <a:buSzPct val="125000"/>
            </a:pPr>
            <a:endParaRPr lang="en-US" sz="500" b="1" i="1" u="sng" dirty="0">
              <a:latin typeface="Arial" panose="020B0604020202020204" pitchFamily="34" charset="0"/>
              <a:cs typeface="Arial" panose="020B0604020202020204" pitchFamily="34" charset="0"/>
            </a:endParaRPr>
          </a:p>
          <a:p>
            <a:pPr marL="285750" indent="-285750">
              <a:buSzPct val="125000"/>
              <a:buBlip>
                <a:blip r:embed="rId6"/>
              </a:buBlip>
            </a:pPr>
            <a:r>
              <a:rPr lang="en-US" sz="1100" b="1" dirty="0" smtClean="0">
                <a:latin typeface="Arial" panose="020B0604020202020204" pitchFamily="34" charset="0"/>
                <a:cs typeface="Arial" panose="020B0604020202020204" pitchFamily="34" charset="0"/>
              </a:rPr>
              <a:t>First </a:t>
            </a:r>
            <a:r>
              <a:rPr lang="en-US" sz="1100" b="1" dirty="0">
                <a:latin typeface="Arial" panose="020B0604020202020204" pitchFamily="34" charset="0"/>
                <a:cs typeface="Arial" panose="020B0604020202020204" pitchFamily="34" charset="0"/>
              </a:rPr>
              <a:t>Edition of this emerging industry’s KPI benchmark series covering the 2009-19 period, including 2014 actuals, 2015 pacing &amp; 2015-19 forecasts</a:t>
            </a:r>
          </a:p>
          <a:p>
            <a:pPr>
              <a:buSzPct val="125000"/>
            </a:pPr>
            <a:endParaRPr lang="en-US" sz="500" b="1" u="sng" dirty="0">
              <a:latin typeface="Arial" panose="020B0604020202020204" pitchFamily="34" charset="0"/>
              <a:cs typeface="Arial" panose="020B0604020202020204" pitchFamily="34" charset="0"/>
            </a:endParaRPr>
          </a:p>
          <a:p>
            <a:pPr marL="285750" indent="-285750">
              <a:buSzPct val="125000"/>
              <a:buBlip>
                <a:blip r:embed="rId6"/>
              </a:buBlip>
            </a:pPr>
            <a:r>
              <a:rPr lang="en-US" sz="1100" b="1" dirty="0">
                <a:latin typeface="Arial" panose="020B0604020202020204" pitchFamily="34" charset="0"/>
                <a:cs typeface="Arial" panose="020B0604020202020204" pitchFamily="34" charset="0"/>
              </a:rPr>
              <a:t>User-friendly slide format for easy comparisons, internal reporting &amp; presentations</a:t>
            </a:r>
          </a:p>
          <a:p>
            <a:pPr marL="285750" indent="-285750">
              <a:buSzPct val="125000"/>
              <a:buBlip>
                <a:blip r:embed="rId6"/>
              </a:buBlip>
            </a:pPr>
            <a:endParaRPr lang="en-US" sz="500" b="1" dirty="0">
              <a:latin typeface="Arial" panose="020B0604020202020204" pitchFamily="34" charset="0"/>
              <a:cs typeface="Arial" panose="020B0604020202020204" pitchFamily="34" charset="0"/>
            </a:endParaRPr>
          </a:p>
          <a:p>
            <a:pPr marL="285750" indent="-285750">
              <a:buSzPct val="125000"/>
              <a:buBlip>
                <a:blip r:embed="rId6"/>
              </a:buBlip>
            </a:pPr>
            <a:r>
              <a:rPr lang="en-US" sz="1100" b="1" dirty="0">
                <a:latin typeface="Arial" panose="020B0604020202020204" pitchFamily="34" charset="0"/>
                <a:cs typeface="Arial" panose="020B0604020202020204" pitchFamily="34" charset="0"/>
              </a:rPr>
              <a:t>Value-add Excel Databook with </a:t>
            </a:r>
            <a:r>
              <a:rPr lang="en-US" sz="1100" b="1" dirty="0" smtClean="0">
                <a:latin typeface="Arial" panose="020B0604020202020204" pitchFamily="34" charset="0"/>
                <a:cs typeface="Arial" panose="020B0604020202020204" pitchFamily="34" charset="0"/>
              </a:rPr>
              <a:t>drill-down </a:t>
            </a:r>
            <a:r>
              <a:rPr lang="en-US" sz="1100" b="1" dirty="0">
                <a:latin typeface="Arial" panose="020B0604020202020204" pitchFamily="34" charset="0"/>
                <a:cs typeface="Arial" panose="020B0604020202020204" pitchFamily="34" charset="0"/>
              </a:rPr>
              <a:t>datasets &amp; data points, market-specific </a:t>
            </a:r>
            <a:r>
              <a:rPr lang="en-US" sz="1100" b="1" dirty="0" smtClean="0">
                <a:latin typeface="Arial" panose="020B0604020202020204" pitchFamily="34" charset="0"/>
                <a:cs typeface="Arial" panose="020B0604020202020204" pitchFamily="34" charset="0"/>
              </a:rPr>
              <a:t>insights </a:t>
            </a:r>
            <a:r>
              <a:rPr lang="en-US" sz="1100" b="1" dirty="0">
                <a:latin typeface="Arial" panose="020B0604020202020204" pitchFamily="34" charset="0"/>
                <a:cs typeface="Arial" panose="020B0604020202020204" pitchFamily="34" charset="0"/>
              </a:rPr>
              <a:t>&amp; perspective and 5-year projections by region, country, </a:t>
            </a:r>
            <a:r>
              <a:rPr lang="en-US" sz="1100" b="1" dirty="0" smtClean="0">
                <a:latin typeface="Arial" panose="020B0604020202020204" pitchFamily="34" charset="0"/>
                <a:cs typeface="Arial" panose="020B0604020202020204" pitchFamily="34" charset="0"/>
              </a:rPr>
              <a:t>platform </a:t>
            </a:r>
            <a:r>
              <a:rPr lang="en-US" sz="1100" b="1" dirty="0">
                <a:latin typeface="Arial" panose="020B0604020202020204" pitchFamily="34" charset="0"/>
                <a:cs typeface="Arial" panose="020B0604020202020204" pitchFamily="34" charset="0"/>
              </a:rPr>
              <a:t>and channel</a:t>
            </a:r>
          </a:p>
          <a:p>
            <a:endParaRPr lang="en-US" sz="500" b="1" dirty="0">
              <a:latin typeface="Arial" panose="020B0604020202020204" pitchFamily="34" charset="0"/>
              <a:cs typeface="Arial" panose="020B0604020202020204" pitchFamily="34" charset="0"/>
            </a:endParaRPr>
          </a:p>
          <a:p>
            <a:pPr marL="285750" indent="-285750">
              <a:buSzPct val="125000"/>
              <a:buBlip>
                <a:blip r:embed="rId6"/>
              </a:buBlip>
            </a:pPr>
            <a:r>
              <a:rPr lang="en-US" sz="1100" b="1" dirty="0" smtClean="0">
                <a:latin typeface="Arial" panose="020B0604020202020204" pitchFamily="34" charset="0"/>
                <a:cs typeface="Arial" panose="020B0604020202020204" pitchFamily="34" charset="0"/>
              </a:rPr>
              <a:t>Almost 1,500 content marketing agencies, publishers, affiliates and service firms identified in 80 countries, including almost 500 in the US and over 200 in the UK</a:t>
            </a:r>
            <a:endParaRPr lang="en-US" sz="1100" b="1" dirty="0">
              <a:latin typeface="Arial" panose="020B0604020202020204" pitchFamily="34" charset="0"/>
              <a:cs typeface="Arial" panose="020B0604020202020204" pitchFamily="34" charset="0"/>
            </a:endParaRPr>
          </a:p>
        </p:txBody>
      </p:sp>
      <p:sp>
        <p:nvSpPr>
          <p:cNvPr id="49" name="TextBox 48"/>
          <p:cNvSpPr txBox="1"/>
          <p:nvPr/>
        </p:nvSpPr>
        <p:spPr>
          <a:xfrm>
            <a:off x="74428" y="3279782"/>
            <a:ext cx="3152176" cy="1308050"/>
          </a:xfrm>
          <a:prstGeom prst="rect">
            <a:avLst/>
          </a:prstGeom>
          <a:noFill/>
        </p:spPr>
        <p:txBody>
          <a:bodyPr wrap="square" rtlCol="0">
            <a:spAutoFit/>
          </a:bodyPr>
          <a:lstStyle/>
          <a:p>
            <a:r>
              <a:rPr lang="en-US" sz="1200" b="1" i="1" dirty="0" smtClean="0">
                <a:solidFill>
                  <a:srgbClr val="0000FF"/>
                </a:solidFill>
                <a:latin typeface="Arial" panose="020B0604020202020204" pitchFamily="34" charset="0"/>
                <a:cs typeface="Arial" panose="020B0604020202020204" pitchFamily="34" charset="0"/>
              </a:rPr>
              <a:t>Revenue Breakouts:</a:t>
            </a:r>
            <a:endParaRPr lang="en-US" sz="1200" b="1" i="1" dirty="0">
              <a:solidFill>
                <a:srgbClr val="0000FF"/>
              </a:solidFill>
              <a:latin typeface="Arial" panose="020B0604020202020204" pitchFamily="34" charset="0"/>
              <a:cs typeface="Arial" panose="020B0604020202020204" pitchFamily="34" charset="0"/>
            </a:endParaRPr>
          </a:p>
          <a:p>
            <a:endParaRPr lang="en-US" sz="500" b="1" dirty="0">
              <a:latin typeface="Arial" panose="020B0604020202020204" pitchFamily="34" charset="0"/>
              <a:cs typeface="Arial" panose="020B0604020202020204" pitchFamily="34" charset="0"/>
            </a:endParaRPr>
          </a:p>
          <a:p>
            <a:pPr marL="171450" indent="-171450">
              <a:spcAft>
                <a:spcPts val="300"/>
              </a:spcAft>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Business-to-Business </a:t>
            </a:r>
            <a:r>
              <a:rPr lang="en-US" sz="1200" b="1" dirty="0">
                <a:latin typeface="Arial" panose="020B0604020202020204" pitchFamily="34" charset="0"/>
                <a:cs typeface="Arial" panose="020B0604020202020204" pitchFamily="34" charset="0"/>
              </a:rPr>
              <a:t>Content </a:t>
            </a:r>
            <a:r>
              <a:rPr lang="en-US" sz="1200" b="1" dirty="0" err="1" smtClean="0">
                <a:latin typeface="Arial" panose="020B0604020202020204" pitchFamily="34" charset="0"/>
                <a:cs typeface="Arial" panose="020B0604020202020204" pitchFamily="34" charset="0"/>
              </a:rPr>
              <a:t>Mrktg</a:t>
            </a:r>
            <a:r>
              <a:rPr lang="en-US" sz="1200" b="1" dirty="0" smtClean="0">
                <a:latin typeface="Arial" panose="020B0604020202020204" pitchFamily="34" charset="0"/>
                <a:cs typeface="Arial" panose="020B0604020202020204" pitchFamily="34" charset="0"/>
              </a:rPr>
              <a:t>.</a:t>
            </a:r>
            <a:endParaRPr lang="en-US" sz="1200" b="1" dirty="0">
              <a:latin typeface="Arial" panose="020B0604020202020204" pitchFamily="34" charset="0"/>
              <a:cs typeface="Arial" panose="020B0604020202020204" pitchFamily="34" charset="0"/>
            </a:endParaRPr>
          </a:p>
          <a:p>
            <a:pPr marL="171450" indent="-171450">
              <a:spcAft>
                <a:spcPts val="300"/>
              </a:spcAft>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Business-to-Consumer </a:t>
            </a:r>
            <a:r>
              <a:rPr lang="en-US" sz="1200" b="1" dirty="0">
                <a:latin typeface="Arial" panose="020B0604020202020204" pitchFamily="34" charset="0"/>
                <a:cs typeface="Arial" panose="020B0604020202020204" pitchFamily="34" charset="0"/>
              </a:rPr>
              <a:t>Content </a:t>
            </a:r>
            <a:r>
              <a:rPr lang="en-US" sz="1200" b="1" dirty="0" err="1" smtClean="0">
                <a:latin typeface="Arial" panose="020B0604020202020204" pitchFamily="34" charset="0"/>
                <a:cs typeface="Arial" panose="020B0604020202020204" pitchFamily="34" charset="0"/>
              </a:rPr>
              <a:t>Mrktg</a:t>
            </a:r>
            <a:r>
              <a:rPr lang="en-US" sz="1200" b="1" dirty="0" smtClean="0">
                <a:latin typeface="Arial" panose="020B0604020202020204" pitchFamily="34" charset="0"/>
                <a:cs typeface="Arial" panose="020B0604020202020204" pitchFamily="34" charset="0"/>
              </a:rPr>
              <a:t>.</a:t>
            </a:r>
            <a:endParaRPr lang="en-US" sz="1200" b="1" dirty="0">
              <a:latin typeface="Arial" panose="020B0604020202020204" pitchFamily="34" charset="0"/>
              <a:cs typeface="Arial" panose="020B0604020202020204" pitchFamily="34" charset="0"/>
            </a:endParaRPr>
          </a:p>
          <a:p>
            <a:pPr marL="171450" indent="-171450">
              <a:spcAft>
                <a:spcPts val="300"/>
              </a:spcAft>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Contracted Content </a:t>
            </a:r>
            <a:r>
              <a:rPr lang="en-US" sz="1200" b="1" dirty="0">
                <a:latin typeface="Arial" panose="020B0604020202020204" pitchFamily="34" charset="0"/>
                <a:cs typeface="Arial" panose="020B0604020202020204" pitchFamily="34" charset="0"/>
              </a:rPr>
              <a:t>Marketing</a:t>
            </a:r>
          </a:p>
          <a:p>
            <a:pPr marL="171450" indent="-171450">
              <a:spcAft>
                <a:spcPts val="300"/>
              </a:spcAft>
              <a:buFont typeface="Arial" panose="020B0604020202020204" pitchFamily="34" charset="0"/>
              <a:buChar char="•"/>
            </a:pPr>
            <a:r>
              <a:rPr lang="en-US" sz="1200" b="1" dirty="0" smtClean="0">
                <a:latin typeface="Arial" panose="020B0604020202020204" pitchFamily="34" charset="0"/>
                <a:cs typeface="Arial" panose="020B0604020202020204" pitchFamily="34" charset="0"/>
              </a:rPr>
              <a:t>In-House </a:t>
            </a:r>
            <a:r>
              <a:rPr lang="en-US" sz="1200" b="1" dirty="0">
                <a:latin typeface="Arial" panose="020B0604020202020204" pitchFamily="34" charset="0"/>
                <a:cs typeface="Arial" panose="020B0604020202020204" pitchFamily="34" charset="0"/>
              </a:rPr>
              <a:t>Content Marketing</a:t>
            </a:r>
          </a:p>
          <a:p>
            <a:pPr>
              <a:spcAft>
                <a:spcPts val="300"/>
              </a:spcAft>
            </a:pPr>
            <a:endParaRPr lang="en-US" sz="400" b="1" dirty="0" smtClean="0">
              <a:latin typeface="Arial" panose="020B0604020202020204" pitchFamily="34" charset="0"/>
              <a:cs typeface="Arial" panose="020B0604020202020204" pitchFamily="34" charset="0"/>
            </a:endParaRPr>
          </a:p>
        </p:txBody>
      </p:sp>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26603" y="2062262"/>
            <a:ext cx="5002998" cy="2791839"/>
          </a:xfrm>
          <a:prstGeom prst="rect">
            <a:avLst/>
          </a:prstGeom>
          <a:ln>
            <a:noFill/>
          </a:ln>
          <a:effectLst>
            <a:glow rad="63500">
              <a:srgbClr val="0000FF">
                <a:alpha val="35000"/>
              </a:srgbClr>
            </a:glow>
            <a:outerShdw blurRad="190500" algn="tl" rotWithShape="0">
              <a:srgbClr val="000000">
                <a:alpha val="70000"/>
              </a:srgbClr>
            </a:outerShdw>
          </a:effectLst>
        </p:spPr>
      </p:pic>
    </p:spTree>
    <p:extLst>
      <p:ext uri="{BB962C8B-B14F-4D97-AF65-F5344CB8AC3E}">
        <p14:creationId xmlns:p14="http://schemas.microsoft.com/office/powerpoint/2010/main" val="37018584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Placeholder 2"/>
          <p:cNvSpPr>
            <a:spLocks noGrp="1"/>
          </p:cNvSpPr>
          <p:nvPr>
            <p:ph type="body" idx="1"/>
          </p:nvPr>
        </p:nvSpPr>
        <p:spPr>
          <a:xfrm>
            <a:off x="1072168" y="2386014"/>
            <a:ext cx="8991600" cy="1500187"/>
          </a:xfrm>
        </p:spPr>
        <p:txBody>
          <a:bodyPr anchor="ctr"/>
          <a:lstStyle/>
          <a:p>
            <a:pPr marL="838200" lvl="1" indent="-381000" algn="ctr">
              <a:spcBef>
                <a:spcPct val="0"/>
              </a:spcBef>
            </a:pPr>
            <a:r>
              <a:rPr lang="en-US" sz="2800" b="1" i="1" dirty="0" smtClean="0">
                <a:solidFill>
                  <a:srgbClr val="0000FF"/>
                </a:solidFill>
                <a:latin typeface="Arial" panose="020B0604020202020204" pitchFamily="34" charset="0"/>
                <a:cs typeface="Arial" panose="020B0604020202020204" pitchFamily="34" charset="0"/>
              </a:rPr>
              <a:t>Global Content Marketing Forecast 2015</a:t>
            </a:r>
          </a:p>
          <a:p>
            <a:pPr marL="838200" lvl="1" indent="-381000" algn="ctr">
              <a:spcBef>
                <a:spcPct val="0"/>
              </a:spcBef>
            </a:pPr>
            <a:endParaRPr lang="en-US" sz="1400" b="1" dirty="0" smtClean="0">
              <a:solidFill>
                <a:schemeClr val="tx1"/>
              </a:solidFill>
              <a:latin typeface="Arial" panose="020B0604020202020204" pitchFamily="34" charset="0"/>
              <a:cs typeface="Arial" panose="020B0604020202020204" pitchFamily="34" charset="0"/>
            </a:endParaRPr>
          </a:p>
          <a:p>
            <a:pPr marL="838200" lvl="1" indent="-381000" algn="ctr">
              <a:spcBef>
                <a:spcPct val="0"/>
              </a:spcBef>
            </a:pPr>
            <a:r>
              <a:rPr lang="en-US" sz="2800" b="1" dirty="0" smtClean="0">
                <a:solidFill>
                  <a:schemeClr val="tx1"/>
                </a:solidFill>
                <a:latin typeface="Arial" panose="020B0604020202020204" pitchFamily="34" charset="0"/>
                <a:cs typeface="Arial" panose="020B0604020202020204" pitchFamily="34" charset="0"/>
              </a:rPr>
              <a:t>Executive Summary</a:t>
            </a:r>
            <a:endParaRPr lang="en-US" sz="2400" b="1" dirty="0">
              <a:solidFill>
                <a:schemeClr val="tx1"/>
              </a:solidFill>
              <a:latin typeface="Arial" panose="020B0604020202020204" pitchFamily="34" charset="0"/>
              <a:cs typeface="Arial" panose="020B0604020202020204" pitchFamily="34" charset="0"/>
            </a:endParaRPr>
          </a:p>
        </p:txBody>
      </p:sp>
      <p:sp>
        <p:nvSpPr>
          <p:cNvPr id="21508" name="Footer Placeholder 4"/>
          <p:cNvSpPr>
            <a:spLocks noGrp="1"/>
          </p:cNvSpPr>
          <p:nvPr>
            <p:ph type="ftr"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t>www.pqmedia.com</a:t>
            </a:r>
          </a:p>
        </p:txBody>
      </p:sp>
    </p:spTree>
    <p:extLst>
      <p:ext uri="{BB962C8B-B14F-4D97-AF65-F5344CB8AC3E}">
        <p14:creationId xmlns:p14="http://schemas.microsoft.com/office/powerpoint/2010/main" val="92712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Content Placeholder 5"/>
          <p:cNvGraphicFramePr>
            <a:graphicFrameLocks noGrp="1"/>
          </p:cNvGraphicFramePr>
          <p:nvPr>
            <p:ph idx="1"/>
            <p:extLst/>
          </p:nvPr>
        </p:nvGraphicFramePr>
        <p:xfrm>
          <a:off x="669701" y="1211263"/>
          <a:ext cx="10972800" cy="4506912"/>
        </p:xfrm>
        <a:graphic>
          <a:graphicData uri="http://schemas.openxmlformats.org/presentationml/2006/ole">
            <mc:AlternateContent xmlns:mc="http://schemas.openxmlformats.org/markup-compatibility/2006">
              <mc:Choice xmlns:v="urn:schemas-microsoft-com:vml" Requires="v">
                <p:oleObj spid="_x0000_s4100" name="Worksheet" r:id="rId5" imgW="8763091" imgH="4010133" progId="Excel.Sheet.8">
                  <p:embed/>
                </p:oleObj>
              </mc:Choice>
              <mc:Fallback>
                <p:oleObj name="Worksheet" r:id="rId5" imgW="8763091" imgH="4010133" progId="Excel.Sheet.8">
                  <p:embed/>
                  <p:pic>
                    <p:nvPicPr>
                      <p:cNvPr id="0" name=""/>
                      <p:cNvPicPr>
                        <a:picLocks noGrp="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9701" y="1211263"/>
                        <a:ext cx="10972800" cy="4506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itle 1"/>
          <p:cNvSpPr>
            <a:spLocks noGrp="1"/>
          </p:cNvSpPr>
          <p:nvPr>
            <p:ph type="title"/>
          </p:nvPr>
        </p:nvSpPr>
        <p:spPr>
          <a:xfrm>
            <a:off x="139398" y="240405"/>
            <a:ext cx="9663507" cy="533400"/>
          </a:xfrm>
        </p:spPr>
        <p:txBody>
          <a:bodyPr/>
          <a:lstStyle/>
          <a:p>
            <a:r>
              <a:rPr lang="en-US" sz="2000" b="1" dirty="0">
                <a:solidFill>
                  <a:schemeClr val="bg1"/>
                </a:solidFill>
                <a:latin typeface="Arial" charset="0"/>
                <a:cs typeface="Arial" charset="0"/>
              </a:rPr>
              <a:t>Global Content Marketing </a:t>
            </a:r>
            <a:r>
              <a:rPr lang="en-US" sz="2000" b="1" dirty="0" smtClean="0">
                <a:solidFill>
                  <a:schemeClr val="bg1"/>
                </a:solidFill>
                <a:latin typeface="Arial" charset="0"/>
                <a:cs typeface="Arial" charset="0"/>
              </a:rPr>
              <a:t>Revenues Rose </a:t>
            </a:r>
            <a:r>
              <a:rPr lang="en-US" sz="2000" b="1" dirty="0">
                <a:solidFill>
                  <a:schemeClr val="bg1"/>
                </a:solidFill>
                <a:latin typeface="Arial" charset="0"/>
                <a:cs typeface="Arial" charset="0"/>
              </a:rPr>
              <a:t>13.3% in 2014 to $</a:t>
            </a:r>
            <a:r>
              <a:rPr lang="en-US" sz="2000" b="1" dirty="0" smtClean="0">
                <a:solidFill>
                  <a:schemeClr val="bg1"/>
                </a:solidFill>
                <a:latin typeface="Arial" charset="0"/>
                <a:cs typeface="Arial" charset="0"/>
              </a:rPr>
              <a:t>26.47 Billion</a:t>
            </a:r>
            <a:r>
              <a:rPr lang="en-US" sz="2000" b="1" dirty="0">
                <a:solidFill>
                  <a:schemeClr val="bg1"/>
                </a:solidFill>
                <a:latin typeface="Arial" charset="0"/>
                <a:cs typeface="Arial" charset="0"/>
              </a:rPr>
              <a:t/>
            </a:r>
            <a:br>
              <a:rPr lang="en-US" sz="2000" b="1" dirty="0">
                <a:solidFill>
                  <a:schemeClr val="bg1"/>
                </a:solidFill>
                <a:latin typeface="Arial" charset="0"/>
                <a:cs typeface="Arial" charset="0"/>
              </a:rPr>
            </a:br>
            <a:r>
              <a:rPr lang="en-US" sz="2000" b="1" dirty="0">
                <a:solidFill>
                  <a:schemeClr val="bg1"/>
                </a:solidFill>
                <a:latin typeface="Arial" charset="0"/>
                <a:cs typeface="Arial" charset="0"/>
              </a:rPr>
              <a:t>Expected to Post a CAGR </a:t>
            </a:r>
            <a:r>
              <a:rPr lang="en-US" sz="2000" b="1" dirty="0" smtClean="0">
                <a:solidFill>
                  <a:schemeClr val="bg1"/>
                </a:solidFill>
                <a:latin typeface="Arial" charset="0"/>
                <a:cs typeface="Arial" charset="0"/>
              </a:rPr>
              <a:t>of 15.4% </a:t>
            </a:r>
            <a:r>
              <a:rPr lang="en-US" sz="2000" b="1" dirty="0">
                <a:solidFill>
                  <a:schemeClr val="bg1"/>
                </a:solidFill>
                <a:latin typeface="Arial" charset="0"/>
                <a:cs typeface="Arial" charset="0"/>
              </a:rPr>
              <a:t>to $</a:t>
            </a:r>
            <a:r>
              <a:rPr lang="en-US" sz="2000" b="1" dirty="0" smtClean="0">
                <a:solidFill>
                  <a:schemeClr val="bg1"/>
                </a:solidFill>
                <a:latin typeface="Arial" charset="0"/>
                <a:cs typeface="Arial" charset="0"/>
              </a:rPr>
              <a:t>54.25 Billion </a:t>
            </a:r>
            <a:r>
              <a:rPr lang="en-US" sz="2000" b="1" dirty="0">
                <a:solidFill>
                  <a:schemeClr val="bg1"/>
                </a:solidFill>
                <a:latin typeface="Arial" charset="0"/>
                <a:cs typeface="Arial" charset="0"/>
              </a:rPr>
              <a:t>by 2019</a:t>
            </a:r>
          </a:p>
        </p:txBody>
      </p:sp>
    </p:spTree>
    <p:extLst>
      <p:ext uri="{BB962C8B-B14F-4D97-AF65-F5344CB8AC3E}">
        <p14:creationId xmlns:p14="http://schemas.microsoft.com/office/powerpoint/2010/main" val="2015709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Title 1"/>
          <p:cNvSpPr txBox="1">
            <a:spLocks/>
          </p:cNvSpPr>
          <p:nvPr/>
        </p:nvSpPr>
        <p:spPr bwMode="auto">
          <a:xfrm>
            <a:off x="165092" y="202842"/>
            <a:ext cx="9204102"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557" tIns="46778" rIns="93557" bIns="4677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dirty="0" smtClean="0">
                <a:solidFill>
                  <a:prstClr val="white"/>
                </a:solidFill>
                <a:cs typeface="Arial" charset="0"/>
              </a:rPr>
              <a:t>B2B </a:t>
            </a:r>
            <a:r>
              <a:rPr lang="en-US" sz="2000" b="1" dirty="0">
                <a:solidFill>
                  <a:prstClr val="white"/>
                </a:solidFill>
                <a:cs typeface="Arial" charset="0"/>
              </a:rPr>
              <a:t>Larger </a:t>
            </a:r>
            <a:r>
              <a:rPr lang="en-US" sz="2000" b="1" dirty="0" smtClean="0">
                <a:solidFill>
                  <a:prstClr val="white"/>
                </a:solidFill>
                <a:cs typeface="Arial" charset="0"/>
              </a:rPr>
              <a:t>Global Content </a:t>
            </a:r>
            <a:r>
              <a:rPr lang="en-US" sz="2000" b="1" dirty="0">
                <a:solidFill>
                  <a:prstClr val="white"/>
                </a:solidFill>
                <a:cs typeface="Arial" charset="0"/>
              </a:rPr>
              <a:t>Marketing </a:t>
            </a:r>
            <a:r>
              <a:rPr lang="en-US" sz="2000" b="1" dirty="0" smtClean="0">
                <a:solidFill>
                  <a:prstClr val="white"/>
                </a:solidFill>
                <a:cs typeface="Arial" charset="0"/>
              </a:rPr>
              <a:t>End User Sector – 52.7% Share</a:t>
            </a:r>
            <a:endParaRPr lang="en-US" sz="2000" b="1" dirty="0">
              <a:solidFill>
                <a:prstClr val="white"/>
              </a:solidFill>
              <a:cs typeface="Arial" charset="0"/>
            </a:endParaRPr>
          </a:p>
          <a:p>
            <a:pPr eaLnBrk="1" hangingPunct="1"/>
            <a:r>
              <a:rPr lang="en-US" sz="2000" b="1" dirty="0">
                <a:solidFill>
                  <a:prstClr val="white"/>
                </a:solidFill>
              </a:rPr>
              <a:t>B2C Content Marketing Growing </a:t>
            </a:r>
            <a:r>
              <a:rPr lang="en-US" sz="2000" b="1" dirty="0" smtClean="0">
                <a:solidFill>
                  <a:prstClr val="white"/>
                </a:solidFill>
              </a:rPr>
              <a:t>Faster – 14.3% in 2014 vs. 12.5% for B2B</a:t>
            </a:r>
            <a:endParaRPr lang="en-US" sz="2000" b="1" dirty="0">
              <a:solidFill>
                <a:prstClr val="white"/>
              </a:solidFill>
              <a:cs typeface="Arial" charset="0"/>
            </a:endParaRPr>
          </a:p>
        </p:txBody>
      </p:sp>
      <p:sp>
        <p:nvSpPr>
          <p:cNvPr id="78860" name="Rectangle 21"/>
          <p:cNvSpPr>
            <a:spLocks noChangeArrowheads="1"/>
          </p:cNvSpPr>
          <p:nvPr/>
        </p:nvSpPr>
        <p:spPr bwMode="auto">
          <a:xfrm>
            <a:off x="4267200" y="4426197"/>
            <a:ext cx="76200" cy="76200"/>
          </a:xfrm>
          <a:prstGeom prst="rect">
            <a:avLst/>
          </a:prstGeom>
          <a:solidFill>
            <a:schemeClr val="accent1">
              <a:lumMod val="75000"/>
            </a:schemeClr>
          </a:solidFill>
          <a:ln w="38100">
            <a:solidFill>
              <a:schemeClr val="accent1">
                <a:lumMod val="75000"/>
              </a:schemeClr>
            </a:solidFill>
            <a:round/>
            <a:headEnd/>
            <a:tailEnd type="triangle" w="med" len="med"/>
          </a:ln>
        </p:spPr>
        <p:txBody>
          <a:bodyPr lIns="93557" tIns="46778" rIns="93557" bIns="46778" anchor="ctr"/>
          <a:lstStyle/>
          <a:p>
            <a:pPr algn="ctr"/>
            <a:endParaRPr lang="en-US" dirty="0">
              <a:solidFill>
                <a:prstClr val="black"/>
              </a:solidFill>
            </a:endParaRPr>
          </a:p>
        </p:txBody>
      </p:sp>
      <p:sp>
        <p:nvSpPr>
          <p:cNvPr id="78861" name="Rectangle 22"/>
          <p:cNvSpPr>
            <a:spLocks noChangeArrowheads="1"/>
          </p:cNvSpPr>
          <p:nvPr/>
        </p:nvSpPr>
        <p:spPr bwMode="auto">
          <a:xfrm>
            <a:off x="6343108" y="4415177"/>
            <a:ext cx="76200" cy="76200"/>
          </a:xfrm>
          <a:prstGeom prst="rect">
            <a:avLst/>
          </a:prstGeom>
          <a:solidFill>
            <a:srgbClr val="C00000"/>
          </a:solidFill>
          <a:ln w="38100">
            <a:solidFill>
              <a:srgbClr val="C00000"/>
            </a:solidFill>
            <a:round/>
            <a:headEnd/>
            <a:tailEnd type="triangle" w="med" len="med"/>
          </a:ln>
        </p:spPr>
        <p:txBody>
          <a:bodyPr lIns="93557" tIns="46778" rIns="93557" bIns="46778" anchor="ctr"/>
          <a:lstStyle/>
          <a:p>
            <a:pPr algn="ctr"/>
            <a:endParaRPr lang="en-US" dirty="0">
              <a:solidFill>
                <a:prstClr val="black"/>
              </a:solidFill>
            </a:endParaRPr>
          </a:p>
        </p:txBody>
      </p:sp>
      <p:sp>
        <p:nvSpPr>
          <p:cNvPr id="78862" name="TextBox 23"/>
          <p:cNvSpPr txBox="1">
            <a:spLocks noChangeArrowheads="1"/>
          </p:cNvSpPr>
          <p:nvPr/>
        </p:nvSpPr>
        <p:spPr bwMode="auto">
          <a:xfrm>
            <a:off x="4343407" y="4350000"/>
            <a:ext cx="1775914" cy="279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557" tIns="46778" rIns="93557" bIns="4677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dirty="0">
                <a:solidFill>
                  <a:prstClr val="black"/>
                </a:solidFill>
              </a:rPr>
              <a:t>B2B Content Marketing</a:t>
            </a:r>
          </a:p>
        </p:txBody>
      </p:sp>
      <p:sp>
        <p:nvSpPr>
          <p:cNvPr id="78863" name="TextBox 24"/>
          <p:cNvSpPr txBox="1">
            <a:spLocks noChangeArrowheads="1"/>
          </p:cNvSpPr>
          <p:nvPr/>
        </p:nvSpPr>
        <p:spPr bwMode="auto">
          <a:xfrm>
            <a:off x="6406625" y="4338980"/>
            <a:ext cx="1827210" cy="279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557" tIns="46778" rIns="93557" bIns="4677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dirty="0">
                <a:solidFill>
                  <a:prstClr val="black"/>
                </a:solidFill>
              </a:rPr>
              <a:t>B2C Content Marketing</a:t>
            </a:r>
          </a:p>
        </p:txBody>
      </p:sp>
      <p:sp>
        <p:nvSpPr>
          <p:cNvPr id="24" name="TextBox 18"/>
          <p:cNvSpPr txBox="1">
            <a:spLocks noChangeArrowheads="1"/>
          </p:cNvSpPr>
          <p:nvPr/>
        </p:nvSpPr>
        <p:spPr bwMode="auto">
          <a:xfrm>
            <a:off x="4493080" y="1463175"/>
            <a:ext cx="320312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000" b="1" dirty="0">
                <a:solidFill>
                  <a:prstClr val="black"/>
                </a:solidFill>
              </a:rPr>
              <a:t>Content Marketing by Targeted End Users in 2014</a:t>
            </a:r>
          </a:p>
        </p:txBody>
      </p:sp>
      <p:sp>
        <p:nvSpPr>
          <p:cNvPr id="17" name="TextBox 18"/>
          <p:cNvSpPr txBox="1">
            <a:spLocks noChangeArrowheads="1"/>
          </p:cNvSpPr>
          <p:nvPr/>
        </p:nvSpPr>
        <p:spPr bwMode="auto">
          <a:xfrm>
            <a:off x="885092" y="1463175"/>
            <a:ext cx="320312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000" b="1" dirty="0">
                <a:solidFill>
                  <a:prstClr val="black"/>
                </a:solidFill>
              </a:rPr>
              <a:t>Content Marketing by Targeted End Users in 2009</a:t>
            </a:r>
          </a:p>
        </p:txBody>
      </p:sp>
      <p:sp>
        <p:nvSpPr>
          <p:cNvPr id="18" name="TextBox 18"/>
          <p:cNvSpPr txBox="1">
            <a:spLocks noChangeArrowheads="1"/>
          </p:cNvSpPr>
          <p:nvPr/>
        </p:nvSpPr>
        <p:spPr bwMode="auto">
          <a:xfrm>
            <a:off x="8345659" y="1463174"/>
            <a:ext cx="32111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000" b="1" dirty="0">
                <a:solidFill>
                  <a:prstClr val="black"/>
                </a:solidFill>
              </a:rPr>
              <a:t>Content Marketing by Targeted End-Users in 2019</a:t>
            </a:r>
          </a:p>
        </p:txBody>
      </p:sp>
      <p:graphicFrame>
        <p:nvGraphicFramePr>
          <p:cNvPr id="5" name="Chart 4"/>
          <p:cNvGraphicFramePr/>
          <p:nvPr>
            <p:extLst/>
          </p:nvPr>
        </p:nvGraphicFramePr>
        <p:xfrm>
          <a:off x="363071" y="1662140"/>
          <a:ext cx="3750181" cy="26878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Chart 19"/>
          <p:cNvGraphicFramePr/>
          <p:nvPr>
            <p:extLst/>
          </p:nvPr>
        </p:nvGraphicFramePr>
        <p:xfrm>
          <a:off x="4088213" y="1709396"/>
          <a:ext cx="3714807" cy="262958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Chart 20"/>
          <p:cNvGraphicFramePr/>
          <p:nvPr>
            <p:extLst/>
          </p:nvPr>
        </p:nvGraphicFramePr>
        <p:xfrm>
          <a:off x="7893424" y="1667192"/>
          <a:ext cx="3707809" cy="267178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69162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2209800" y="1255058"/>
          <a:ext cx="7467600" cy="3621744"/>
        </p:xfrm>
        <a:graphic>
          <a:graphicData uri="http://schemas.openxmlformats.org/drawingml/2006/table">
            <a:tbl>
              <a:tblPr firstRow="1" bandRow="1">
                <a:tableStyleId>{5C22544A-7EE6-4342-B048-85BDC9FD1C3A}</a:tableStyleId>
              </a:tblPr>
              <a:tblGrid>
                <a:gridCol w="3733800"/>
                <a:gridCol w="3733800"/>
              </a:tblGrid>
              <a:tr h="517392">
                <a:tc gridSpan="2">
                  <a:txBody>
                    <a:bodyPr/>
                    <a:lstStyle/>
                    <a:p>
                      <a:pPr algn="ctr"/>
                      <a:r>
                        <a:rPr lang="en-US" sz="1600" dirty="0" smtClean="0">
                          <a:latin typeface="Arial" pitchFamily="34" charset="0"/>
                          <a:cs typeface="Arial" pitchFamily="34" charset="0"/>
                        </a:rPr>
                        <a:t>Contracted Content Marketing</a:t>
                      </a:r>
                      <a:endParaRPr lang="en-US" sz="1600" dirty="0">
                        <a:latin typeface="Arial" pitchFamily="34" charset="0"/>
                        <a:cs typeface="Arial" pitchFamily="34" charset="0"/>
                      </a:endParaRPr>
                    </a:p>
                  </a:txBody>
                  <a:tcPr anchor="ctr"/>
                </a:tc>
                <a:tc hMerge="1">
                  <a:txBody>
                    <a:bodyPr/>
                    <a:lstStyle/>
                    <a:p>
                      <a:pPr algn="ctr"/>
                      <a:endParaRPr lang="en-US" sz="1200" dirty="0">
                        <a:latin typeface="Arial" pitchFamily="34" charset="0"/>
                        <a:cs typeface="Arial" pitchFamily="34" charset="0"/>
                      </a:endParaRPr>
                    </a:p>
                  </a:txBody>
                  <a:tcPr/>
                </a:tc>
              </a:tr>
              <a:tr h="517392">
                <a:tc>
                  <a:txBody>
                    <a:bodyPr/>
                    <a:lstStyle/>
                    <a:p>
                      <a:pPr algn="ctr"/>
                      <a:r>
                        <a:rPr lang="en-US" sz="1600" b="1" dirty="0" smtClean="0">
                          <a:solidFill>
                            <a:schemeClr val="bg1"/>
                          </a:solidFill>
                          <a:latin typeface="Arial" pitchFamily="34" charset="0"/>
                          <a:cs typeface="Arial" pitchFamily="34" charset="0"/>
                        </a:rPr>
                        <a:t>2014 Revenues</a:t>
                      </a:r>
                      <a:endParaRPr lang="en-US" sz="1600" b="1" dirty="0">
                        <a:solidFill>
                          <a:schemeClr val="bg1"/>
                        </a:solidFill>
                        <a:latin typeface="Arial" pitchFamily="34" charset="0"/>
                        <a:cs typeface="Arial" pitchFamily="34" charset="0"/>
                      </a:endParaRPr>
                    </a:p>
                  </a:txBody>
                  <a:tcPr anchor="ctr">
                    <a:solidFill>
                      <a:schemeClr val="accent1"/>
                    </a:solidFill>
                  </a:tcPr>
                </a:tc>
                <a:tc>
                  <a:txBody>
                    <a:bodyPr/>
                    <a:lstStyle/>
                    <a:p>
                      <a:pPr algn="ctr"/>
                      <a:r>
                        <a:rPr lang="en-US" sz="1600" b="1" dirty="0" smtClean="0">
                          <a:solidFill>
                            <a:schemeClr val="bg1"/>
                          </a:solidFill>
                          <a:latin typeface="Arial" pitchFamily="34" charset="0"/>
                          <a:cs typeface="Arial" pitchFamily="34" charset="0"/>
                        </a:rPr>
                        <a:t>2014 vs. 2013 Growth</a:t>
                      </a:r>
                      <a:endParaRPr lang="en-US" sz="1600" b="1" dirty="0">
                        <a:solidFill>
                          <a:schemeClr val="bg1"/>
                        </a:solidFill>
                        <a:latin typeface="Arial" pitchFamily="34" charset="0"/>
                        <a:cs typeface="Arial" pitchFamily="34" charset="0"/>
                      </a:endParaRPr>
                    </a:p>
                  </a:txBody>
                  <a:tcPr anchor="ctr">
                    <a:solidFill>
                      <a:schemeClr val="accent1"/>
                    </a:solidFill>
                  </a:tcPr>
                </a:tc>
              </a:tr>
              <a:tr h="517392">
                <a:tc>
                  <a:txBody>
                    <a:bodyPr/>
                    <a:lstStyle/>
                    <a:p>
                      <a:pPr algn="ctr"/>
                      <a:r>
                        <a:rPr lang="en-US" sz="1600" b="0" dirty="0" smtClean="0">
                          <a:solidFill>
                            <a:schemeClr val="tx1"/>
                          </a:solidFill>
                          <a:latin typeface="Arial" pitchFamily="34" charset="0"/>
                          <a:cs typeface="Arial" pitchFamily="34" charset="0"/>
                        </a:rPr>
                        <a:t>United States</a:t>
                      </a:r>
                      <a:endParaRPr lang="en-US" sz="1600" b="0" dirty="0">
                        <a:solidFill>
                          <a:schemeClr val="tx1"/>
                        </a:solidFill>
                        <a:latin typeface="Arial" pitchFamily="34" charset="0"/>
                        <a:cs typeface="Arial" pitchFamily="34" charset="0"/>
                      </a:endParaRPr>
                    </a:p>
                  </a:txBody>
                  <a:tcPr anchor="ctr"/>
                </a:tc>
                <a:tc>
                  <a:txBody>
                    <a:bodyPr/>
                    <a:lstStyle/>
                    <a:p>
                      <a:pPr algn="ctr" fontAlgn="b"/>
                      <a:r>
                        <a:rPr lang="en-US" sz="1600" b="0" i="0" u="none" strike="noStrike" dirty="0" smtClean="0">
                          <a:solidFill>
                            <a:srgbClr val="000000"/>
                          </a:solidFill>
                          <a:latin typeface="Arial"/>
                        </a:rPr>
                        <a:t>South Korea</a:t>
                      </a:r>
                      <a:endParaRPr lang="en-US" sz="1600" b="0" i="0" u="none" strike="noStrike" dirty="0">
                        <a:solidFill>
                          <a:srgbClr val="000000"/>
                        </a:solidFill>
                        <a:latin typeface="Arial"/>
                      </a:endParaRPr>
                    </a:p>
                  </a:txBody>
                  <a:tcPr marL="9525" marR="9525" marT="9525" marB="0" anchor="ctr"/>
                </a:tc>
              </a:tr>
              <a:tr h="517392">
                <a:tc>
                  <a:txBody>
                    <a:bodyPr/>
                    <a:lstStyle/>
                    <a:p>
                      <a:pPr algn="ctr"/>
                      <a:r>
                        <a:rPr lang="en-US" sz="1600" dirty="0" smtClean="0">
                          <a:latin typeface="Arial" pitchFamily="34" charset="0"/>
                          <a:cs typeface="Arial" pitchFamily="34" charset="0"/>
                        </a:rPr>
                        <a:t>Germany</a:t>
                      </a:r>
                      <a:endParaRPr lang="en-US" sz="1600" dirty="0">
                        <a:latin typeface="Arial" pitchFamily="34" charset="0"/>
                        <a:cs typeface="Arial" pitchFamily="34" charset="0"/>
                      </a:endParaRPr>
                    </a:p>
                  </a:txBody>
                  <a:tcPr anchor="ctr"/>
                </a:tc>
                <a:tc>
                  <a:txBody>
                    <a:bodyPr/>
                    <a:lstStyle/>
                    <a:p>
                      <a:pPr algn="ctr" fontAlgn="b"/>
                      <a:r>
                        <a:rPr lang="en-US" sz="1600" b="0" i="0" u="none" strike="noStrike" dirty="0" smtClean="0">
                          <a:solidFill>
                            <a:srgbClr val="000000"/>
                          </a:solidFill>
                          <a:latin typeface="Arial"/>
                        </a:rPr>
                        <a:t>Canada</a:t>
                      </a:r>
                      <a:endParaRPr lang="en-US" sz="1600" b="0" i="0" u="none" strike="noStrike" dirty="0">
                        <a:solidFill>
                          <a:srgbClr val="000000"/>
                        </a:solidFill>
                        <a:latin typeface="Arial"/>
                      </a:endParaRPr>
                    </a:p>
                  </a:txBody>
                  <a:tcPr marL="9525" marR="9525" marT="9525" marB="0" anchor="ctr"/>
                </a:tc>
              </a:tr>
              <a:tr h="517392">
                <a:tc>
                  <a:txBody>
                    <a:bodyPr/>
                    <a:lstStyle/>
                    <a:p>
                      <a:pPr algn="ctr"/>
                      <a:r>
                        <a:rPr lang="en-US" sz="1600" dirty="0" smtClean="0">
                          <a:latin typeface="Arial" pitchFamily="34" charset="0"/>
                          <a:cs typeface="Arial" pitchFamily="34" charset="0"/>
                        </a:rPr>
                        <a:t>Japan</a:t>
                      </a:r>
                      <a:endParaRPr lang="en-US" sz="1600" dirty="0">
                        <a:latin typeface="Arial" pitchFamily="34" charset="0"/>
                        <a:cs typeface="Arial" pitchFamily="34" charset="0"/>
                      </a:endParaRPr>
                    </a:p>
                  </a:txBody>
                  <a:tcPr anchor="ctr"/>
                </a:tc>
                <a:tc>
                  <a:txBody>
                    <a:bodyPr/>
                    <a:lstStyle/>
                    <a:p>
                      <a:pPr algn="ctr" fontAlgn="b"/>
                      <a:r>
                        <a:rPr lang="en-US" sz="1600" b="0" i="0" u="none" strike="noStrike" dirty="0" smtClean="0">
                          <a:solidFill>
                            <a:srgbClr val="000000"/>
                          </a:solidFill>
                          <a:latin typeface="Arial"/>
                        </a:rPr>
                        <a:t>China</a:t>
                      </a:r>
                      <a:endParaRPr lang="en-US" sz="1600" b="0" i="0" u="none" strike="noStrike" dirty="0">
                        <a:solidFill>
                          <a:srgbClr val="000000"/>
                        </a:solidFill>
                        <a:latin typeface="Arial"/>
                      </a:endParaRPr>
                    </a:p>
                  </a:txBody>
                  <a:tcPr marL="9525" marR="9525" marT="9525" marB="0" anchor="ctr"/>
                </a:tc>
              </a:tr>
              <a:tr h="517392">
                <a:tc>
                  <a:txBody>
                    <a:bodyPr/>
                    <a:lstStyle/>
                    <a:p>
                      <a:pPr algn="ctr"/>
                      <a:r>
                        <a:rPr lang="en-US" sz="1600" b="0" dirty="0" smtClean="0">
                          <a:solidFill>
                            <a:schemeClr val="tx1"/>
                          </a:solidFill>
                          <a:latin typeface="Arial" pitchFamily="34" charset="0"/>
                          <a:cs typeface="Arial" pitchFamily="34" charset="0"/>
                        </a:rPr>
                        <a:t>United Kingdom</a:t>
                      </a:r>
                      <a:endParaRPr lang="en-US" sz="1600" b="0" dirty="0">
                        <a:solidFill>
                          <a:schemeClr val="tx1"/>
                        </a:solidFill>
                        <a:latin typeface="Arial" pitchFamily="34" charset="0"/>
                        <a:cs typeface="Arial" pitchFamily="34" charset="0"/>
                      </a:endParaRPr>
                    </a:p>
                  </a:txBody>
                  <a:tcPr anchor="ctr"/>
                </a:tc>
                <a:tc>
                  <a:txBody>
                    <a:bodyPr/>
                    <a:lstStyle/>
                    <a:p>
                      <a:pPr algn="ctr" fontAlgn="b"/>
                      <a:r>
                        <a:rPr lang="en-US" sz="1600" b="0" i="0" u="none" strike="noStrike" dirty="0">
                          <a:solidFill>
                            <a:schemeClr val="tx1"/>
                          </a:solidFill>
                          <a:latin typeface="Arial"/>
                        </a:rPr>
                        <a:t>United </a:t>
                      </a:r>
                      <a:r>
                        <a:rPr lang="en-US" sz="1600" b="0" i="0" u="none" strike="noStrike" dirty="0" smtClean="0">
                          <a:solidFill>
                            <a:schemeClr val="tx1"/>
                          </a:solidFill>
                          <a:latin typeface="Arial"/>
                        </a:rPr>
                        <a:t>Kingdom</a:t>
                      </a:r>
                      <a:endParaRPr lang="en-US" sz="1600" b="0" i="0" u="none" strike="noStrike" dirty="0">
                        <a:solidFill>
                          <a:schemeClr val="tx1"/>
                        </a:solidFill>
                        <a:latin typeface="Arial"/>
                      </a:endParaRPr>
                    </a:p>
                  </a:txBody>
                  <a:tcPr marL="9525" marR="9525" marT="9525" marB="0" anchor="ctr"/>
                </a:tc>
              </a:tr>
              <a:tr h="517392">
                <a:tc>
                  <a:txBody>
                    <a:bodyPr/>
                    <a:lstStyle/>
                    <a:p>
                      <a:pPr algn="ctr"/>
                      <a:r>
                        <a:rPr lang="en-US" sz="1600" dirty="0" smtClean="0">
                          <a:latin typeface="Arial" pitchFamily="34" charset="0"/>
                          <a:cs typeface="Arial" pitchFamily="34" charset="0"/>
                        </a:rPr>
                        <a:t>France</a:t>
                      </a:r>
                      <a:endParaRPr lang="en-US" sz="1600" dirty="0">
                        <a:latin typeface="Arial" pitchFamily="34" charset="0"/>
                        <a:cs typeface="Arial" pitchFamily="34" charset="0"/>
                      </a:endParaRPr>
                    </a:p>
                  </a:txBody>
                  <a:tcPr anchor="ctr"/>
                </a:tc>
                <a:tc>
                  <a:txBody>
                    <a:bodyPr/>
                    <a:lstStyle/>
                    <a:p>
                      <a:pPr algn="ctr" fontAlgn="b"/>
                      <a:r>
                        <a:rPr lang="en-US" sz="1600" b="0" i="0" u="none" strike="noStrike" dirty="0" smtClean="0">
                          <a:solidFill>
                            <a:srgbClr val="000000"/>
                          </a:solidFill>
                          <a:latin typeface="Arial"/>
                        </a:rPr>
                        <a:t>India</a:t>
                      </a:r>
                      <a:endParaRPr lang="en-US" sz="1600" b="0" i="0" u="none" strike="noStrike" dirty="0">
                        <a:solidFill>
                          <a:srgbClr val="000000"/>
                        </a:solidFill>
                        <a:latin typeface="Arial"/>
                      </a:endParaRPr>
                    </a:p>
                  </a:txBody>
                  <a:tcPr marL="9525" marR="9525" marT="9525" marB="0" anchor="ctr"/>
                </a:tc>
              </a:tr>
            </a:tbl>
          </a:graphicData>
        </a:graphic>
      </p:graphicFrame>
      <p:sp>
        <p:nvSpPr>
          <p:cNvPr id="5" name="Title 1"/>
          <p:cNvSpPr txBox="1">
            <a:spLocks/>
          </p:cNvSpPr>
          <p:nvPr/>
        </p:nvSpPr>
        <p:spPr>
          <a:xfrm>
            <a:off x="138200" y="202842"/>
            <a:ext cx="7467600" cy="609600"/>
          </a:xfrm>
          <a:prstGeom prst="rect">
            <a:avLst/>
          </a:prstGeom>
        </p:spPr>
        <p:txBody>
          <a:bodyPr/>
          <a:lstStyle/>
          <a:p>
            <a:pPr>
              <a:defRPr/>
            </a:pPr>
            <a:r>
              <a:rPr lang="en-US" sz="2000" b="1" dirty="0">
                <a:solidFill>
                  <a:prstClr val="white"/>
                </a:solidFill>
                <a:latin typeface="Arial" pitchFamily="34" charset="0"/>
                <a:cs typeface="Arial" pitchFamily="34" charset="0"/>
              </a:rPr>
              <a:t>US Largest Content Marketing Market in 2014</a:t>
            </a:r>
          </a:p>
          <a:p>
            <a:pPr>
              <a:defRPr/>
            </a:pPr>
            <a:r>
              <a:rPr lang="en-US" sz="2000" b="1" dirty="0">
                <a:solidFill>
                  <a:prstClr val="white"/>
                </a:solidFill>
                <a:latin typeface="Arial" pitchFamily="34" charset="0"/>
                <a:cs typeface="Arial" pitchFamily="34" charset="0"/>
              </a:rPr>
              <a:t>UK Among Fastest Growing, Italy Slowest Growth Market</a:t>
            </a:r>
          </a:p>
        </p:txBody>
      </p:sp>
      <p:sp>
        <p:nvSpPr>
          <p:cNvPr id="101506" name="TextBox 5"/>
          <p:cNvSpPr txBox="1">
            <a:spLocks noChangeArrowheads="1"/>
          </p:cNvSpPr>
          <p:nvPr/>
        </p:nvSpPr>
        <p:spPr bwMode="auto">
          <a:xfrm>
            <a:off x="2129308" y="4876800"/>
            <a:ext cx="1439818" cy="276999"/>
          </a:xfrm>
          <a:prstGeom prst="rect">
            <a:avLst/>
          </a:prstGeom>
          <a:noFill/>
          <a:ln w="9525">
            <a:noFill/>
            <a:miter lim="800000"/>
            <a:headEnd/>
            <a:tailEnd/>
          </a:ln>
        </p:spPr>
        <p:txBody>
          <a:bodyPr wrap="none">
            <a:spAutoFit/>
          </a:bodyPr>
          <a:lstStyle/>
          <a:p>
            <a:r>
              <a:rPr lang="en-US" sz="1200" dirty="0">
                <a:solidFill>
                  <a:prstClr val="black"/>
                </a:solidFill>
                <a:latin typeface="Arial" panose="020B0604020202020204" pitchFamily="34" charset="0"/>
                <a:cs typeface="Arial" panose="020B0604020202020204" pitchFamily="34" charset="0"/>
              </a:rPr>
              <a:t>Source: PQ Media</a:t>
            </a:r>
          </a:p>
        </p:txBody>
      </p:sp>
      <p:sp>
        <p:nvSpPr>
          <p:cNvPr id="8" name="TextBox 5"/>
          <p:cNvSpPr txBox="1">
            <a:spLocks noChangeArrowheads="1"/>
          </p:cNvSpPr>
          <p:nvPr/>
        </p:nvSpPr>
        <p:spPr bwMode="auto">
          <a:xfrm>
            <a:off x="2129308" y="5086457"/>
            <a:ext cx="1906099" cy="276999"/>
          </a:xfrm>
          <a:prstGeom prst="rect">
            <a:avLst/>
          </a:prstGeom>
          <a:noFill/>
          <a:ln w="9525">
            <a:noFill/>
            <a:miter lim="800000"/>
            <a:headEnd/>
            <a:tailEnd/>
          </a:ln>
        </p:spPr>
        <p:txBody>
          <a:bodyPr wrap="none">
            <a:spAutoFit/>
          </a:bodyPr>
          <a:lstStyle/>
          <a:p>
            <a:r>
              <a:rPr lang="en-US" sz="1200" dirty="0" smtClean="0">
                <a:solidFill>
                  <a:prstClr val="black"/>
                </a:solidFill>
                <a:latin typeface="Arial" panose="020B0604020202020204" pitchFamily="34" charset="0"/>
                <a:cs typeface="Arial" panose="020B0604020202020204" pitchFamily="34" charset="0"/>
              </a:rPr>
              <a:t>IUS </a:t>
            </a:r>
            <a:r>
              <a:rPr lang="en-US" sz="1200" dirty="0">
                <a:solidFill>
                  <a:prstClr val="black"/>
                </a:solidFill>
                <a:latin typeface="Arial" panose="020B0604020202020204" pitchFamily="34" charset="0"/>
                <a:cs typeface="Arial" panose="020B0604020202020204" pitchFamily="34" charset="0"/>
              </a:rPr>
              <a:t>ranked 11</a:t>
            </a:r>
            <a:r>
              <a:rPr lang="en-US" sz="1200" baseline="30000" dirty="0">
                <a:solidFill>
                  <a:prstClr val="black"/>
                </a:solidFill>
                <a:latin typeface="Arial" panose="020B0604020202020204" pitchFamily="34" charset="0"/>
                <a:cs typeface="Arial" panose="020B0604020202020204" pitchFamily="34" charset="0"/>
              </a:rPr>
              <a:t>th</a:t>
            </a:r>
            <a:r>
              <a:rPr lang="en-US" sz="1200" dirty="0">
                <a:solidFill>
                  <a:prstClr val="black"/>
                </a:solidFill>
                <a:latin typeface="Arial" panose="020B0604020202020204" pitchFamily="34" charset="0"/>
                <a:cs typeface="Arial" panose="020B0604020202020204" pitchFamily="34" charset="0"/>
              </a:rPr>
              <a:t> in </a:t>
            </a:r>
            <a:r>
              <a:rPr lang="en-US" sz="1200" dirty="0" smtClean="0">
                <a:solidFill>
                  <a:prstClr val="black"/>
                </a:solidFill>
                <a:latin typeface="Arial" panose="020B0604020202020204" pitchFamily="34" charset="0"/>
                <a:cs typeface="Arial" panose="020B0604020202020204" pitchFamily="34" charset="0"/>
              </a:rPr>
              <a:t>growth</a:t>
            </a:r>
            <a:endParaRPr lang="en-US" sz="12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5039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bwMode="auto">
          <a:xfrm>
            <a:off x="0" y="914400"/>
            <a:ext cx="12192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171450" indent="-171450" algn="just" eaLnBrk="1" hangingPunct="1"/>
            <a:endParaRPr lang="en-US" sz="1200" b="1" u="sng" dirty="0" smtClean="0">
              <a:solidFill>
                <a:prstClr val="black"/>
              </a:solidFill>
            </a:endParaRPr>
          </a:p>
          <a:p>
            <a:pPr marL="171450" indent="-171450" algn="just" eaLnBrk="1" hangingPunct="1"/>
            <a:r>
              <a:rPr lang="en-US" sz="1200" b="1" u="sng" dirty="0" smtClean="0">
                <a:solidFill>
                  <a:prstClr val="black"/>
                </a:solidFill>
              </a:rPr>
              <a:t>Americas</a:t>
            </a:r>
            <a:endParaRPr lang="en-US" sz="1200" dirty="0" smtClean="0">
              <a:solidFill>
                <a:prstClr val="black"/>
              </a:solidFill>
            </a:endParaRPr>
          </a:p>
          <a:p>
            <a:pPr marL="0" indent="0" algn="just" eaLnBrk="1" hangingPunct="1"/>
            <a:endParaRPr lang="en-US" sz="400" dirty="0" smtClean="0">
              <a:solidFill>
                <a:prstClr val="black"/>
              </a:solidFill>
              <a:cs typeface="Arial" charset="0"/>
            </a:endParaRPr>
          </a:p>
          <a:p>
            <a:pPr marL="171450" indent="-171450" algn="just" eaLnBrk="1" hangingPunct="1">
              <a:buFont typeface="Wingdings" pitchFamily="2" charset="2"/>
              <a:buChar char="§"/>
            </a:pPr>
            <a:endParaRPr lang="en-US" sz="800" b="1" dirty="0" smtClean="0">
              <a:solidFill>
                <a:prstClr val="black"/>
              </a:solidFill>
            </a:endParaRPr>
          </a:p>
          <a:p>
            <a:pPr marL="171450" indent="-171450" algn="just" eaLnBrk="1" hangingPunct="1">
              <a:buFont typeface="Wingdings" pitchFamily="2" charset="2"/>
              <a:buChar char="§"/>
            </a:pPr>
            <a:r>
              <a:rPr lang="en-US" sz="1200" b="1" dirty="0" smtClean="0">
                <a:solidFill>
                  <a:prstClr val="black"/>
                </a:solidFill>
              </a:rPr>
              <a:t>United States: </a:t>
            </a:r>
            <a:r>
              <a:rPr lang="en-US" sz="1200" dirty="0" smtClean="0">
                <a:solidFill>
                  <a:prstClr val="black"/>
                </a:solidFill>
              </a:rPr>
              <a:t>The US is the largest global content marketing market, including all three sectors of the industry. Content marketing has its roots in this country back to the 19</a:t>
            </a:r>
            <a:r>
              <a:rPr lang="en-US" sz="1200" baseline="30000" dirty="0" smtClean="0">
                <a:solidFill>
                  <a:prstClr val="black"/>
                </a:solidFill>
              </a:rPr>
              <a:t>th</a:t>
            </a:r>
            <a:r>
              <a:rPr lang="en-US" sz="1200" dirty="0" smtClean="0">
                <a:solidFill>
                  <a:prstClr val="black"/>
                </a:solidFill>
              </a:rPr>
              <a:t> century, and it was the first nation to monitor trends that were driving market growth, such as the first-ever reports, trade organizations and magazines. Double-digit growth is projected for the market as brands continue to seek alternatives to traditional advertising, and media companies seek alternative revenue streams to offset declining ad sales.   </a:t>
            </a:r>
          </a:p>
          <a:p>
            <a:pPr marL="0" indent="0" algn="just" eaLnBrk="1" hangingPunct="1"/>
            <a:endParaRPr lang="en-US" sz="800" dirty="0" smtClean="0">
              <a:solidFill>
                <a:prstClr val="black"/>
              </a:solidFill>
            </a:endParaRPr>
          </a:p>
          <a:p>
            <a:pPr marL="171450" indent="-171450" algn="just" eaLnBrk="1" hangingPunct="1">
              <a:buFont typeface="Wingdings" pitchFamily="2" charset="2"/>
              <a:buChar char="§"/>
            </a:pPr>
            <a:r>
              <a:rPr lang="en-US" sz="1200" b="1" dirty="0" smtClean="0">
                <a:solidFill>
                  <a:prstClr val="black"/>
                </a:solidFill>
              </a:rPr>
              <a:t>Canada: </a:t>
            </a:r>
            <a:r>
              <a:rPr lang="en-US" sz="1200" dirty="0" smtClean="0">
                <a:solidFill>
                  <a:prstClr val="black"/>
                </a:solidFill>
              </a:rPr>
              <a:t>Due in large part to its proximity to the US, Canadian brands have embraced content marketing with 90% of the population living within a 100 miles of the US border, thus being exposed to content marketing examples for decades. Canada, however, differs from the US market in that there are stricter media regulations, particularly to video content that might affect children, as well as the need to develop content marketing messages in both English and French.</a:t>
            </a:r>
          </a:p>
          <a:p>
            <a:pPr marL="0" indent="0" algn="just" eaLnBrk="1" hangingPunct="1"/>
            <a:endParaRPr lang="en-US" sz="800" dirty="0" smtClean="0">
              <a:solidFill>
                <a:prstClr val="black"/>
              </a:solidFill>
            </a:endParaRPr>
          </a:p>
          <a:p>
            <a:pPr marL="171450" indent="-171450" algn="just" eaLnBrk="1" hangingPunct="1">
              <a:buFont typeface="Wingdings" pitchFamily="2" charset="2"/>
              <a:buChar char="§"/>
            </a:pPr>
            <a:r>
              <a:rPr lang="en-US" sz="1200" b="1" dirty="0" smtClean="0">
                <a:solidFill>
                  <a:prstClr val="black"/>
                </a:solidFill>
              </a:rPr>
              <a:t>Brazil: </a:t>
            </a:r>
            <a:r>
              <a:rPr lang="en-US" sz="1200" dirty="0" smtClean="0">
                <a:solidFill>
                  <a:prstClr val="black"/>
                </a:solidFill>
              </a:rPr>
              <a:t>Content marketing in Brazil surged in 2014 during the FIFA World Cup, with the same expected again in 2016 when the country hosts the Summer Olympics. However, hosting the two sporting events masked the fragile nature of the Brazil economy, which might lead to decelerating growth if the government doesn’t institute austere measures that will benefit the population in rural areas away from where the games were held.</a:t>
            </a:r>
          </a:p>
          <a:p>
            <a:pPr marL="0" indent="0" algn="just" eaLnBrk="1" hangingPunct="1"/>
            <a:endParaRPr lang="en-US" sz="800" dirty="0" smtClean="0">
              <a:solidFill>
                <a:prstClr val="black"/>
              </a:solidFill>
            </a:endParaRPr>
          </a:p>
          <a:p>
            <a:pPr marL="171450" indent="-171450" algn="just" eaLnBrk="1" hangingPunct="1">
              <a:buFont typeface="Wingdings" pitchFamily="2" charset="2"/>
              <a:buChar char="§"/>
            </a:pPr>
            <a:r>
              <a:rPr lang="en-US" sz="1200" b="1" dirty="0" smtClean="0">
                <a:solidFill>
                  <a:prstClr val="black"/>
                </a:solidFill>
              </a:rPr>
              <a:t>Mexico: </a:t>
            </a:r>
            <a:r>
              <a:rPr lang="en-US" sz="1200" dirty="0" smtClean="0">
                <a:solidFill>
                  <a:prstClr val="black"/>
                </a:solidFill>
              </a:rPr>
              <a:t>Mexico is the smallest content marketing market worldwide due to the lack of experts outside the Mexico City region. It also lags in growth because the country has one of the lowest digital device penetration rates globally as a result of the mountainous terrain and inability to wire the rural areas of the country. Brands have also cut back content marketing budgets due to the sluggish tourist market which is suffering from drug-related violence in cities that had been popular destination, such as Acapulco.</a:t>
            </a:r>
          </a:p>
          <a:p>
            <a:pPr marL="171450" indent="-171450" algn="just" eaLnBrk="1" hangingPunct="1">
              <a:buFont typeface="Wingdings" pitchFamily="2" charset="2"/>
              <a:buChar char="§"/>
            </a:pPr>
            <a:endParaRPr lang="en-US" sz="400" dirty="0" smtClean="0">
              <a:solidFill>
                <a:prstClr val="black"/>
              </a:solidFill>
            </a:endParaRPr>
          </a:p>
        </p:txBody>
      </p:sp>
      <p:pic>
        <p:nvPicPr>
          <p:cNvPr id="4" name="Picture 2" descr="C:\Users\PQuinn\Documents\PQ Media Logo for PRWe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7140" y="214647"/>
            <a:ext cx="681778" cy="609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txBox="1">
            <a:spLocks/>
          </p:cNvSpPr>
          <p:nvPr/>
        </p:nvSpPr>
        <p:spPr>
          <a:xfrm>
            <a:off x="931573" y="357390"/>
            <a:ext cx="7467600" cy="609600"/>
          </a:xfrm>
          <a:prstGeom prst="rect">
            <a:avLst/>
          </a:prstGeom>
        </p:spPr>
        <p:txBody>
          <a:bodyPr/>
          <a:lstStyle/>
          <a:p>
            <a:pPr>
              <a:defRPr/>
            </a:pPr>
            <a:r>
              <a:rPr lang="en-US" sz="2000" b="1" dirty="0">
                <a:solidFill>
                  <a:prstClr val="white"/>
                </a:solidFill>
                <a:latin typeface="Arial" pitchFamily="34" charset="0"/>
                <a:cs typeface="Arial" pitchFamily="34" charset="0"/>
              </a:rPr>
              <a:t>Key Trends by Region &amp; Market: Americas</a:t>
            </a:r>
          </a:p>
        </p:txBody>
      </p:sp>
    </p:spTree>
    <p:extLst>
      <p:ext uri="{BB962C8B-B14F-4D97-AF65-F5344CB8AC3E}">
        <p14:creationId xmlns:p14="http://schemas.microsoft.com/office/powerpoint/2010/main" val="42789065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0" y="1094704"/>
            <a:ext cx="12192000" cy="4468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171450" indent="-171450" algn="just" eaLnBrk="1" hangingPunct="1"/>
            <a:r>
              <a:rPr lang="en-US" sz="1200" b="1" u="sng" dirty="0" smtClean="0">
                <a:solidFill>
                  <a:prstClr val="black"/>
                </a:solidFill>
              </a:rPr>
              <a:t>Europe</a:t>
            </a:r>
          </a:p>
          <a:p>
            <a:pPr marL="171450" indent="-171450" algn="just" eaLnBrk="1" hangingPunct="1"/>
            <a:endParaRPr lang="en-US" sz="800" dirty="0" smtClean="0">
              <a:solidFill>
                <a:prstClr val="black"/>
              </a:solidFill>
            </a:endParaRPr>
          </a:p>
          <a:p>
            <a:pPr marL="182880" indent="-182880" algn="just" eaLnBrk="1" hangingPunct="1">
              <a:buFont typeface="Wingdings" pitchFamily="2" charset="2"/>
              <a:buChar char="§"/>
            </a:pPr>
            <a:r>
              <a:rPr lang="en-US" sz="1200" b="1" dirty="0" smtClean="0">
                <a:solidFill>
                  <a:prstClr val="black"/>
                </a:solidFill>
              </a:rPr>
              <a:t>United Kingdom: </a:t>
            </a:r>
            <a:r>
              <a:rPr lang="en-US" sz="1200" dirty="0" smtClean="0">
                <a:solidFill>
                  <a:prstClr val="black"/>
                </a:solidFill>
              </a:rPr>
              <a:t>The UK ranks only behind the US in the number of dedicated firms that provide content marketing. London is the headquarters of numerous global trade associations that cover this market, and it was the first European nation to host conferences on the industry. High broadband and smartphone penetration rates have fueled growth in digital content marketing channels, as the UK is among the market leaders in media consumption using digital devices.</a:t>
            </a:r>
            <a:r>
              <a:rPr lang="en-US" sz="1200" dirty="0" smtClean="0">
                <a:solidFill>
                  <a:prstClr val="black"/>
                </a:solidFill>
                <a:cs typeface="Arial" charset="0"/>
              </a:rPr>
              <a:t> </a:t>
            </a:r>
          </a:p>
          <a:p>
            <a:pPr marL="0" indent="0" algn="just" eaLnBrk="1" hangingPunct="1"/>
            <a:endParaRPr lang="en-US" sz="800" dirty="0" smtClean="0">
              <a:solidFill>
                <a:prstClr val="black"/>
              </a:solidFill>
              <a:cs typeface="Arial" charset="0"/>
            </a:endParaRPr>
          </a:p>
          <a:p>
            <a:pPr marL="182880" indent="-182880" algn="just" eaLnBrk="1" hangingPunct="1">
              <a:buFont typeface="Wingdings" pitchFamily="2" charset="2"/>
              <a:buChar char="§"/>
            </a:pPr>
            <a:r>
              <a:rPr lang="en-US" sz="1200" b="1" dirty="0" smtClean="0">
                <a:solidFill>
                  <a:prstClr val="black"/>
                </a:solidFill>
              </a:rPr>
              <a:t>Germany: </a:t>
            </a:r>
            <a:r>
              <a:rPr lang="en-US" sz="1200" dirty="0" smtClean="0">
                <a:solidFill>
                  <a:prstClr val="black"/>
                </a:solidFill>
              </a:rPr>
              <a:t>Brands are a little hesitant to commitment to large content marketing campaign because of recent fluctuations in the economy. Two years ago, Germany’s banks were called upon to bear a heavy load in stabilizing the Euro, which once again faltered in 2015. In 2014, the economy staggered when Germany was forced to join the international boycott of Russia, one of its largest trading partner, due to the Crimean conflict.</a:t>
            </a:r>
          </a:p>
          <a:p>
            <a:pPr marL="0" indent="0" algn="just" eaLnBrk="1" hangingPunct="1"/>
            <a:endParaRPr lang="en-US" sz="800" dirty="0" smtClean="0">
              <a:solidFill>
                <a:prstClr val="black"/>
              </a:solidFill>
            </a:endParaRPr>
          </a:p>
          <a:p>
            <a:pPr marL="182880" indent="-182880" algn="just" eaLnBrk="1" hangingPunct="1">
              <a:buFont typeface="Wingdings" pitchFamily="2" charset="2"/>
              <a:buChar char="§"/>
            </a:pPr>
            <a:r>
              <a:rPr lang="en-US" sz="1200" b="1" dirty="0" smtClean="0">
                <a:solidFill>
                  <a:prstClr val="black"/>
                </a:solidFill>
              </a:rPr>
              <a:t>France </a:t>
            </a:r>
            <a:r>
              <a:rPr lang="en-US" sz="1200" dirty="0" smtClean="0">
                <a:solidFill>
                  <a:prstClr val="black"/>
                </a:solidFill>
              </a:rPr>
              <a:t>Content marketing growth in France has lagged many other global markets when it fell back into a recession in 2013. French brands have not embraced content marketing as quickly as other European nation due to a relatively weak infrastructure of firms that specialize in the industry, particularly outside Paris. However, brands are becoming more accepting of the practice now that it is a judged category at the international advertising awards conference held annually in Cannes.</a:t>
            </a:r>
          </a:p>
          <a:p>
            <a:pPr marL="0" indent="0" algn="just" eaLnBrk="1" hangingPunct="1"/>
            <a:endParaRPr lang="en-US" sz="800" dirty="0" smtClean="0">
              <a:solidFill>
                <a:prstClr val="black"/>
              </a:solidFill>
              <a:cs typeface="Arial" charset="0"/>
            </a:endParaRPr>
          </a:p>
          <a:p>
            <a:pPr marL="182880" indent="-182880" algn="just" eaLnBrk="1" hangingPunct="1">
              <a:buFont typeface="Wingdings" pitchFamily="2" charset="2"/>
              <a:buChar char="§"/>
            </a:pPr>
            <a:r>
              <a:rPr lang="en-US" sz="1200" b="1" dirty="0" smtClean="0">
                <a:solidFill>
                  <a:prstClr val="black"/>
                </a:solidFill>
              </a:rPr>
              <a:t>Italy: </a:t>
            </a:r>
            <a:r>
              <a:rPr lang="en-US" sz="1200" dirty="0" smtClean="0">
                <a:solidFill>
                  <a:prstClr val="black"/>
                </a:solidFill>
              </a:rPr>
              <a:t>Italy has been one of the slowest growing content marketing markets, along with Spain, due to the protracted recession that has plagued the nation since 2011. Some brand initiatives to use content marketing in an integrated media campaign were tabled until the economy improved. Furthermore, digital campaigns that are proving successful in other global markets are having difficulty gaining traction in Italy because the country lags in broadband penetration due to the difficulty wiring towns in their mountains.</a:t>
            </a:r>
          </a:p>
          <a:p>
            <a:pPr marL="0" indent="0" algn="just" eaLnBrk="1" hangingPunct="1"/>
            <a:endParaRPr lang="en-US" sz="800" dirty="0" smtClean="0">
              <a:solidFill>
                <a:prstClr val="black"/>
              </a:solidFill>
            </a:endParaRPr>
          </a:p>
          <a:p>
            <a:pPr marL="182880" indent="-182880" algn="just" eaLnBrk="1" hangingPunct="1">
              <a:buFont typeface="Wingdings" pitchFamily="2" charset="2"/>
              <a:buChar char="§"/>
            </a:pPr>
            <a:r>
              <a:rPr lang="en-US" sz="1200" b="1" dirty="0" smtClean="0">
                <a:solidFill>
                  <a:prstClr val="black"/>
                </a:solidFill>
              </a:rPr>
              <a:t>Spain: </a:t>
            </a:r>
            <a:r>
              <a:rPr lang="en-US" sz="1200" dirty="0" smtClean="0">
                <a:solidFill>
                  <a:prstClr val="black"/>
                </a:solidFill>
              </a:rPr>
              <a:t>Similar to Italy, Spanish content marketing growth lags other global markets due to an elongated recession that has severely impacted the country since 2011. One bright spot is that the prices for digital devices plummeted during this time, making smartphone and tablets affordable to much of the middle class, regardless of the weak economy. As a result, Spain is expected to be among the fastest growing markets once the economy rebounds as brands use digital content marketing channels.</a:t>
            </a:r>
          </a:p>
          <a:p>
            <a:pPr marL="0" indent="0" algn="just" eaLnBrk="1" hangingPunct="1"/>
            <a:endParaRPr lang="en-US" sz="800" dirty="0" smtClean="0">
              <a:solidFill>
                <a:prstClr val="black"/>
              </a:solidFill>
            </a:endParaRPr>
          </a:p>
          <a:p>
            <a:pPr marL="182880" indent="-182880" algn="just" eaLnBrk="1" hangingPunct="1">
              <a:buFont typeface="Wingdings" pitchFamily="2" charset="2"/>
              <a:buChar char="§"/>
            </a:pPr>
            <a:r>
              <a:rPr lang="en-US" sz="1200" b="1" dirty="0" smtClean="0">
                <a:solidFill>
                  <a:prstClr val="black"/>
                </a:solidFill>
              </a:rPr>
              <a:t>Russia: </a:t>
            </a:r>
            <a:r>
              <a:rPr lang="en-US" sz="1200" dirty="0" smtClean="0">
                <a:solidFill>
                  <a:prstClr val="black"/>
                </a:solidFill>
              </a:rPr>
              <a:t>Content marketing in Russia surged during the first half of 2014 when it hosted the Winter Olympics. However, revenues plummeted in the second half of the year when the economy faltered, first due to the international boycott surrounding Russia’s role in the Crimean conflict, followed by a steep decline in energy prices that led to high inflation. Content marketing is expected to surge during the forecast period, particularly in 2018 when Russia hosts the FIFA World Cup. .</a:t>
            </a:r>
            <a:endParaRPr lang="en-US" sz="1200" dirty="0" smtClean="0">
              <a:solidFill>
                <a:prstClr val="black"/>
              </a:solidFill>
              <a:cs typeface="Arial" charset="0"/>
            </a:endParaRPr>
          </a:p>
          <a:p>
            <a:pPr marL="171450" indent="-171450" algn="just" eaLnBrk="1" hangingPunct="1">
              <a:buFont typeface="Wingdings" pitchFamily="2" charset="2"/>
              <a:buChar char="§"/>
            </a:pPr>
            <a:endParaRPr lang="en-US" sz="1200" dirty="0" smtClean="0">
              <a:solidFill>
                <a:prstClr val="black"/>
              </a:solidFill>
            </a:endParaRPr>
          </a:p>
          <a:p>
            <a:pPr marL="0" indent="0" algn="just" eaLnBrk="1" hangingPunct="1"/>
            <a:r>
              <a:rPr lang="en-US" sz="1200" dirty="0">
                <a:solidFill>
                  <a:prstClr val="black"/>
                </a:solidFill>
                <a:cs typeface="Arial" charset="0"/>
              </a:rPr>
              <a:t/>
            </a:r>
            <a:br>
              <a:rPr lang="en-US" sz="1200" dirty="0">
                <a:solidFill>
                  <a:prstClr val="black"/>
                </a:solidFill>
                <a:cs typeface="Arial" charset="0"/>
              </a:rPr>
            </a:br>
            <a:endParaRPr lang="en-US" sz="1200" dirty="0">
              <a:solidFill>
                <a:prstClr val="black"/>
              </a:solidFill>
              <a:cs typeface="Arial" charset="0"/>
            </a:endParaRPr>
          </a:p>
          <a:p>
            <a:pPr marL="0" indent="0" algn="just" eaLnBrk="1" hangingPunct="1"/>
            <a:endParaRPr lang="en-US" sz="1200" b="1" dirty="0" smtClean="0">
              <a:solidFill>
                <a:prstClr val="black"/>
              </a:solidFill>
              <a:cs typeface="Arial" charset="0"/>
            </a:endParaRPr>
          </a:p>
        </p:txBody>
      </p:sp>
      <p:pic>
        <p:nvPicPr>
          <p:cNvPr id="3" name="Picture 2" descr="C:\Users\PQuinn\Documents\PQ Media Logo for PRWe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7140" y="214647"/>
            <a:ext cx="681778" cy="609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txBox="1">
            <a:spLocks/>
          </p:cNvSpPr>
          <p:nvPr/>
        </p:nvSpPr>
        <p:spPr>
          <a:xfrm>
            <a:off x="931573" y="357390"/>
            <a:ext cx="7467600" cy="609600"/>
          </a:xfrm>
          <a:prstGeom prst="rect">
            <a:avLst/>
          </a:prstGeom>
        </p:spPr>
        <p:txBody>
          <a:bodyPr/>
          <a:lstStyle/>
          <a:p>
            <a:pPr>
              <a:defRPr/>
            </a:pPr>
            <a:r>
              <a:rPr lang="en-US" sz="2000" b="1" dirty="0">
                <a:solidFill>
                  <a:prstClr val="white"/>
                </a:solidFill>
                <a:latin typeface="Arial" pitchFamily="34" charset="0"/>
                <a:cs typeface="Arial" pitchFamily="34" charset="0"/>
              </a:rPr>
              <a:t>Key Trends by Region &amp; Market: Europe</a:t>
            </a:r>
          </a:p>
        </p:txBody>
      </p:sp>
    </p:spTree>
    <p:extLst>
      <p:ext uri="{BB962C8B-B14F-4D97-AF65-F5344CB8AC3E}">
        <p14:creationId xmlns:p14="http://schemas.microsoft.com/office/powerpoint/2010/main" val="1187449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0" y="1094706"/>
            <a:ext cx="12192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171450" indent="-171450" algn="just" eaLnBrk="1" hangingPunct="1"/>
            <a:r>
              <a:rPr lang="en-US" sz="1200" b="1" u="sng" dirty="0" smtClean="0">
                <a:solidFill>
                  <a:prstClr val="black"/>
                </a:solidFill>
              </a:rPr>
              <a:t>Asia Pacific</a:t>
            </a:r>
            <a:endParaRPr lang="en-US" sz="1200" dirty="0" smtClean="0">
              <a:solidFill>
                <a:prstClr val="black"/>
              </a:solidFill>
            </a:endParaRPr>
          </a:p>
          <a:p>
            <a:pPr marL="0" indent="0" algn="just" eaLnBrk="1" hangingPunct="1"/>
            <a:endParaRPr lang="en-US" sz="800" dirty="0" smtClean="0">
              <a:solidFill>
                <a:prstClr val="black"/>
              </a:solidFill>
              <a:cs typeface="Arial" charset="0"/>
            </a:endParaRPr>
          </a:p>
          <a:p>
            <a:pPr marL="182880" indent="-182880" algn="just" eaLnBrk="1" hangingPunct="1">
              <a:buFont typeface="Wingdings" pitchFamily="2" charset="2"/>
              <a:buChar char="§"/>
            </a:pPr>
            <a:r>
              <a:rPr lang="en-US" sz="1200" b="1" dirty="0" smtClean="0">
                <a:solidFill>
                  <a:prstClr val="black"/>
                </a:solidFill>
              </a:rPr>
              <a:t>China: </a:t>
            </a:r>
            <a:r>
              <a:rPr lang="en-US" sz="1200" dirty="0" smtClean="0">
                <a:solidFill>
                  <a:prstClr val="black"/>
                </a:solidFill>
              </a:rPr>
              <a:t>in many previous PQ Media reports on other emerging media, China has normally been among the fastest growing markets, which is not true for content marketing. First, there aren’t many experts in the country who can work with brands to plan content marketing campaigns, although Hong Kong firms are starting to fill the void as they expand into mainland China. Second, China’s economy has been decelerating because of a housing bubble caused by building large cities that are almost vacant today;.</a:t>
            </a:r>
          </a:p>
          <a:p>
            <a:pPr marL="0" indent="0" algn="just" eaLnBrk="1" hangingPunct="1"/>
            <a:endParaRPr lang="en-US" sz="800" dirty="0" smtClean="0">
              <a:solidFill>
                <a:prstClr val="black"/>
              </a:solidFill>
              <a:cs typeface="Arial" charset="0"/>
            </a:endParaRPr>
          </a:p>
          <a:p>
            <a:pPr marL="182880" indent="-182880" algn="just" eaLnBrk="1" hangingPunct="1">
              <a:buFont typeface="Wingdings" pitchFamily="2" charset="2"/>
              <a:buChar char="§"/>
            </a:pPr>
            <a:r>
              <a:rPr lang="en-US" sz="1200" b="1" dirty="0" smtClean="0">
                <a:solidFill>
                  <a:prstClr val="black"/>
                </a:solidFill>
              </a:rPr>
              <a:t>Japan: </a:t>
            </a:r>
            <a:r>
              <a:rPr lang="en-US" sz="1200" dirty="0" smtClean="0">
                <a:solidFill>
                  <a:prstClr val="black"/>
                </a:solidFill>
              </a:rPr>
              <a:t>Content marketing has a solid history in Japan due to initiatives by Dentsu, the largest marketing agency in Asia Pacific. However, Japan annually ranks near the bottom in growth because of economic issues, such as the 2011 tsunami that wrecked havoc on many manufacturers. While austere measures put into place by the prime minister prompted a short recovery in 2013, a decades-old practice of firms partnering with multiple companies have kept profits low due to the under performing partners.</a:t>
            </a:r>
          </a:p>
          <a:p>
            <a:pPr marL="0" indent="0" algn="just" eaLnBrk="1" hangingPunct="1"/>
            <a:endParaRPr lang="en-US" sz="800" dirty="0" smtClean="0">
              <a:solidFill>
                <a:prstClr val="black"/>
              </a:solidFill>
            </a:endParaRPr>
          </a:p>
          <a:p>
            <a:pPr marL="182880" indent="-182880" algn="just" eaLnBrk="1" hangingPunct="1">
              <a:buFont typeface="Wingdings" pitchFamily="2" charset="2"/>
              <a:buChar char="§"/>
            </a:pPr>
            <a:r>
              <a:rPr lang="en-US" sz="1200" b="1" dirty="0" smtClean="0">
                <a:solidFill>
                  <a:prstClr val="black"/>
                </a:solidFill>
              </a:rPr>
              <a:t>South Korea </a:t>
            </a:r>
            <a:r>
              <a:rPr lang="en-US" sz="1200" dirty="0" smtClean="0">
                <a:solidFill>
                  <a:prstClr val="black"/>
                </a:solidFill>
              </a:rPr>
              <a:t>Although South Korean is the most tech-savvy nation in the world, with 100% broadband penetration, it lags other developed countries in the size of its content marketing industry. Companies are adverse to self-promotion, thus public relations has never been an important part of the marketing ecosystem, and PR firm are at the forefront in propelling growth in content marketing. However, there is an expected surge in content marketing when the country hosts the 2018 Winter Olympics.</a:t>
            </a:r>
          </a:p>
          <a:p>
            <a:pPr marL="0" indent="0" algn="just" eaLnBrk="1" hangingPunct="1"/>
            <a:endParaRPr lang="en-US" sz="800" dirty="0" smtClean="0">
              <a:solidFill>
                <a:prstClr val="black"/>
              </a:solidFill>
              <a:cs typeface="Arial" charset="0"/>
            </a:endParaRPr>
          </a:p>
          <a:p>
            <a:pPr marL="182880" indent="-182880" algn="just" eaLnBrk="1" hangingPunct="1">
              <a:buFont typeface="Wingdings" pitchFamily="2" charset="2"/>
              <a:buChar char="§"/>
            </a:pPr>
            <a:r>
              <a:rPr lang="en-US" sz="1200" b="1" dirty="0" smtClean="0">
                <a:solidFill>
                  <a:prstClr val="black"/>
                </a:solidFill>
              </a:rPr>
              <a:t>Australia: </a:t>
            </a:r>
            <a:r>
              <a:rPr lang="en-US" sz="1200" dirty="0" smtClean="0">
                <a:solidFill>
                  <a:prstClr val="black"/>
                </a:solidFill>
              </a:rPr>
              <a:t>Australia is the strongest content marketing market in the Asia Pacific region due to its close ties to the two largest markets – US and UK. Numerous companies, particularly marketing agencies, have offices in all three countries, so it is not uncommon for successful content marketing campaigns that worked in those two nations to be adopted in Australia. It also has among the strongest digital technology infrastructures globally, so fast growing channels like social media content are surging in this market..</a:t>
            </a:r>
          </a:p>
          <a:p>
            <a:pPr marL="0" indent="0" algn="just" eaLnBrk="1" hangingPunct="1"/>
            <a:endParaRPr lang="en-US" sz="800" dirty="0" smtClean="0">
              <a:solidFill>
                <a:prstClr val="black"/>
              </a:solidFill>
            </a:endParaRPr>
          </a:p>
          <a:p>
            <a:pPr marL="182880" indent="-182880" algn="just" eaLnBrk="1" hangingPunct="1">
              <a:buFont typeface="Wingdings" pitchFamily="2" charset="2"/>
              <a:buChar char="§"/>
            </a:pPr>
            <a:r>
              <a:rPr lang="en-US" sz="1200" b="1" dirty="0" smtClean="0">
                <a:solidFill>
                  <a:prstClr val="black"/>
                </a:solidFill>
              </a:rPr>
              <a:t>India: </a:t>
            </a:r>
            <a:r>
              <a:rPr lang="en-US" sz="1200" dirty="0" smtClean="0">
                <a:solidFill>
                  <a:prstClr val="black"/>
                </a:solidFill>
              </a:rPr>
              <a:t>India is among the fastest growing content marketing markets globally, as well. It has a strong economy, propelled by a growing middle class, particularly in outsourced telemarketing centers around the country .More importantly, with a plethora of new young executives taking over command of marketing agencies, old forbidden practices, such as promoting brands through content marketing and branded entertainment, are no longer taboo media channels..</a:t>
            </a:r>
            <a:endParaRPr lang="en-US" sz="1200" dirty="0" smtClean="0">
              <a:solidFill>
                <a:prstClr val="black"/>
              </a:solidFill>
              <a:cs typeface="Arial" charset="0"/>
            </a:endParaRPr>
          </a:p>
        </p:txBody>
      </p:sp>
      <p:pic>
        <p:nvPicPr>
          <p:cNvPr id="3" name="Picture 2" descr="C:\Users\PQuinn\Documents\PQ Media Logo for PRWe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7140" y="214647"/>
            <a:ext cx="681778" cy="609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txBox="1">
            <a:spLocks/>
          </p:cNvSpPr>
          <p:nvPr/>
        </p:nvSpPr>
        <p:spPr>
          <a:xfrm>
            <a:off x="931573" y="357390"/>
            <a:ext cx="7467600" cy="609600"/>
          </a:xfrm>
          <a:prstGeom prst="rect">
            <a:avLst/>
          </a:prstGeom>
        </p:spPr>
        <p:txBody>
          <a:bodyPr/>
          <a:lstStyle/>
          <a:p>
            <a:pPr>
              <a:defRPr/>
            </a:pPr>
            <a:r>
              <a:rPr lang="en-US" sz="2000" b="1" dirty="0">
                <a:solidFill>
                  <a:prstClr val="white"/>
                </a:solidFill>
                <a:latin typeface="Arial" pitchFamily="34" charset="0"/>
                <a:cs typeface="Arial" pitchFamily="34" charset="0"/>
              </a:rPr>
              <a:t>Key Trends by Region &amp; Market: Asia Pacific</a:t>
            </a:r>
          </a:p>
        </p:txBody>
      </p:sp>
    </p:spTree>
    <p:extLst>
      <p:ext uri="{BB962C8B-B14F-4D97-AF65-F5344CB8AC3E}">
        <p14:creationId xmlns:p14="http://schemas.microsoft.com/office/powerpoint/2010/main" val="35852273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a:xfrm>
            <a:off x="138766" y="253284"/>
            <a:ext cx="9912440" cy="533400"/>
          </a:xfrm>
        </p:spPr>
        <p:txBody>
          <a:bodyPr/>
          <a:lstStyle/>
          <a:p>
            <a:r>
              <a:rPr lang="en-US" sz="2000" b="1" dirty="0">
                <a:solidFill>
                  <a:schemeClr val="bg1"/>
                </a:solidFill>
                <a:latin typeface="Arial" charset="0"/>
                <a:cs typeface="Arial" charset="0"/>
              </a:rPr>
              <a:t>When In-House Spending Included,  </a:t>
            </a:r>
            <a:r>
              <a:rPr lang="en-US" sz="2000" b="1" dirty="0" smtClean="0">
                <a:solidFill>
                  <a:schemeClr val="bg1"/>
                </a:solidFill>
                <a:latin typeface="Arial" charset="0"/>
                <a:cs typeface="Arial" charset="0"/>
              </a:rPr>
              <a:t/>
            </a:r>
            <a:br>
              <a:rPr lang="en-US" sz="2000" b="1" dirty="0" smtClean="0">
                <a:solidFill>
                  <a:schemeClr val="bg1"/>
                </a:solidFill>
                <a:latin typeface="Arial" charset="0"/>
                <a:cs typeface="Arial" charset="0"/>
              </a:rPr>
            </a:br>
            <a:r>
              <a:rPr lang="en-US" sz="2000" b="1" dirty="0" smtClean="0">
                <a:solidFill>
                  <a:schemeClr val="bg1"/>
                </a:solidFill>
                <a:latin typeface="Arial" charset="0"/>
                <a:cs typeface="Arial" charset="0"/>
              </a:rPr>
              <a:t>Global Content </a:t>
            </a:r>
            <a:r>
              <a:rPr lang="en-US" sz="2000" b="1" dirty="0">
                <a:solidFill>
                  <a:schemeClr val="bg1"/>
                </a:solidFill>
                <a:latin typeface="Arial" charset="0"/>
                <a:cs typeface="Arial" charset="0"/>
              </a:rPr>
              <a:t>Marketing </a:t>
            </a:r>
            <a:r>
              <a:rPr lang="en-US" sz="2000" b="1" dirty="0" smtClean="0">
                <a:solidFill>
                  <a:schemeClr val="bg1"/>
                </a:solidFill>
                <a:latin typeface="Arial" charset="0"/>
                <a:cs typeface="Arial" charset="0"/>
              </a:rPr>
              <a:t> </a:t>
            </a:r>
            <a:r>
              <a:rPr lang="en-US" sz="2000" b="1" dirty="0">
                <a:solidFill>
                  <a:schemeClr val="bg1"/>
                </a:solidFill>
                <a:latin typeface="Arial" charset="0"/>
                <a:cs typeface="Arial" charset="0"/>
              </a:rPr>
              <a:t>$</a:t>
            </a:r>
            <a:r>
              <a:rPr lang="en-US" sz="2000" b="1" dirty="0" smtClean="0">
                <a:solidFill>
                  <a:schemeClr val="bg1"/>
                </a:solidFill>
                <a:latin typeface="Arial" charset="0"/>
                <a:cs typeface="Arial" charset="0"/>
              </a:rPr>
              <a:t>145 </a:t>
            </a:r>
            <a:r>
              <a:rPr lang="en-US" sz="2000" b="1" dirty="0">
                <a:solidFill>
                  <a:schemeClr val="bg1"/>
                </a:solidFill>
                <a:latin typeface="Arial" charset="0"/>
                <a:cs typeface="Arial" charset="0"/>
              </a:rPr>
              <a:t>B Industry, Growing to over $</a:t>
            </a:r>
            <a:r>
              <a:rPr lang="en-US" sz="2000" b="1" dirty="0" smtClean="0">
                <a:solidFill>
                  <a:schemeClr val="bg1"/>
                </a:solidFill>
                <a:latin typeface="Arial" charset="0"/>
                <a:cs typeface="Arial" charset="0"/>
              </a:rPr>
              <a:t>313 </a:t>
            </a:r>
            <a:r>
              <a:rPr lang="en-US" sz="2000" b="1" dirty="0">
                <a:solidFill>
                  <a:schemeClr val="bg1"/>
                </a:solidFill>
                <a:latin typeface="Arial" charset="0"/>
                <a:cs typeface="Arial" charset="0"/>
              </a:rPr>
              <a:t>B in 2019</a:t>
            </a:r>
          </a:p>
        </p:txBody>
      </p:sp>
      <p:graphicFrame>
        <p:nvGraphicFramePr>
          <p:cNvPr id="5122" name="Content Placeholder 5"/>
          <p:cNvGraphicFramePr>
            <a:graphicFrameLocks noGrp="1"/>
          </p:cNvGraphicFramePr>
          <p:nvPr>
            <p:ph idx="1"/>
            <p:extLst/>
          </p:nvPr>
        </p:nvGraphicFramePr>
        <p:xfrm>
          <a:off x="656824" y="1287887"/>
          <a:ext cx="11050072" cy="4417454"/>
        </p:xfrm>
        <a:graphic>
          <a:graphicData uri="http://schemas.openxmlformats.org/presentationml/2006/ole">
            <mc:AlternateContent xmlns:mc="http://schemas.openxmlformats.org/markup-compatibility/2006">
              <mc:Choice xmlns:v="urn:schemas-microsoft-com:vml" Requires="v">
                <p:oleObj spid="_x0000_s5124" name="Worksheet" r:id="rId5" imgW="8143846" imgH="3343397" progId="Excel.Sheet.8">
                  <p:embed/>
                </p:oleObj>
              </mc:Choice>
              <mc:Fallback>
                <p:oleObj name="Worksheet" r:id="rId5" imgW="8143846" imgH="3343397" progId="Excel.Sheet.8">
                  <p:embed/>
                  <p:pic>
                    <p:nvPicPr>
                      <p:cNvPr id="0" name=""/>
                      <p:cNvPicPr>
                        <a:picLocks noGrp="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6824" y="1287887"/>
                        <a:ext cx="11050072" cy="44174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5754059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1643</Words>
  <Application>Microsoft Office PowerPoint</Application>
  <PresentationFormat>Widescreen</PresentationFormat>
  <Paragraphs>113</Paragraphs>
  <Slides>9</Slides>
  <Notes>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6" baseType="lpstr">
      <vt:lpstr>Arial</vt:lpstr>
      <vt:lpstr>Calibri</vt:lpstr>
      <vt:lpstr>Calibri Light</vt:lpstr>
      <vt:lpstr>Times New Roman</vt:lpstr>
      <vt:lpstr>Wingdings</vt:lpstr>
      <vt:lpstr>1_Office Theme</vt:lpstr>
      <vt:lpstr>Worksheet</vt:lpstr>
      <vt:lpstr>PowerPoint Presentation</vt:lpstr>
      <vt:lpstr>PowerPoint Presentation</vt:lpstr>
      <vt:lpstr>Global Content Marketing Revenues Rose 13.3% in 2014 to $26.47 Billion Expected to Post a CAGR of 15.4% to $54.25 Billion by 2019</vt:lpstr>
      <vt:lpstr>PowerPoint Presentation</vt:lpstr>
      <vt:lpstr>PowerPoint Presentation</vt:lpstr>
      <vt:lpstr>PowerPoint Presentation</vt:lpstr>
      <vt:lpstr>PowerPoint Presentation</vt:lpstr>
      <vt:lpstr>PowerPoint Presentation</vt:lpstr>
      <vt:lpstr>When In-House Spending Included,   Global Content Marketing  $145 B Industry, Growing to over $313 B in 2019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PQ2</dc:creator>
  <cp:lastModifiedBy>Bryan Terry</cp:lastModifiedBy>
  <cp:revision>2</cp:revision>
  <dcterms:created xsi:type="dcterms:W3CDTF">2015-07-05T15:55:20Z</dcterms:created>
  <dcterms:modified xsi:type="dcterms:W3CDTF">2015-07-08T16:54:28Z</dcterms:modified>
</cp:coreProperties>
</file>