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sldIdLst>
    <p:sldId id="256" r:id="rId2"/>
    <p:sldId id="321" r:id="rId3"/>
    <p:sldId id="308" r:id="rId4"/>
    <p:sldId id="301" r:id="rId5"/>
    <p:sldId id="302" r:id="rId6"/>
    <p:sldId id="303" r:id="rId7"/>
    <p:sldId id="304" r:id="rId8"/>
    <p:sldId id="322" r:id="rId9"/>
    <p:sldId id="29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082443"/>
    <a:srgbClr val="999898"/>
    <a:srgbClr val="375C8F"/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0" autoAdjust="0"/>
    <p:restoredTop sz="94701" autoAdjust="0"/>
  </p:normalViewPr>
  <p:slideViewPr>
    <p:cSldViewPr>
      <p:cViewPr>
        <p:scale>
          <a:sx n="107" d="100"/>
          <a:sy n="107" d="100"/>
        </p:scale>
        <p:origin x="-91" y="5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68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3A0D23-8AA4-456E-A14F-EBBC8A8FF698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1B48F15-3123-488F-9C2F-069B73F0F12D}">
      <dgm:prSet phldrT="[Text]"/>
      <dgm:spPr>
        <a:solidFill>
          <a:srgbClr val="00B050"/>
        </a:solidFill>
      </dgm:spPr>
      <dgm:t>
        <a:bodyPr/>
        <a:lstStyle/>
        <a:p>
          <a:r>
            <a:rPr lang="en-US" dirty="0" smtClean="0"/>
            <a:t>Identify &amp; Qualify</a:t>
          </a:r>
          <a:endParaRPr lang="en-US" dirty="0"/>
        </a:p>
      </dgm:t>
    </dgm:pt>
    <dgm:pt modelId="{E3E9EEFD-37E7-4274-91AB-7DD3835ACB90}" type="parTrans" cxnId="{A6CD7875-B5AA-4945-87BA-13FD3CFC5592}">
      <dgm:prSet/>
      <dgm:spPr/>
      <dgm:t>
        <a:bodyPr/>
        <a:lstStyle/>
        <a:p>
          <a:endParaRPr lang="en-US"/>
        </a:p>
      </dgm:t>
    </dgm:pt>
    <dgm:pt modelId="{3E3E7C76-9996-46F3-9BA6-9C6C2A9FAFB2}" type="sibTrans" cxnId="{A6CD7875-B5AA-4945-87BA-13FD3CFC5592}">
      <dgm:prSet/>
      <dgm:spPr/>
      <dgm:t>
        <a:bodyPr/>
        <a:lstStyle/>
        <a:p>
          <a:endParaRPr lang="en-US"/>
        </a:p>
      </dgm:t>
    </dgm:pt>
    <dgm:pt modelId="{E305F776-FEFD-4EBF-8480-7DE7EC385862}">
      <dgm:prSet phldrT="[Text]"/>
      <dgm:spPr>
        <a:ln>
          <a:solidFill>
            <a:srgbClr val="082443"/>
          </a:solidFill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Through </a:t>
          </a:r>
          <a:r>
            <a:rPr lang="en-US" dirty="0" smtClean="0">
              <a:solidFill>
                <a:schemeClr val="tx1"/>
              </a:solidFill>
            </a:rPr>
            <a:t>our partnership with GEEK, we </a:t>
          </a:r>
          <a:r>
            <a:rPr lang="en-US" dirty="0" smtClean="0">
              <a:solidFill>
                <a:schemeClr val="tx1"/>
              </a:solidFill>
            </a:rPr>
            <a:t>identify and pre-qualify hundreds of potential students wishing to study in the United States. </a:t>
          </a:r>
          <a:endParaRPr lang="en-US" dirty="0">
            <a:solidFill>
              <a:schemeClr val="tx1"/>
            </a:solidFill>
          </a:endParaRPr>
        </a:p>
      </dgm:t>
    </dgm:pt>
    <dgm:pt modelId="{FA1AEC87-6A57-462B-A353-286798F89D01}" type="parTrans" cxnId="{A0AD0741-52B4-4BDD-9E8B-F28560BFD61B}">
      <dgm:prSet/>
      <dgm:spPr/>
      <dgm:t>
        <a:bodyPr/>
        <a:lstStyle/>
        <a:p>
          <a:endParaRPr lang="en-US"/>
        </a:p>
      </dgm:t>
    </dgm:pt>
    <dgm:pt modelId="{9609B62D-A80B-4D75-9023-9A147E203030}" type="sibTrans" cxnId="{A0AD0741-52B4-4BDD-9E8B-F28560BFD61B}">
      <dgm:prSet/>
      <dgm:spPr/>
      <dgm:t>
        <a:bodyPr/>
        <a:lstStyle/>
        <a:p>
          <a:endParaRPr lang="en-US"/>
        </a:p>
      </dgm:t>
    </dgm:pt>
    <dgm:pt modelId="{ADEBCF1A-B312-4815-B74D-221ED0A93A1B}">
      <dgm:prSet phldrT="[Text]"/>
      <dgm:spPr>
        <a:solidFill>
          <a:schemeClr val="bg1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Connect</a:t>
          </a:r>
          <a:endParaRPr lang="en-US" dirty="0">
            <a:solidFill>
              <a:schemeClr val="tx1"/>
            </a:solidFill>
          </a:endParaRPr>
        </a:p>
      </dgm:t>
    </dgm:pt>
    <dgm:pt modelId="{A26E9264-F7D4-437E-B68A-3EBE4168DD63}" type="parTrans" cxnId="{143297B1-2223-47D4-AB1B-1C5DC62D71ED}">
      <dgm:prSet/>
      <dgm:spPr/>
      <dgm:t>
        <a:bodyPr/>
        <a:lstStyle/>
        <a:p>
          <a:endParaRPr lang="en-US"/>
        </a:p>
      </dgm:t>
    </dgm:pt>
    <dgm:pt modelId="{051F1DBA-8A59-43B2-BAA4-AB1C75545DA9}" type="sibTrans" cxnId="{143297B1-2223-47D4-AB1B-1C5DC62D71ED}">
      <dgm:prSet/>
      <dgm:spPr/>
      <dgm:t>
        <a:bodyPr/>
        <a:lstStyle/>
        <a:p>
          <a:endParaRPr lang="en-US"/>
        </a:p>
      </dgm:t>
    </dgm:pt>
    <dgm:pt modelId="{71BFD64C-5E8D-4204-A29D-A12564D4CFD4}">
      <dgm:prSet phldrT="[Text]"/>
      <dgm:spPr>
        <a:ln>
          <a:solidFill>
            <a:srgbClr val="082443"/>
          </a:solidFill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Potential students are  connected with </a:t>
          </a:r>
          <a:r>
            <a:rPr lang="en-US" dirty="0" smtClean="0">
              <a:solidFill>
                <a:schemeClr val="tx1"/>
              </a:solidFill>
            </a:rPr>
            <a:t>highly trained, </a:t>
          </a:r>
          <a:r>
            <a:rPr lang="en-US" dirty="0" smtClean="0">
              <a:solidFill>
                <a:schemeClr val="tx1"/>
              </a:solidFill>
            </a:rPr>
            <a:t>U.S. </a:t>
          </a:r>
          <a:r>
            <a:rPr lang="en-US" dirty="0" smtClean="0">
              <a:solidFill>
                <a:schemeClr val="tx1"/>
              </a:solidFill>
            </a:rPr>
            <a:t>based, education mentors through </a:t>
          </a:r>
          <a:r>
            <a:rPr lang="en-US" dirty="0" smtClean="0">
              <a:solidFill>
                <a:schemeClr val="tx1"/>
              </a:solidFill>
            </a:rPr>
            <a:t>our partnership </a:t>
          </a:r>
          <a:r>
            <a:rPr lang="en-US" dirty="0" smtClean="0">
              <a:solidFill>
                <a:schemeClr val="tx1"/>
              </a:solidFill>
            </a:rPr>
            <a:t>with Higher Ed Support. </a:t>
          </a:r>
          <a:endParaRPr lang="en-US" dirty="0">
            <a:solidFill>
              <a:schemeClr val="tx1"/>
            </a:solidFill>
          </a:endParaRPr>
        </a:p>
      </dgm:t>
    </dgm:pt>
    <dgm:pt modelId="{CB9735D8-B0C6-4D00-AFE6-1032489FE686}" type="parTrans" cxnId="{EF42B9D6-685C-40C6-B563-94664FBF01E4}">
      <dgm:prSet/>
      <dgm:spPr/>
      <dgm:t>
        <a:bodyPr/>
        <a:lstStyle/>
        <a:p>
          <a:endParaRPr lang="en-US"/>
        </a:p>
      </dgm:t>
    </dgm:pt>
    <dgm:pt modelId="{E4DFE5D0-E3A4-4AFC-97A9-77E0989E00AD}" type="sibTrans" cxnId="{EF42B9D6-685C-40C6-B563-94664FBF01E4}">
      <dgm:prSet/>
      <dgm:spPr/>
      <dgm:t>
        <a:bodyPr/>
        <a:lstStyle/>
        <a:p>
          <a:endParaRPr lang="en-US"/>
        </a:p>
      </dgm:t>
    </dgm:pt>
    <dgm:pt modelId="{6B8BE585-9C04-4061-843D-27B70E515846}">
      <dgm:prSet phldrT="[Text]"/>
      <dgm:spPr>
        <a:solidFill>
          <a:srgbClr val="CC0000"/>
        </a:solidFill>
      </dgm:spPr>
      <dgm:t>
        <a:bodyPr/>
        <a:lstStyle/>
        <a:p>
          <a:r>
            <a:rPr lang="en-US" dirty="0" smtClean="0"/>
            <a:t>Place</a:t>
          </a:r>
          <a:endParaRPr lang="en-US" dirty="0"/>
        </a:p>
      </dgm:t>
    </dgm:pt>
    <dgm:pt modelId="{C742EE6B-37B0-4AA4-B565-FB0C045749E3}" type="parTrans" cxnId="{E7B7FFCE-63F1-408B-B475-F3C57821F3B8}">
      <dgm:prSet/>
      <dgm:spPr/>
      <dgm:t>
        <a:bodyPr/>
        <a:lstStyle/>
        <a:p>
          <a:endParaRPr lang="en-US"/>
        </a:p>
      </dgm:t>
    </dgm:pt>
    <dgm:pt modelId="{CF4E51EC-60AA-4632-AB11-4F420B165029}" type="sibTrans" cxnId="{E7B7FFCE-63F1-408B-B475-F3C57821F3B8}">
      <dgm:prSet/>
      <dgm:spPr/>
      <dgm:t>
        <a:bodyPr/>
        <a:lstStyle/>
        <a:p>
          <a:endParaRPr lang="en-US"/>
        </a:p>
      </dgm:t>
    </dgm:pt>
    <dgm:pt modelId="{8531DCE0-1C3F-47A4-A39C-EC6F628A80F6}">
      <dgm:prSet phldrT="[Text]"/>
      <dgm:spPr>
        <a:ln>
          <a:solidFill>
            <a:srgbClr val="082443"/>
          </a:solidFill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Working directly with the international enrollment teams of our partner colleges, we assist the student with document collection, test scheduling, financial statements, etc.</a:t>
          </a:r>
          <a:endParaRPr lang="en-US" dirty="0">
            <a:solidFill>
              <a:schemeClr val="tx1"/>
            </a:solidFill>
          </a:endParaRPr>
        </a:p>
      </dgm:t>
    </dgm:pt>
    <dgm:pt modelId="{32A49DE0-2219-44EA-888F-A4EEF12685AB}" type="parTrans" cxnId="{D8C405EF-DE40-44B1-A0A0-01DE635E1749}">
      <dgm:prSet/>
      <dgm:spPr/>
      <dgm:t>
        <a:bodyPr/>
        <a:lstStyle/>
        <a:p>
          <a:endParaRPr lang="en-US"/>
        </a:p>
      </dgm:t>
    </dgm:pt>
    <dgm:pt modelId="{4FD2682B-9AA2-4B21-9577-CC3334999118}" type="sibTrans" cxnId="{D8C405EF-DE40-44B1-A0A0-01DE635E1749}">
      <dgm:prSet/>
      <dgm:spPr/>
      <dgm:t>
        <a:bodyPr/>
        <a:lstStyle/>
        <a:p>
          <a:endParaRPr lang="en-US"/>
        </a:p>
      </dgm:t>
    </dgm:pt>
    <dgm:pt modelId="{7E2C15F6-0B1E-4800-8A2F-038DBB97FBC4}" type="pres">
      <dgm:prSet presAssocID="{263A0D23-8AA4-456E-A14F-EBBC8A8FF698}" presName="Name0" presStyleCnt="0">
        <dgm:presLayoutVars>
          <dgm:chMax val="5"/>
          <dgm:chPref val="5"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8E5031D-9C11-42E4-B3F1-5704D4C3B8E0}" type="pres">
      <dgm:prSet presAssocID="{F1B48F15-3123-488F-9C2F-069B73F0F12D}" presName="parentText1" presStyleLbl="node1" presStyleIdx="0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478DF9-97D9-4016-BC6D-E8D2F536D74D}" type="pres">
      <dgm:prSet presAssocID="{F1B48F15-3123-488F-9C2F-069B73F0F12D}" presName="childText1" presStyleLbl="solidAlignAcc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D32E83-7D81-435E-9BF0-C38454E56F93}" type="pres">
      <dgm:prSet presAssocID="{ADEBCF1A-B312-4815-B74D-221ED0A93A1B}" presName="parentText2" presStyleLbl="node1" presStyleIdx="1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51950F-4716-4219-810D-545E91DFF907}" type="pres">
      <dgm:prSet presAssocID="{ADEBCF1A-B312-4815-B74D-221ED0A93A1B}" presName="childText2" presStyleLbl="solidAlignAcc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84F892-9990-4710-B1F3-38F3C8E4F3BD}" type="pres">
      <dgm:prSet presAssocID="{6B8BE585-9C04-4061-843D-27B70E515846}" presName="parentText3" presStyleLbl="node1" presStyleIdx="2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065B2C-1C84-47AF-A769-A71B2533CC74}" type="pres">
      <dgm:prSet presAssocID="{6B8BE585-9C04-4061-843D-27B70E515846}" presName="childText3" presStyleLbl="solidAlignAcc1" presStyleIdx="2" presStyleCnt="3" custLinFactNeighborX="-1587" custLinFactNeighborY="-25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FB0628C-411F-466A-AFF0-CFAA8CB5B5F5}" type="presOf" srcId="{8531DCE0-1C3F-47A4-A39C-EC6F628A80F6}" destId="{1F065B2C-1C84-47AF-A769-A71B2533CC74}" srcOrd="0" destOrd="0" presId="urn:microsoft.com/office/officeart/2009/3/layout/IncreasingArrowsProcess"/>
    <dgm:cxn modelId="{EF42B9D6-685C-40C6-B563-94664FBF01E4}" srcId="{ADEBCF1A-B312-4815-B74D-221ED0A93A1B}" destId="{71BFD64C-5E8D-4204-A29D-A12564D4CFD4}" srcOrd="0" destOrd="0" parTransId="{CB9735D8-B0C6-4D00-AFE6-1032489FE686}" sibTransId="{E4DFE5D0-E3A4-4AFC-97A9-77E0989E00AD}"/>
    <dgm:cxn modelId="{E7B7FFCE-63F1-408B-B475-F3C57821F3B8}" srcId="{263A0D23-8AA4-456E-A14F-EBBC8A8FF698}" destId="{6B8BE585-9C04-4061-843D-27B70E515846}" srcOrd="2" destOrd="0" parTransId="{C742EE6B-37B0-4AA4-B565-FB0C045749E3}" sibTransId="{CF4E51EC-60AA-4632-AB11-4F420B165029}"/>
    <dgm:cxn modelId="{DCC57105-EAB4-4398-AD4D-B55D73DEC4A9}" type="presOf" srcId="{6B8BE585-9C04-4061-843D-27B70E515846}" destId="{C384F892-9990-4710-B1F3-38F3C8E4F3BD}" srcOrd="0" destOrd="0" presId="urn:microsoft.com/office/officeart/2009/3/layout/IncreasingArrowsProcess"/>
    <dgm:cxn modelId="{AEEA2D99-9246-49FE-80E9-A923180B072F}" type="presOf" srcId="{F1B48F15-3123-488F-9C2F-069B73F0F12D}" destId="{28E5031D-9C11-42E4-B3F1-5704D4C3B8E0}" srcOrd="0" destOrd="0" presId="urn:microsoft.com/office/officeart/2009/3/layout/IncreasingArrowsProcess"/>
    <dgm:cxn modelId="{D8C405EF-DE40-44B1-A0A0-01DE635E1749}" srcId="{6B8BE585-9C04-4061-843D-27B70E515846}" destId="{8531DCE0-1C3F-47A4-A39C-EC6F628A80F6}" srcOrd="0" destOrd="0" parTransId="{32A49DE0-2219-44EA-888F-A4EEF12685AB}" sibTransId="{4FD2682B-9AA2-4B21-9577-CC3334999118}"/>
    <dgm:cxn modelId="{A0AD0741-52B4-4BDD-9E8B-F28560BFD61B}" srcId="{F1B48F15-3123-488F-9C2F-069B73F0F12D}" destId="{E305F776-FEFD-4EBF-8480-7DE7EC385862}" srcOrd="0" destOrd="0" parTransId="{FA1AEC87-6A57-462B-A353-286798F89D01}" sibTransId="{9609B62D-A80B-4D75-9023-9A147E203030}"/>
    <dgm:cxn modelId="{A6CD7875-B5AA-4945-87BA-13FD3CFC5592}" srcId="{263A0D23-8AA4-456E-A14F-EBBC8A8FF698}" destId="{F1B48F15-3123-488F-9C2F-069B73F0F12D}" srcOrd="0" destOrd="0" parTransId="{E3E9EEFD-37E7-4274-91AB-7DD3835ACB90}" sibTransId="{3E3E7C76-9996-46F3-9BA6-9C6C2A9FAFB2}"/>
    <dgm:cxn modelId="{1712B64C-FE70-48A0-B741-F8A3C42B94F7}" type="presOf" srcId="{E305F776-FEFD-4EBF-8480-7DE7EC385862}" destId="{89478DF9-97D9-4016-BC6D-E8D2F536D74D}" srcOrd="0" destOrd="0" presId="urn:microsoft.com/office/officeart/2009/3/layout/IncreasingArrowsProcess"/>
    <dgm:cxn modelId="{85A8ADC8-0C6B-4567-AE1A-FDFFBAEC577F}" type="presOf" srcId="{ADEBCF1A-B312-4815-B74D-221ED0A93A1B}" destId="{BFD32E83-7D81-435E-9BF0-C38454E56F93}" srcOrd="0" destOrd="0" presId="urn:microsoft.com/office/officeart/2009/3/layout/IncreasingArrowsProcess"/>
    <dgm:cxn modelId="{442EC84D-3018-4274-82CF-F7778FDBF64E}" type="presOf" srcId="{71BFD64C-5E8D-4204-A29D-A12564D4CFD4}" destId="{E251950F-4716-4219-810D-545E91DFF907}" srcOrd="0" destOrd="0" presId="urn:microsoft.com/office/officeart/2009/3/layout/IncreasingArrowsProcess"/>
    <dgm:cxn modelId="{3B7FC90A-5D20-485D-A7C3-84757EA10484}" type="presOf" srcId="{263A0D23-8AA4-456E-A14F-EBBC8A8FF698}" destId="{7E2C15F6-0B1E-4800-8A2F-038DBB97FBC4}" srcOrd="0" destOrd="0" presId="urn:microsoft.com/office/officeart/2009/3/layout/IncreasingArrowsProcess"/>
    <dgm:cxn modelId="{143297B1-2223-47D4-AB1B-1C5DC62D71ED}" srcId="{263A0D23-8AA4-456E-A14F-EBBC8A8FF698}" destId="{ADEBCF1A-B312-4815-B74D-221ED0A93A1B}" srcOrd="1" destOrd="0" parTransId="{A26E9264-F7D4-437E-B68A-3EBE4168DD63}" sibTransId="{051F1DBA-8A59-43B2-BAA4-AB1C75545DA9}"/>
    <dgm:cxn modelId="{2341347E-AC24-412A-B285-DA357898ADF8}" type="presParOf" srcId="{7E2C15F6-0B1E-4800-8A2F-038DBB97FBC4}" destId="{28E5031D-9C11-42E4-B3F1-5704D4C3B8E0}" srcOrd="0" destOrd="0" presId="urn:microsoft.com/office/officeart/2009/3/layout/IncreasingArrowsProcess"/>
    <dgm:cxn modelId="{8F094402-9488-47B8-A488-D385A9569048}" type="presParOf" srcId="{7E2C15F6-0B1E-4800-8A2F-038DBB97FBC4}" destId="{89478DF9-97D9-4016-BC6D-E8D2F536D74D}" srcOrd="1" destOrd="0" presId="urn:microsoft.com/office/officeart/2009/3/layout/IncreasingArrowsProcess"/>
    <dgm:cxn modelId="{A71D395D-8570-45AC-8566-181E3F2FCA29}" type="presParOf" srcId="{7E2C15F6-0B1E-4800-8A2F-038DBB97FBC4}" destId="{BFD32E83-7D81-435E-9BF0-C38454E56F93}" srcOrd="2" destOrd="0" presId="urn:microsoft.com/office/officeart/2009/3/layout/IncreasingArrowsProcess"/>
    <dgm:cxn modelId="{E316ADF1-9AA0-4CD1-AB2D-B02F8A6BC967}" type="presParOf" srcId="{7E2C15F6-0B1E-4800-8A2F-038DBB97FBC4}" destId="{E251950F-4716-4219-810D-545E91DFF907}" srcOrd="3" destOrd="0" presId="urn:microsoft.com/office/officeart/2009/3/layout/IncreasingArrowsProcess"/>
    <dgm:cxn modelId="{87D23408-2426-429A-B16F-1313C4F0BEF7}" type="presParOf" srcId="{7E2C15F6-0B1E-4800-8A2F-038DBB97FBC4}" destId="{C384F892-9990-4710-B1F3-38F3C8E4F3BD}" srcOrd="4" destOrd="0" presId="urn:microsoft.com/office/officeart/2009/3/layout/IncreasingArrowsProcess"/>
    <dgm:cxn modelId="{B6D7173F-D7B2-475D-9AD4-D109BFAE0E3A}" type="presParOf" srcId="{7E2C15F6-0B1E-4800-8A2F-038DBB97FBC4}" destId="{1F065B2C-1C84-47AF-A769-A71B2533CC74}" srcOrd="5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E5031D-9C11-42E4-B3F1-5704D4C3B8E0}">
      <dsp:nvSpPr>
        <dsp:cNvPr id="0" name=""/>
        <dsp:cNvSpPr/>
      </dsp:nvSpPr>
      <dsp:spPr>
        <a:xfrm>
          <a:off x="0" y="568619"/>
          <a:ext cx="8229600" cy="1198543"/>
        </a:xfrm>
        <a:prstGeom prst="rightArrow">
          <a:avLst>
            <a:gd name="adj1" fmla="val 50000"/>
            <a:gd name="adj2" fmla="val 50000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254000" bIns="190269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Identify &amp; Qualify</a:t>
          </a:r>
          <a:endParaRPr lang="en-US" sz="2300" kern="1200" dirty="0"/>
        </a:p>
      </dsp:txBody>
      <dsp:txXfrm>
        <a:off x="0" y="868255"/>
        <a:ext cx="7929964" cy="599271"/>
      </dsp:txXfrm>
    </dsp:sp>
    <dsp:sp modelId="{89478DF9-97D9-4016-BC6D-E8D2F536D74D}">
      <dsp:nvSpPr>
        <dsp:cNvPr id="0" name=""/>
        <dsp:cNvSpPr/>
      </dsp:nvSpPr>
      <dsp:spPr>
        <a:xfrm>
          <a:off x="0" y="1492869"/>
          <a:ext cx="2534716" cy="230883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82443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chemeClr val="tx1"/>
              </a:solidFill>
            </a:rPr>
            <a:t>Through </a:t>
          </a:r>
          <a:r>
            <a:rPr lang="en-US" sz="1800" kern="1200" dirty="0" smtClean="0">
              <a:solidFill>
                <a:schemeClr val="tx1"/>
              </a:solidFill>
            </a:rPr>
            <a:t>our partnership with GEEK, we </a:t>
          </a:r>
          <a:r>
            <a:rPr lang="en-US" sz="1800" kern="1200" dirty="0" smtClean="0">
              <a:solidFill>
                <a:schemeClr val="tx1"/>
              </a:solidFill>
            </a:rPr>
            <a:t>identify and pre-qualify hundreds of potential students wishing to study in the United States. </a:t>
          </a:r>
          <a:endParaRPr lang="en-US" sz="1800" kern="1200" dirty="0">
            <a:solidFill>
              <a:schemeClr val="tx1"/>
            </a:solidFill>
          </a:endParaRPr>
        </a:p>
      </dsp:txBody>
      <dsp:txXfrm>
        <a:off x="0" y="1492869"/>
        <a:ext cx="2534716" cy="2308835"/>
      </dsp:txXfrm>
    </dsp:sp>
    <dsp:sp modelId="{BFD32E83-7D81-435E-9BF0-C38454E56F93}">
      <dsp:nvSpPr>
        <dsp:cNvPr id="0" name=""/>
        <dsp:cNvSpPr/>
      </dsp:nvSpPr>
      <dsp:spPr>
        <a:xfrm>
          <a:off x="2534716" y="968133"/>
          <a:ext cx="5694883" cy="1198543"/>
        </a:xfrm>
        <a:prstGeom prst="rightArrow">
          <a:avLst>
            <a:gd name="adj1" fmla="val 50000"/>
            <a:gd name="adj2" fmla="val 50000"/>
          </a:avLst>
        </a:prstGeom>
        <a:solidFill>
          <a:schemeClr val="bg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254000" bIns="190269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>
              <a:solidFill>
                <a:schemeClr val="tx1"/>
              </a:solidFill>
            </a:rPr>
            <a:t>Connect</a:t>
          </a:r>
          <a:endParaRPr lang="en-US" sz="2300" kern="1200" dirty="0">
            <a:solidFill>
              <a:schemeClr val="tx1"/>
            </a:solidFill>
          </a:endParaRPr>
        </a:p>
      </dsp:txBody>
      <dsp:txXfrm>
        <a:off x="2534716" y="1267769"/>
        <a:ext cx="5395247" cy="599271"/>
      </dsp:txXfrm>
    </dsp:sp>
    <dsp:sp modelId="{E251950F-4716-4219-810D-545E91DFF907}">
      <dsp:nvSpPr>
        <dsp:cNvPr id="0" name=""/>
        <dsp:cNvSpPr/>
      </dsp:nvSpPr>
      <dsp:spPr>
        <a:xfrm>
          <a:off x="2534716" y="1892383"/>
          <a:ext cx="2534716" cy="230883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82443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chemeClr val="tx1"/>
              </a:solidFill>
            </a:rPr>
            <a:t>Potential students are  connected with </a:t>
          </a:r>
          <a:r>
            <a:rPr lang="en-US" sz="1800" kern="1200" dirty="0" smtClean="0">
              <a:solidFill>
                <a:schemeClr val="tx1"/>
              </a:solidFill>
            </a:rPr>
            <a:t>highly trained, </a:t>
          </a:r>
          <a:r>
            <a:rPr lang="en-US" sz="1800" kern="1200" dirty="0" smtClean="0">
              <a:solidFill>
                <a:schemeClr val="tx1"/>
              </a:solidFill>
            </a:rPr>
            <a:t>U.S. </a:t>
          </a:r>
          <a:r>
            <a:rPr lang="en-US" sz="1800" kern="1200" dirty="0" smtClean="0">
              <a:solidFill>
                <a:schemeClr val="tx1"/>
              </a:solidFill>
            </a:rPr>
            <a:t>based, education mentors through </a:t>
          </a:r>
          <a:r>
            <a:rPr lang="en-US" sz="1800" kern="1200" dirty="0" smtClean="0">
              <a:solidFill>
                <a:schemeClr val="tx1"/>
              </a:solidFill>
            </a:rPr>
            <a:t>our partnership </a:t>
          </a:r>
          <a:r>
            <a:rPr lang="en-US" sz="1800" kern="1200" dirty="0" smtClean="0">
              <a:solidFill>
                <a:schemeClr val="tx1"/>
              </a:solidFill>
            </a:rPr>
            <a:t>with Higher Ed Support. </a:t>
          </a:r>
          <a:endParaRPr lang="en-US" sz="1800" kern="1200" dirty="0">
            <a:solidFill>
              <a:schemeClr val="tx1"/>
            </a:solidFill>
          </a:endParaRPr>
        </a:p>
      </dsp:txBody>
      <dsp:txXfrm>
        <a:off x="2534716" y="1892383"/>
        <a:ext cx="2534716" cy="2308835"/>
      </dsp:txXfrm>
    </dsp:sp>
    <dsp:sp modelId="{C384F892-9990-4710-B1F3-38F3C8E4F3BD}">
      <dsp:nvSpPr>
        <dsp:cNvPr id="0" name=""/>
        <dsp:cNvSpPr/>
      </dsp:nvSpPr>
      <dsp:spPr>
        <a:xfrm>
          <a:off x="5069433" y="1367648"/>
          <a:ext cx="3160166" cy="1198543"/>
        </a:xfrm>
        <a:prstGeom prst="rightArrow">
          <a:avLst>
            <a:gd name="adj1" fmla="val 50000"/>
            <a:gd name="adj2" fmla="val 50000"/>
          </a:avLst>
        </a:prstGeom>
        <a:solidFill>
          <a:srgbClr val="CC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254000" bIns="190269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Place</a:t>
          </a:r>
          <a:endParaRPr lang="en-US" sz="2300" kern="1200" dirty="0"/>
        </a:p>
      </dsp:txBody>
      <dsp:txXfrm>
        <a:off x="5069433" y="1667284"/>
        <a:ext cx="2860530" cy="599271"/>
      </dsp:txXfrm>
    </dsp:sp>
    <dsp:sp modelId="{1F065B2C-1C84-47AF-A769-A71B2533CC74}">
      <dsp:nvSpPr>
        <dsp:cNvPr id="0" name=""/>
        <dsp:cNvSpPr/>
      </dsp:nvSpPr>
      <dsp:spPr>
        <a:xfrm>
          <a:off x="5029207" y="2286005"/>
          <a:ext cx="2534716" cy="227504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82443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chemeClr val="tx1"/>
              </a:solidFill>
            </a:rPr>
            <a:t>Working directly with the international enrollment teams of our partner colleges, we assist the student with document collection, test scheduling, financial statements, etc.</a:t>
          </a:r>
          <a:endParaRPr lang="en-US" sz="1800" kern="1200" dirty="0">
            <a:solidFill>
              <a:schemeClr val="tx1"/>
            </a:solidFill>
          </a:endParaRPr>
        </a:p>
      </dsp:txBody>
      <dsp:txXfrm>
        <a:off x="5029207" y="2286005"/>
        <a:ext cx="2534716" cy="22750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BC47F5-1003-44A8-8CC1-CA839718F376}" type="datetimeFigureOut">
              <a:rPr lang="en-US" smtClean="0"/>
              <a:t>6/25/2015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52D69D-0219-4415-9544-A4935767C55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57765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Confidential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LANCO Education | Summer 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1B92F-51D7-48C6-8A91-5E1291DBFE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2808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Confidential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LANCO Education | Summer 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1B92F-51D7-48C6-8A91-5E1291DBFE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7720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Confidential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LANCO Education | Summer 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1B92F-51D7-48C6-8A91-5E1291DBFE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0620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82443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00400" y="6350926"/>
            <a:ext cx="2819400" cy="3651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DF61B92F-51D7-48C6-8A91-5E1291DBFE07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457200" y="914400"/>
            <a:ext cx="8229600" cy="0"/>
          </a:xfrm>
          <a:prstGeom prst="line">
            <a:avLst/>
          </a:prstGeom>
          <a:ln w="38100">
            <a:solidFill>
              <a:srgbClr val="08244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62407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Confidential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LANCO Education | Summer 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1B92F-51D7-48C6-8A91-5E1291DBFE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40170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Confidential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LANCO Education | Summer 2015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1B92F-51D7-48C6-8A91-5E1291DBFE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3557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Confidential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LANCO Education | Summer 2015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1B92F-51D7-48C6-8A91-5E1291DBFE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47209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Confidential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LANCO Education | Summer 2015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1B92F-51D7-48C6-8A91-5E1291DBFE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4984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Confidential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LANCO Education | Summer 2015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1B92F-51D7-48C6-8A91-5E1291DBFE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4219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Confidential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LANCO Education | Summer 2015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1B92F-51D7-48C6-8A91-5E1291DBFE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92547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Confidential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LANCO Education | Summer 2015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1B92F-51D7-48C6-8A91-5E1291DBFE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99873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90600"/>
            <a:ext cx="8229600" cy="513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Confidential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LANCO Education | Summer 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Page </a:t>
            </a:r>
            <a:fld id="{DF61B92F-51D7-48C6-8A91-5E1291DBFE07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457200" y="914400"/>
            <a:ext cx="8229600" cy="0"/>
          </a:xfrm>
          <a:prstGeom prst="line">
            <a:avLst/>
          </a:prstGeom>
          <a:ln w="38100">
            <a:solidFill>
              <a:srgbClr val="08244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9542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rgbClr val="999898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999898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rgbClr val="999898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999898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800" kern="1200">
          <a:solidFill>
            <a:srgbClr val="999898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9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hyperlink" Target="http://www.higheredsupport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371600"/>
            <a:ext cx="7772400" cy="917575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Papyrus" panose="03070502060502030205" pitchFamily="66" charset="0"/>
              </a:rPr>
              <a:t>LANCO</a:t>
            </a:r>
            <a:r>
              <a:rPr lang="en-US" sz="4000" dirty="0" smtClean="0">
                <a:solidFill>
                  <a:srgbClr val="082443"/>
                </a:solidFill>
              </a:rPr>
              <a:t> </a:t>
            </a:r>
            <a:r>
              <a:rPr lang="en-US" sz="4000" dirty="0" smtClean="0">
                <a:solidFill>
                  <a:srgbClr val="082443"/>
                </a:solidFill>
              </a:rPr>
              <a:t>Education </a:t>
            </a:r>
            <a:r>
              <a:rPr lang="en-US" sz="2000" dirty="0" smtClean="0">
                <a:solidFill>
                  <a:srgbClr val="082443"/>
                </a:solidFill>
              </a:rPr>
              <a:t>(Launching Aug 1, 2015)</a:t>
            </a:r>
            <a:endParaRPr lang="en-US" sz="2000" dirty="0">
              <a:solidFill>
                <a:srgbClr val="082443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0604" y="2362200"/>
            <a:ext cx="7391400" cy="917576"/>
          </a:xfrm>
        </p:spPr>
        <p:txBody>
          <a:bodyPr>
            <a:normAutofit/>
          </a:bodyPr>
          <a:lstStyle/>
          <a:p>
            <a:pPr algn="l"/>
            <a:r>
              <a:rPr lang="en-US" sz="2000" dirty="0" smtClean="0"/>
              <a:t>The Latin American Network For Higher Education</a:t>
            </a:r>
            <a:endParaRPr lang="en-US" sz="2000" dirty="0" smtClean="0"/>
          </a:p>
        </p:txBody>
      </p:sp>
      <p:sp>
        <p:nvSpPr>
          <p:cNvPr id="7" name="Rectangle 6"/>
          <p:cNvSpPr/>
          <p:nvPr/>
        </p:nvSpPr>
        <p:spPr>
          <a:xfrm>
            <a:off x="304800" y="762000"/>
            <a:ext cx="8610600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533400" y="2212975"/>
            <a:ext cx="7772400" cy="0"/>
          </a:xfrm>
          <a:prstGeom prst="line">
            <a:avLst/>
          </a:prstGeom>
          <a:ln w="38100">
            <a:solidFill>
              <a:srgbClr val="08244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Group 27"/>
          <p:cNvGrpSpPr/>
          <p:nvPr/>
        </p:nvGrpSpPr>
        <p:grpSpPr>
          <a:xfrm>
            <a:off x="5562600" y="3657600"/>
            <a:ext cx="2971800" cy="2514600"/>
            <a:chOff x="5562600" y="3657600"/>
            <a:chExt cx="2971800" cy="1908175"/>
          </a:xfrm>
        </p:grpSpPr>
        <p:sp>
          <p:nvSpPr>
            <p:cNvPr id="21" name="Title 1"/>
            <p:cNvSpPr txBox="1">
              <a:spLocks/>
            </p:cNvSpPr>
            <p:nvPr/>
          </p:nvSpPr>
          <p:spPr>
            <a:xfrm>
              <a:off x="5562600" y="3657600"/>
              <a:ext cx="2971800" cy="91757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32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r"/>
              <a:endParaRPr lang="en-US" sz="2600" dirty="0" smtClean="0"/>
            </a:p>
          </p:txBody>
        </p:sp>
        <p:sp>
          <p:nvSpPr>
            <p:cNvPr id="27" name="Title 1"/>
            <p:cNvSpPr txBox="1">
              <a:spLocks/>
            </p:cNvSpPr>
            <p:nvPr/>
          </p:nvSpPr>
          <p:spPr>
            <a:xfrm>
              <a:off x="5638800" y="5029200"/>
              <a:ext cx="2895600" cy="53657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32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r"/>
              <a:r>
                <a:rPr lang="en-US" sz="2400" dirty="0" smtClean="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rPr>
                <a:t>Summer 2015</a:t>
              </a:r>
              <a:endParaRPr lang="en-US" sz="24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5" name="Rectangle 4"/>
          <p:cNvSpPr/>
          <p:nvPr/>
        </p:nvSpPr>
        <p:spPr>
          <a:xfrm>
            <a:off x="3733800" y="46482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A </a:t>
            </a:r>
            <a:r>
              <a:rPr lang="en-US" dirty="0" smtClean="0"/>
              <a:t>joint venture </a:t>
            </a:r>
            <a:r>
              <a:rPr lang="en-US" dirty="0"/>
              <a:t>between Higher Ed Support LLC (US) and </a:t>
            </a:r>
            <a:r>
              <a:rPr lang="en-US" dirty="0" smtClean="0"/>
              <a:t>GEEK </a:t>
            </a:r>
            <a:r>
              <a:rPr lang="en-US" dirty="0"/>
              <a:t>Education (Mexico)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213260"/>
            <a:ext cx="2819400" cy="26053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59583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Our Mission</a:t>
            </a:r>
            <a:endParaRPr lang="en-US" dirty="0">
              <a:solidFill>
                <a:srgbClr val="FF000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1B92F-51D7-48C6-8A91-5E1291DBFE07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1213008"/>
            <a:ext cx="4191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b="1" dirty="0" smtClean="0">
                <a:solidFill>
                  <a:srgbClr val="FF0000"/>
                </a:solidFill>
                <a:latin typeface="Papyrus" panose="03070502060502030205" pitchFamily="66" charset="0"/>
              </a:rPr>
              <a:t>LANCO</a:t>
            </a:r>
            <a:r>
              <a:rPr lang="en-US" dirty="0" smtClean="0"/>
              <a:t> Education </a:t>
            </a:r>
            <a:r>
              <a:rPr lang="en-US" dirty="0"/>
              <a:t>is an </a:t>
            </a:r>
            <a:r>
              <a:rPr lang="en-US" dirty="0" smtClean="0"/>
              <a:t>international </a:t>
            </a:r>
            <a:r>
              <a:rPr lang="en-US" dirty="0"/>
              <a:t>student support company whose principle mission is to advise and assist Latin American students wishing to study in the United </a:t>
            </a:r>
            <a:r>
              <a:rPr lang="en-US" dirty="0" smtClean="0"/>
              <a:t>States.</a:t>
            </a:r>
          </a:p>
          <a:p>
            <a:pPr lvl="0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807438" y="3352800"/>
            <a:ext cx="41536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/>
              <a:t>Created as a joint venture between U.S. based, Higher Ed Support</a:t>
            </a:r>
            <a:r>
              <a:rPr lang="en-US" dirty="0" smtClean="0"/>
              <a:t>, </a:t>
            </a:r>
            <a:r>
              <a:rPr lang="en-US" dirty="0"/>
              <a:t>and </a:t>
            </a:r>
            <a:r>
              <a:rPr lang="en-US" dirty="0" smtClean="0"/>
              <a:t>Mexican </a:t>
            </a:r>
            <a:r>
              <a:rPr lang="en-US" dirty="0"/>
              <a:t>based, SAT </a:t>
            </a:r>
            <a:r>
              <a:rPr lang="en-US" dirty="0" smtClean="0"/>
              <a:t>prep and </a:t>
            </a:r>
            <a:r>
              <a:rPr lang="en-US" dirty="0"/>
              <a:t>tutoring company, </a:t>
            </a:r>
            <a:r>
              <a:rPr lang="en-US" dirty="0" smtClean="0"/>
              <a:t>GEEK Education.</a:t>
            </a: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200400" cy="365125"/>
          </a:xfrm>
        </p:spPr>
        <p:txBody>
          <a:bodyPr/>
          <a:lstStyle/>
          <a:p>
            <a:r>
              <a:rPr lang="en-US" dirty="0" smtClean="0"/>
              <a:t>LANCO Education | Summer 2015</a:t>
            </a:r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1295400"/>
            <a:ext cx="3716910" cy="148676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3048000"/>
            <a:ext cx="3733800" cy="280035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4892237"/>
            <a:ext cx="1836710" cy="384183"/>
          </a:xfrm>
          <a:prstGeom prst="rect">
            <a:avLst/>
          </a:prstGeom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6662" y="4859697"/>
            <a:ext cx="457200" cy="401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35885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Our Unique </a:t>
            </a:r>
            <a:r>
              <a:rPr lang="en-US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Partnership</a:t>
            </a:r>
            <a:endParaRPr lang="en-US" dirty="0">
              <a:solidFill>
                <a:srgbClr val="FF000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fld id="{DF61B92F-51D7-48C6-8A91-5E1291DBFE07}" type="slidenum">
              <a:rPr lang="en-US" smtClean="0"/>
              <a:t>3</a:t>
            </a:fld>
            <a:endParaRPr lang="en-US" dirty="0"/>
          </a:p>
        </p:txBody>
      </p:sp>
      <p:sp>
        <p:nvSpPr>
          <p:cNvPr id="24" name="Date Placeholder 3"/>
          <p:cNvSpPr txBox="1">
            <a:spLocks/>
          </p:cNvSpPr>
          <p:nvPr/>
        </p:nvSpPr>
        <p:spPr>
          <a:xfrm>
            <a:off x="3200400" y="6350926"/>
            <a:ext cx="2819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9400" y="2215184"/>
            <a:ext cx="3390900" cy="2431084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57200" y="1399401"/>
            <a:ext cx="3962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82443"/>
                </a:solidFill>
              </a:rPr>
              <a:t>Leveraging </a:t>
            </a:r>
            <a:r>
              <a:rPr lang="en-US" dirty="0" smtClean="0">
                <a:solidFill>
                  <a:srgbClr val="082443"/>
                </a:solidFill>
              </a:rPr>
              <a:t>GEEK </a:t>
            </a:r>
            <a:r>
              <a:rPr lang="en-US" dirty="0" smtClean="0">
                <a:solidFill>
                  <a:srgbClr val="082443"/>
                </a:solidFill>
              </a:rPr>
              <a:t>Education’s </a:t>
            </a:r>
            <a:r>
              <a:rPr lang="en-US" dirty="0" smtClean="0">
                <a:solidFill>
                  <a:srgbClr val="082443"/>
                </a:solidFill>
              </a:rPr>
              <a:t>Mexican client base for SAT prep and tutoring</a:t>
            </a:r>
            <a:r>
              <a:rPr lang="en-US" dirty="0" smtClean="0">
                <a:solidFill>
                  <a:srgbClr val="082443"/>
                </a:solidFill>
              </a:rPr>
              <a:t>, </a:t>
            </a:r>
            <a:r>
              <a:rPr lang="en-US" sz="1200" b="1" dirty="0" smtClean="0">
                <a:solidFill>
                  <a:srgbClr val="FF0000"/>
                </a:solidFill>
                <a:latin typeface="Papyrus" panose="03070502060502030205" pitchFamily="66" charset="0"/>
              </a:rPr>
              <a:t>LANCO</a:t>
            </a:r>
            <a:r>
              <a:rPr lang="en-US" dirty="0" smtClean="0">
                <a:solidFill>
                  <a:srgbClr val="082443"/>
                </a:solidFill>
              </a:rPr>
              <a:t> can </a:t>
            </a:r>
            <a:r>
              <a:rPr lang="en-US" dirty="0" smtClean="0">
                <a:solidFill>
                  <a:srgbClr val="082443"/>
                </a:solidFill>
              </a:rPr>
              <a:t>recruit </a:t>
            </a:r>
            <a:r>
              <a:rPr lang="en-US" dirty="0" smtClean="0">
                <a:solidFill>
                  <a:srgbClr val="082443"/>
                </a:solidFill>
              </a:rPr>
              <a:t>high volumes of qualified Latin American students seeking admission to </a:t>
            </a:r>
            <a:r>
              <a:rPr lang="en-US" dirty="0" smtClean="0">
                <a:solidFill>
                  <a:srgbClr val="082443"/>
                </a:solidFill>
              </a:rPr>
              <a:t>U.S. </a:t>
            </a:r>
            <a:r>
              <a:rPr lang="en-US" dirty="0" smtClean="0">
                <a:solidFill>
                  <a:srgbClr val="082443"/>
                </a:solidFill>
              </a:rPr>
              <a:t>colleges and universities</a:t>
            </a:r>
            <a:r>
              <a:rPr lang="en-US" dirty="0" smtClean="0">
                <a:solidFill>
                  <a:srgbClr val="082443"/>
                </a:solidFill>
              </a:rPr>
              <a:t>. </a:t>
            </a:r>
          </a:p>
          <a:p>
            <a:pPr algn="just"/>
            <a:endParaRPr lang="en-US" dirty="0">
              <a:solidFill>
                <a:srgbClr val="082443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90626" y="3810000"/>
            <a:ext cx="35052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82443"/>
                </a:solidFill>
              </a:rPr>
              <a:t>By drawing on US based, Higher Ed Support’s team of experts in enrollment management and student support</a:t>
            </a:r>
            <a:r>
              <a:rPr lang="en-US" dirty="0"/>
              <a:t>, </a:t>
            </a:r>
            <a:r>
              <a:rPr lang="en-US" sz="1200" b="1" dirty="0">
                <a:solidFill>
                  <a:srgbClr val="FF0000"/>
                </a:solidFill>
                <a:latin typeface="Papyrus" panose="03070502060502030205" pitchFamily="66" charset="0"/>
              </a:rPr>
              <a:t>LANCO</a:t>
            </a:r>
            <a:r>
              <a:rPr lang="en-US" dirty="0"/>
              <a:t> </a:t>
            </a:r>
            <a:r>
              <a:rPr lang="en-US" dirty="0">
                <a:solidFill>
                  <a:srgbClr val="082443"/>
                </a:solidFill>
              </a:rPr>
              <a:t>can successfully screen, advise, mentor and service international students through every step of the process. </a:t>
            </a:r>
            <a:endParaRPr lang="en-US" dirty="0">
              <a:solidFill>
                <a:srgbClr val="082443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4969433"/>
            <a:ext cx="2362200" cy="646331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tx1"/>
                </a:solidFill>
              </a:rPr>
              <a:t>Anticipated SAT scores: 1700-2300</a:t>
            </a:r>
            <a:endParaRPr lang="en-US" b="1" i="1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03131" y="1295400"/>
            <a:ext cx="2819399" cy="646331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tx1"/>
                </a:solidFill>
              </a:rPr>
              <a:t>Many attend English speaking high schools</a:t>
            </a:r>
            <a:endParaRPr lang="en-US" b="1" i="1" dirty="0">
              <a:solidFill>
                <a:schemeClr val="tx1"/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200400" cy="365125"/>
          </a:xfrm>
        </p:spPr>
        <p:txBody>
          <a:bodyPr/>
          <a:lstStyle/>
          <a:p>
            <a:r>
              <a:rPr lang="en-US" dirty="0" smtClean="0"/>
              <a:t>LANCO Education | Summer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7491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700" b="1" dirty="0" smtClean="0">
                <a:solidFill>
                  <a:srgbClr val="FF0000"/>
                </a:solidFill>
                <a:latin typeface="Papyrus" panose="03070502060502030205" pitchFamily="66" charset="0"/>
              </a:rPr>
              <a:t>LANCO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sz="2700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Launch</a:t>
            </a:r>
            <a:endParaRPr lang="en-US" sz="2700" dirty="0">
              <a:solidFill>
                <a:schemeClr val="tx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722437"/>
            <a:ext cx="4800600" cy="5135563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The </a:t>
            </a:r>
            <a:r>
              <a:rPr lang="en-US" sz="2400" dirty="0">
                <a:solidFill>
                  <a:schemeClr val="tx1"/>
                </a:solidFill>
              </a:rPr>
              <a:t>first </a:t>
            </a:r>
            <a:r>
              <a:rPr lang="en-US" sz="1800" b="1" dirty="0">
                <a:solidFill>
                  <a:srgbClr val="FF0000"/>
                </a:solidFill>
                <a:latin typeface="Papyrus" panose="03070502060502030205" pitchFamily="66" charset="0"/>
              </a:rPr>
              <a:t>LANCO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office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will be launching in Mexico City in August of 2015 (LANCO, Mexico) with the expectation of expanding franchise operations </a:t>
            </a:r>
            <a:r>
              <a:rPr lang="en-US" sz="2400" dirty="0" smtClean="0">
                <a:solidFill>
                  <a:schemeClr val="tx1"/>
                </a:solidFill>
              </a:rPr>
              <a:t>in 2016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en-US" sz="2400" dirty="0" smtClean="0">
              <a:solidFill>
                <a:schemeClr val="tx1"/>
              </a:solidFill>
            </a:endParaRPr>
          </a:p>
          <a:p>
            <a:r>
              <a:rPr lang="en-US" sz="1800" b="1" dirty="0">
                <a:solidFill>
                  <a:srgbClr val="FF0000"/>
                </a:solidFill>
                <a:latin typeface="Papyrus" panose="03070502060502030205" pitchFamily="66" charset="0"/>
              </a:rPr>
              <a:t>LANCO</a:t>
            </a:r>
            <a:r>
              <a:rPr lang="en-US" sz="2400" dirty="0">
                <a:solidFill>
                  <a:schemeClr val="tx1"/>
                </a:solidFill>
              </a:rPr>
              <a:t> is expected to create over 20 Latin </a:t>
            </a:r>
            <a:r>
              <a:rPr lang="en-US" sz="2400" dirty="0" smtClean="0">
                <a:solidFill>
                  <a:schemeClr val="tx1"/>
                </a:solidFill>
              </a:rPr>
              <a:t>American recruiting franchises </a:t>
            </a:r>
            <a:r>
              <a:rPr lang="en-US" sz="2400" dirty="0">
                <a:solidFill>
                  <a:schemeClr val="tx1"/>
                </a:solidFill>
              </a:rPr>
              <a:t>by 2020.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1B92F-51D7-48C6-8A91-5E1291DBFE07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1828800"/>
            <a:ext cx="3253740" cy="33756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3218632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The Latin American Market</a:t>
            </a:r>
            <a:endParaRPr lang="en-US" sz="2800" dirty="0">
              <a:solidFill>
                <a:srgbClr val="FF000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According to the U.S. Department of Education, 4 of the top 25 nations sending students to the U.S. in 2014 </a:t>
            </a:r>
            <a:r>
              <a:rPr lang="en-US" dirty="0" smtClean="0">
                <a:solidFill>
                  <a:schemeClr val="tx1"/>
                </a:solidFill>
              </a:rPr>
              <a:t>were </a:t>
            </a:r>
            <a:r>
              <a:rPr lang="en-US" dirty="0">
                <a:solidFill>
                  <a:schemeClr val="tx1"/>
                </a:solidFill>
              </a:rPr>
              <a:t>in Latin </a:t>
            </a:r>
            <a:r>
              <a:rPr lang="en-US" dirty="0" smtClean="0">
                <a:solidFill>
                  <a:schemeClr val="tx1"/>
                </a:solidFill>
              </a:rPr>
              <a:t>America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</a:p>
          <a:p>
            <a:pPr lvl="1"/>
            <a:r>
              <a:rPr lang="en-US" sz="1800" dirty="0" smtClean="0">
                <a:solidFill>
                  <a:schemeClr val="tx1"/>
                </a:solidFill>
              </a:rPr>
              <a:t>#</a:t>
            </a:r>
            <a:r>
              <a:rPr lang="en-US" sz="1800" dirty="0" smtClean="0">
                <a:solidFill>
                  <a:schemeClr val="tx1"/>
                </a:solidFill>
              </a:rPr>
              <a:t>9: Mexico (14,779)</a:t>
            </a:r>
          </a:p>
          <a:p>
            <a:pPr lvl="1"/>
            <a:r>
              <a:rPr lang="en-US" sz="1800" dirty="0" smtClean="0">
                <a:solidFill>
                  <a:schemeClr val="tx1"/>
                </a:solidFill>
              </a:rPr>
              <a:t>#10: Brazil (13,286)</a:t>
            </a:r>
          </a:p>
          <a:p>
            <a:pPr lvl="1"/>
            <a:r>
              <a:rPr lang="en-US" sz="1800" dirty="0" smtClean="0">
                <a:solidFill>
                  <a:schemeClr val="tx1"/>
                </a:solidFill>
              </a:rPr>
              <a:t>#22: </a:t>
            </a:r>
            <a:r>
              <a:rPr lang="en-US" sz="1800" dirty="0" smtClean="0">
                <a:solidFill>
                  <a:schemeClr val="tx1"/>
                </a:solidFill>
              </a:rPr>
              <a:t>Colombia </a:t>
            </a:r>
            <a:r>
              <a:rPr lang="en-US" sz="1800" dirty="0" smtClean="0">
                <a:solidFill>
                  <a:schemeClr val="tx1"/>
                </a:solidFill>
              </a:rPr>
              <a:t>(7,083)</a:t>
            </a:r>
          </a:p>
          <a:p>
            <a:pPr lvl="1"/>
            <a:r>
              <a:rPr lang="en-US" sz="1800" dirty="0" smtClean="0">
                <a:solidFill>
                  <a:schemeClr val="tx1"/>
                </a:solidFill>
              </a:rPr>
              <a:t>#23: Venezuela (7,022)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1B92F-51D7-48C6-8A91-5E1291DBFE07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99114" y="3962400"/>
            <a:ext cx="4267200" cy="92333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b="1" i="1" dirty="0" smtClean="0">
                <a:solidFill>
                  <a:schemeClr val="tx1"/>
                </a:solidFill>
              </a:rPr>
              <a:t>“The </a:t>
            </a:r>
            <a:r>
              <a:rPr lang="en-US" b="1" i="1" dirty="0">
                <a:solidFill>
                  <a:schemeClr val="tx1"/>
                </a:solidFill>
              </a:rPr>
              <a:t>Mexican government wants 100,000 Mexican students to study in U.S. colleges and universities by </a:t>
            </a:r>
            <a:r>
              <a:rPr lang="en-US" b="1" i="1" dirty="0" smtClean="0">
                <a:solidFill>
                  <a:schemeClr val="tx1"/>
                </a:solidFill>
              </a:rPr>
              <a:t>2018.”</a:t>
            </a:r>
            <a:endParaRPr lang="en-US" b="1" i="1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2730" y="4992848"/>
            <a:ext cx="358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082443"/>
                </a:solidFill>
              </a:rPr>
              <a:t>Sergio </a:t>
            </a:r>
            <a:r>
              <a:rPr lang="en-US" sz="1200" dirty="0">
                <a:solidFill>
                  <a:srgbClr val="082443"/>
                </a:solidFill>
              </a:rPr>
              <a:t>M. </a:t>
            </a:r>
            <a:r>
              <a:rPr lang="en-US" sz="1200" dirty="0" smtClean="0">
                <a:solidFill>
                  <a:srgbClr val="082443"/>
                </a:solidFill>
              </a:rPr>
              <a:t>Alcocer </a:t>
            </a:r>
          </a:p>
          <a:p>
            <a:r>
              <a:rPr lang="en-US" sz="1200" dirty="0" smtClean="0">
                <a:solidFill>
                  <a:srgbClr val="082443"/>
                </a:solidFill>
              </a:rPr>
              <a:t>Undersecretary </a:t>
            </a:r>
            <a:r>
              <a:rPr lang="en-US" sz="1200" dirty="0">
                <a:solidFill>
                  <a:srgbClr val="082443"/>
                </a:solidFill>
              </a:rPr>
              <a:t>for North America of the Ministry of Foreign Affairs of </a:t>
            </a:r>
            <a:r>
              <a:rPr lang="en-US" sz="1200" dirty="0" smtClean="0">
                <a:solidFill>
                  <a:srgbClr val="082443"/>
                </a:solidFill>
              </a:rPr>
              <a:t>México</a:t>
            </a:r>
            <a:endParaRPr lang="en-US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838200" y="5791200"/>
            <a:ext cx="68580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i="1" dirty="0" smtClean="0">
                <a:solidFill>
                  <a:srgbClr val="999898"/>
                </a:solidFill>
              </a:rPr>
              <a:t>Source: http</a:t>
            </a:r>
            <a:r>
              <a:rPr lang="en-US" sz="1050" i="1" dirty="0">
                <a:solidFill>
                  <a:srgbClr val="999898"/>
                </a:solidFill>
              </a:rPr>
              <a:t>://www.elpasotimes.com/news/ci_25293357/plan-increase-mexican-students-us-and-us-students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1200" y="3124200"/>
            <a:ext cx="22098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4458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Our </a:t>
            </a:r>
            <a:r>
              <a:rPr lang="en-US" sz="2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Process</a:t>
            </a:r>
            <a:endParaRPr lang="en-US" sz="2800" dirty="0">
              <a:solidFill>
                <a:srgbClr val="FF0000"/>
              </a:solidFill>
              <a:latin typeface="Bookman Old Style" panose="02050604050505020204" pitchFamily="18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9802008"/>
              </p:ext>
            </p:extLst>
          </p:nvPr>
        </p:nvGraphicFramePr>
        <p:xfrm>
          <a:off x="457200" y="990600"/>
          <a:ext cx="8229600" cy="5135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1B92F-51D7-48C6-8A91-5E1291DBFE07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00" y="2324100"/>
            <a:ext cx="862642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6992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Strong, International Leadership Team</a:t>
            </a:r>
            <a:endParaRPr lang="en-US" sz="2800" dirty="0">
              <a:solidFill>
                <a:srgbClr val="FF000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2437" y="2743200"/>
            <a:ext cx="5562600" cy="1683233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Higher Ed Support </a:t>
            </a:r>
            <a:r>
              <a:rPr lang="en-US" dirty="0" smtClean="0">
                <a:solidFill>
                  <a:schemeClr val="tx1"/>
                </a:solidFill>
              </a:rPr>
              <a:t>Team</a:t>
            </a:r>
            <a:endParaRPr lang="en-US" dirty="0" smtClean="0">
              <a:solidFill>
                <a:schemeClr val="tx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tx1"/>
                </a:solidFill>
              </a:rPr>
              <a:t>Jim Dunn, </a:t>
            </a:r>
            <a:r>
              <a:rPr lang="en-US" sz="1600" dirty="0" smtClean="0">
                <a:solidFill>
                  <a:schemeClr val="tx1"/>
                </a:solidFill>
              </a:rPr>
              <a:t>President/COO</a:t>
            </a:r>
            <a:endParaRPr lang="en-US" sz="1600" dirty="0" smtClean="0">
              <a:solidFill>
                <a:schemeClr val="tx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tx1"/>
                </a:solidFill>
              </a:rPr>
              <a:t>Judy Marcum, VP Client Services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tx1"/>
                </a:solidFill>
              </a:rPr>
              <a:t>Dr. William Drake, Co-founder</a:t>
            </a:r>
            <a:endParaRPr lang="en-US" sz="1600" dirty="0" smtClean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1B92F-51D7-48C6-8A91-5E1291DBFE07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11" name="Content Placeholder 7"/>
          <p:cNvSpPr txBox="1">
            <a:spLocks/>
          </p:cNvSpPr>
          <p:nvPr/>
        </p:nvSpPr>
        <p:spPr>
          <a:xfrm>
            <a:off x="457200" y="4343401"/>
            <a:ext cx="5029200" cy="121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999898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rgbClr val="999898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999898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rgbClr val="999898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800" kern="1200">
                <a:solidFill>
                  <a:srgbClr val="999898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dirty="0" smtClean="0">
                <a:solidFill>
                  <a:schemeClr val="tx1"/>
                </a:solidFill>
              </a:rPr>
              <a:t>Geek Education Team</a:t>
            </a:r>
            <a:endParaRPr lang="en-US" dirty="0">
              <a:solidFill>
                <a:schemeClr val="tx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Maite Diez-Canedo, </a:t>
            </a:r>
            <a:r>
              <a:rPr lang="en-US" sz="1600" dirty="0" smtClean="0">
                <a:solidFill>
                  <a:schemeClr val="tx1"/>
                </a:solidFill>
              </a:rPr>
              <a:t>COO</a:t>
            </a:r>
            <a:endParaRPr lang="en-US" sz="1600" dirty="0">
              <a:solidFill>
                <a:schemeClr val="tx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Mateo Serrano, </a:t>
            </a:r>
            <a:r>
              <a:rPr lang="en-US" sz="1600" dirty="0" smtClean="0">
                <a:solidFill>
                  <a:schemeClr val="tx1"/>
                </a:solidFill>
              </a:rPr>
              <a:t>CEO</a:t>
            </a:r>
            <a:endParaRPr lang="en-US" sz="1600" dirty="0">
              <a:solidFill>
                <a:schemeClr val="tx1"/>
              </a:solidFill>
            </a:endParaRPr>
          </a:p>
          <a:p>
            <a:endParaRPr lang="en-US" dirty="0" smtClean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016" y="4343401"/>
            <a:ext cx="1055078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33400" y="1143000"/>
            <a:ext cx="2234073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Papyrus" panose="03070502060502030205" pitchFamily="66" charset="0"/>
              </a:rPr>
              <a:t>LANCO</a:t>
            </a:r>
            <a:endParaRPr lang="en-US" sz="24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Juan </a:t>
            </a:r>
            <a:r>
              <a:rPr lang="en-US" sz="1600" dirty="0" err="1" smtClean="0"/>
              <a:t>Reffreger</a:t>
            </a:r>
            <a:r>
              <a:rPr lang="en-US" sz="1600" dirty="0" smtClean="0"/>
              <a:t>, CEO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Jim Dunn, COO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John Shumate, CFO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Mateo Serrano, CMO</a:t>
            </a:r>
            <a:endParaRPr lang="en-US" sz="16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1094" y="2971800"/>
            <a:ext cx="2667000" cy="582930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1262062"/>
            <a:ext cx="3169920" cy="795338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740701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Bookman Old Style" panose="02050604050505020204" pitchFamily="18" charset="0"/>
              </a:rPr>
              <a:t>Our </a:t>
            </a:r>
            <a:r>
              <a:rPr lang="en-US" sz="2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Service and Fees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b="1" dirty="0" smtClean="0">
              <a:solidFill>
                <a:srgbClr val="FF0000"/>
              </a:solidFill>
              <a:latin typeface="Papyrus" panose="03070502060502030205" pitchFamily="66" charset="0"/>
            </a:endParaRPr>
          </a:p>
          <a:p>
            <a:pPr marL="0" indent="0">
              <a:buNone/>
            </a:pPr>
            <a:r>
              <a:rPr lang="en-US" sz="2400" b="1" dirty="0" smtClean="0">
                <a:solidFill>
                  <a:srgbClr val="FF0000"/>
                </a:solidFill>
                <a:latin typeface="Papyrus" panose="03070502060502030205" pitchFamily="66" charset="0"/>
              </a:rPr>
              <a:t>LANCO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tx1"/>
                </a:solidFill>
              </a:rPr>
              <a:t>will market your institution on our website and pre-screen every lead. </a:t>
            </a:r>
            <a:r>
              <a:rPr lang="en-US" sz="1900" dirty="0" smtClean="0">
                <a:solidFill>
                  <a:schemeClr val="tx1"/>
                </a:solidFill>
              </a:rPr>
              <a:t>(Website launching August 1)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Our U.S. based mentors conduct full interviews and information sessions on behalf of your institution via Skype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We work with applicants through the entire process and assist in document collection and test scheduling</a:t>
            </a:r>
          </a:p>
          <a:p>
            <a:pPr marL="0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400" b="1" dirty="0" smtClean="0">
                <a:solidFill>
                  <a:srgbClr val="FF0000"/>
                </a:solidFill>
                <a:latin typeface="Papyrus" panose="03070502060502030205" pitchFamily="66" charset="0"/>
              </a:rPr>
              <a:t>LANCO</a:t>
            </a:r>
            <a:r>
              <a:rPr lang="en-US" dirty="0" smtClean="0">
                <a:solidFill>
                  <a:schemeClr val="tx1"/>
                </a:solidFill>
              </a:rPr>
              <a:t> partners with your institution under a marketing and enrollment management revenue share agreement</a:t>
            </a:r>
          </a:p>
          <a:p>
            <a:pPr marL="0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Page </a:t>
            </a:r>
            <a:fld id="{DF61B92F-51D7-48C6-8A91-5E1291DBFE0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6639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Contact Info</a:t>
            </a:r>
            <a:endParaRPr lang="en-US" dirty="0">
              <a:solidFill>
                <a:srgbClr val="FF000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2400" b="1" dirty="0" smtClean="0">
              <a:solidFill>
                <a:srgbClr val="082443"/>
              </a:solidFill>
            </a:endParaRPr>
          </a:p>
          <a:p>
            <a:pPr marL="0" indent="0" algn="ctr">
              <a:buNone/>
            </a:pPr>
            <a:endParaRPr lang="en-US" sz="2400" b="1" dirty="0">
              <a:solidFill>
                <a:srgbClr val="082443"/>
              </a:solidFill>
            </a:endParaRPr>
          </a:p>
          <a:p>
            <a:pPr marL="0" indent="0" algn="ctr">
              <a:buNone/>
            </a:pPr>
            <a:r>
              <a:rPr lang="en-US" sz="4000" b="1" dirty="0" smtClean="0">
                <a:solidFill>
                  <a:schemeClr val="tx1"/>
                </a:solidFill>
              </a:rPr>
              <a:t>Jim Dunn, COO</a:t>
            </a:r>
            <a:endParaRPr lang="en-US" sz="4000" b="1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sz="4000" dirty="0" smtClean="0"/>
              <a:t>jdunn@higheredsupport.com</a:t>
            </a:r>
          </a:p>
          <a:p>
            <a:pPr marL="0" indent="0" algn="ctr">
              <a:buNone/>
            </a:pPr>
            <a:r>
              <a:rPr lang="en-US" sz="4000" dirty="0" smtClean="0"/>
              <a:t>+</a:t>
            </a:r>
            <a:r>
              <a:rPr lang="en-US" sz="4000" dirty="0" smtClean="0"/>
              <a:t>1.717.689.4975</a:t>
            </a:r>
          </a:p>
          <a:p>
            <a:pPr marL="0" indent="0" algn="ctr">
              <a:buNone/>
            </a:pPr>
            <a:r>
              <a:rPr lang="en-US" sz="4000" dirty="0" smtClean="0">
                <a:noFill/>
                <a:hlinkClick r:id="rId2"/>
              </a:rPr>
              <a:t>www.higheredsupport.com</a:t>
            </a:r>
            <a:endParaRPr lang="en-US" sz="4000" dirty="0" smtClean="0">
              <a:noFill/>
            </a:endParaRPr>
          </a:p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endParaRPr lang="en-U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1B92F-51D7-48C6-8A91-5E1291DBFE07}" type="slidenum">
              <a:rPr lang="en-US" smtClean="0"/>
              <a:t>9</a:t>
            </a:fld>
            <a:endParaRPr lang="en-US" dirty="0"/>
          </a:p>
        </p:txBody>
      </p:sp>
      <p:pic>
        <p:nvPicPr>
          <p:cNvPr id="5" name="Picture 4">
            <a:hlinkClick r:id="rId2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5181600"/>
            <a:ext cx="2964180" cy="620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0314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34908</TotalTime>
  <Words>552</Words>
  <Application>Microsoft Office PowerPoint</Application>
  <PresentationFormat>On-screen Show (4:3)</PresentationFormat>
  <Paragraphs>70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LANCO Education (Launching Aug 1, 2015)</vt:lpstr>
      <vt:lpstr>Our Mission</vt:lpstr>
      <vt:lpstr>Our Unique Partnership</vt:lpstr>
      <vt:lpstr>LANCO Launch</vt:lpstr>
      <vt:lpstr>The Latin American Market</vt:lpstr>
      <vt:lpstr>Our Process</vt:lpstr>
      <vt:lpstr>Strong, International Leadership Team</vt:lpstr>
      <vt:lpstr>Our Service and Fees</vt:lpstr>
      <vt:lpstr>Contact Info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Shumate</dc:creator>
  <cp:lastModifiedBy>Jim Dunn</cp:lastModifiedBy>
  <cp:revision>497</cp:revision>
  <dcterms:created xsi:type="dcterms:W3CDTF">2015-01-09T18:13:36Z</dcterms:created>
  <dcterms:modified xsi:type="dcterms:W3CDTF">2015-07-13T19:27:09Z</dcterms:modified>
</cp:coreProperties>
</file>