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9" r:id="rId3"/>
    <p:sldId id="260" r:id="rId4"/>
    <p:sldId id="261" r:id="rId5"/>
    <p:sldId id="262" r:id="rId6"/>
    <p:sldId id="275" r:id="rId7"/>
    <p:sldId id="276" r:id="rId8"/>
    <p:sldId id="277" r:id="rId9"/>
    <p:sldId id="278" r:id="rId10"/>
    <p:sldId id="279" r:id="rId11"/>
    <p:sldId id="280" r:id="rId12"/>
    <p:sldId id="281" r:id="rId13"/>
    <p:sldId id="282" r:id="rId14"/>
    <p:sldId id="283" r:id="rId15"/>
    <p:sldId id="284" r:id="rId16"/>
    <p:sldId id="285" r:id="rId17"/>
    <p:sldId id="286" r:id="rId18"/>
    <p:sldId id="287"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Rg st="1" end="16"/>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3F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09" autoAdjust="0"/>
    <p:restoredTop sz="94660"/>
  </p:normalViewPr>
  <p:slideViewPr>
    <p:cSldViewPr>
      <p:cViewPr>
        <p:scale>
          <a:sx n="70" d="100"/>
          <a:sy n="70" d="100"/>
        </p:scale>
        <p:origin x="-1374"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6D15D909-31AE-4930-AB9E-4F861040A9D4}" type="datetimeFigureOut">
              <a:rPr lang="en-US" smtClean="0"/>
              <a:pPr/>
              <a:t>6/2/2015</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8EA08CAB-6D19-4841-A3CD-B3F9E3DEA82D}"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D15D909-31AE-4930-AB9E-4F861040A9D4}" type="datetimeFigureOut">
              <a:rPr lang="en-US" smtClean="0"/>
              <a:pPr/>
              <a:t>6/2/2015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A08CAB-6D19-4841-A3CD-B3F9E3DEA82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D15D909-31AE-4930-AB9E-4F861040A9D4}" type="datetimeFigureOut">
              <a:rPr lang="en-US" smtClean="0"/>
              <a:pPr/>
              <a:t>6/2/2015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A08CAB-6D19-4841-A3CD-B3F9E3DEA82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6D15D909-31AE-4930-AB9E-4F861040A9D4}" type="datetimeFigureOut">
              <a:rPr lang="en-US" smtClean="0"/>
              <a:pPr/>
              <a:t>6/2/2015</a:t>
            </a:fld>
            <a:endParaRPr lang="en-US"/>
          </a:p>
        </p:txBody>
      </p:sp>
      <p:sp>
        <p:nvSpPr>
          <p:cNvPr id="9" name="Slide Number Placeholder 8"/>
          <p:cNvSpPr>
            <a:spLocks noGrp="1"/>
          </p:cNvSpPr>
          <p:nvPr>
            <p:ph type="sldNum" sz="quarter" idx="15"/>
          </p:nvPr>
        </p:nvSpPr>
        <p:spPr/>
        <p:txBody>
          <a:bodyPr rtlCol="0"/>
          <a:lstStyle/>
          <a:p>
            <a:fld id="{8EA08CAB-6D19-4841-A3CD-B3F9E3DEA82D}"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6D15D909-31AE-4930-AB9E-4F861040A9D4}" type="datetimeFigureOut">
              <a:rPr lang="en-US" smtClean="0"/>
              <a:pPr/>
              <a:t>6/2/2015</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8EA08CAB-6D19-4841-A3CD-B3F9E3DEA82D}"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6D15D909-31AE-4930-AB9E-4F861040A9D4}" type="datetimeFigureOut">
              <a:rPr lang="en-US" smtClean="0"/>
              <a:pPr/>
              <a:t>6/2/2015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A08CAB-6D19-4841-A3CD-B3F9E3DEA82D}"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6D15D909-31AE-4930-AB9E-4F861040A9D4}" type="datetimeFigureOut">
              <a:rPr lang="en-US" smtClean="0"/>
              <a:pPr/>
              <a:t>6/2/2015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EA08CAB-6D19-4841-A3CD-B3F9E3DEA82D}"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6D15D909-31AE-4930-AB9E-4F861040A9D4}" type="datetimeFigureOut">
              <a:rPr lang="en-US" smtClean="0"/>
              <a:pPr/>
              <a:t>6/2/2015</a:t>
            </a:fld>
            <a:endParaRPr lang="en-US"/>
          </a:p>
        </p:txBody>
      </p:sp>
      <p:sp>
        <p:nvSpPr>
          <p:cNvPr id="7" name="Slide Number Placeholder 6"/>
          <p:cNvSpPr>
            <a:spLocks noGrp="1"/>
          </p:cNvSpPr>
          <p:nvPr>
            <p:ph type="sldNum" sz="quarter" idx="11"/>
          </p:nvPr>
        </p:nvSpPr>
        <p:spPr/>
        <p:txBody>
          <a:bodyPr rtlCol="0"/>
          <a:lstStyle/>
          <a:p>
            <a:fld id="{8EA08CAB-6D19-4841-A3CD-B3F9E3DEA82D}"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15D909-31AE-4930-AB9E-4F861040A9D4}" type="datetimeFigureOut">
              <a:rPr lang="en-US" smtClean="0"/>
              <a:pPr/>
              <a:t>6/2/2015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EA08CAB-6D19-4841-A3CD-B3F9E3DEA82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6D15D909-31AE-4930-AB9E-4F861040A9D4}" type="datetimeFigureOut">
              <a:rPr lang="en-US" smtClean="0"/>
              <a:pPr/>
              <a:t>6/2/2015</a:t>
            </a:fld>
            <a:endParaRPr lang="en-US"/>
          </a:p>
        </p:txBody>
      </p:sp>
      <p:sp>
        <p:nvSpPr>
          <p:cNvPr id="22" name="Slide Number Placeholder 21"/>
          <p:cNvSpPr>
            <a:spLocks noGrp="1"/>
          </p:cNvSpPr>
          <p:nvPr>
            <p:ph type="sldNum" sz="quarter" idx="15"/>
          </p:nvPr>
        </p:nvSpPr>
        <p:spPr/>
        <p:txBody>
          <a:bodyPr rtlCol="0"/>
          <a:lstStyle/>
          <a:p>
            <a:fld id="{8EA08CAB-6D19-4841-A3CD-B3F9E3DEA82D}"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6D15D909-31AE-4930-AB9E-4F861040A9D4}" type="datetimeFigureOut">
              <a:rPr lang="en-US" smtClean="0"/>
              <a:pPr/>
              <a:t>6/2/2015</a:t>
            </a:fld>
            <a:endParaRPr lang="en-US"/>
          </a:p>
        </p:txBody>
      </p:sp>
      <p:sp>
        <p:nvSpPr>
          <p:cNvPr id="18" name="Slide Number Placeholder 17"/>
          <p:cNvSpPr>
            <a:spLocks noGrp="1"/>
          </p:cNvSpPr>
          <p:nvPr>
            <p:ph type="sldNum" sz="quarter" idx="11"/>
          </p:nvPr>
        </p:nvSpPr>
        <p:spPr/>
        <p:txBody>
          <a:bodyPr rtlCol="0"/>
          <a:lstStyle/>
          <a:p>
            <a:fld id="{8EA08CAB-6D19-4841-A3CD-B3F9E3DEA82D}"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6D15D909-31AE-4930-AB9E-4F861040A9D4}" type="datetimeFigureOut">
              <a:rPr lang="en-US" smtClean="0"/>
              <a:pPr/>
              <a:t>6/2/2015</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8EA08CAB-6D19-4841-A3CD-B3F9E3DEA82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sbsgroup.com.sg/incorporation/exempt-private-limited-company-explained/" TargetMode="Externa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sbsgroup.com.sg/incorporation-promo-package/" TargetMode="External"/><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hyperlink" Target="http://www.sbsgroup.com.sg/incorporate-a-singapore-company/"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mailto:info@sbsgroup.com.sg" TargetMode="External"/><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hyperlink" Target="http://www.sbsgroup.com.sg/"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sbsgroup.com.sg/" TargetMode="External"/><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hyperlink" Target="http://www.sbsgroup.com.sg/singapore-business-formation-company-registration/"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sbsgroup.com.sg/singapore-corporate-secretarial-service/" TargetMode="External"/><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icture1.jpg"/>
          <p:cNvPicPr>
            <a:picLocks noChangeAspect="1"/>
          </p:cNvPicPr>
          <p:nvPr/>
        </p:nvPicPr>
        <p:blipFill>
          <a:blip r:embed="rId2"/>
          <a:stretch>
            <a:fillRect/>
          </a:stretch>
        </p:blipFill>
        <p:spPr>
          <a:xfrm>
            <a:off x="3166" y="0"/>
            <a:ext cx="9137667" cy="6858000"/>
          </a:xfrm>
          <a:prstGeom prst="rect">
            <a:avLst/>
          </a:prstGeom>
          <a:ln>
            <a:noFill/>
          </a:ln>
          <a:effectLst>
            <a:outerShdw blurRad="149987" dist="250190" dir="8460000" algn="ctr">
              <a:srgbClr val="000000">
                <a:alpha val="28000"/>
              </a:srgbClr>
            </a:outerShdw>
          </a:effectLst>
        </p:spPr>
      </p:pic>
      <p:pic>
        <p:nvPicPr>
          <p:cNvPr id="6" name="Picture 5" descr="singaporecompanyincorporation-SBS-logo.png"/>
          <p:cNvPicPr>
            <a:picLocks noChangeAspect="1"/>
          </p:cNvPicPr>
          <p:nvPr/>
        </p:nvPicPr>
        <p:blipFill>
          <a:blip r:embed="rId3">
            <a:lum contrast="10000"/>
          </a:blip>
          <a:stretch>
            <a:fillRect/>
          </a:stretch>
        </p:blipFill>
        <p:spPr>
          <a:xfrm>
            <a:off x="6328227" y="5943600"/>
            <a:ext cx="2612064" cy="685667"/>
          </a:xfrm>
          <a:prstGeom prst="rect">
            <a:avLst/>
          </a:prstGeom>
        </p:spPr>
      </p:pic>
      <p:sp>
        <p:nvSpPr>
          <p:cNvPr id="7" name="Rectangle 6"/>
          <p:cNvSpPr/>
          <p:nvPr/>
        </p:nvSpPr>
        <p:spPr>
          <a:xfrm>
            <a:off x="304800" y="533400"/>
            <a:ext cx="8534399" cy="2123658"/>
          </a:xfrm>
          <a:prstGeom prst="rect">
            <a:avLst/>
          </a:prstGeom>
          <a:noFill/>
          <a:ln>
            <a:noFill/>
          </a:ln>
        </p:spPr>
        <p:txBody>
          <a:bodyPr wrap="square" lIns="91440" tIns="45720" rIns="91440" bIns="45720">
            <a:spAutoFit/>
          </a:bodyPr>
          <a:lstStyle/>
          <a:p>
            <a:r>
              <a:rPr lang="en-US" sz="4400" dirty="0" smtClean="0">
                <a:solidFill>
                  <a:schemeClr val="bg1"/>
                </a:solidFill>
                <a:effectLst>
                  <a:outerShdw blurRad="38100" dist="38100" dir="2700000" algn="tl">
                    <a:srgbClr val="000000">
                      <a:alpha val="43137"/>
                    </a:srgbClr>
                  </a:outerShdw>
                </a:effectLst>
                <a:latin typeface="Bauhaus" pitchFamily="2" charset="0"/>
              </a:rPr>
              <a:t>Incorporation Of Private Limited </a:t>
            </a:r>
          </a:p>
          <a:p>
            <a:r>
              <a:rPr lang="en-US" sz="4400" dirty="0" smtClean="0">
                <a:solidFill>
                  <a:schemeClr val="bg1"/>
                </a:solidFill>
                <a:effectLst>
                  <a:outerShdw blurRad="38100" dist="38100" dir="2700000" algn="tl">
                    <a:srgbClr val="000000">
                      <a:alpha val="43137"/>
                    </a:srgbClr>
                  </a:outerShdw>
                </a:effectLst>
                <a:latin typeface="Bauhaus" pitchFamily="2" charset="0"/>
              </a:rPr>
              <a:t>Company In Singapore</a:t>
            </a:r>
          </a:p>
          <a:p>
            <a:r>
              <a:rPr lang="en-US" sz="4400" dirty="0" smtClean="0">
                <a:solidFill>
                  <a:schemeClr val="bg1"/>
                </a:solidFill>
                <a:effectLst>
                  <a:outerShdw blurRad="38100" dist="38100" dir="2700000" algn="tl">
                    <a:srgbClr val="000000">
                      <a:alpha val="43137"/>
                    </a:srgbClr>
                  </a:outerShdw>
                </a:effectLst>
                <a:latin typeface="Bauhaus" pitchFamily="2" charset="0"/>
              </a:rPr>
              <a:t> A Brief Guide </a:t>
            </a:r>
            <a:endParaRPr lang="en-US" sz="4400" dirty="0">
              <a:solidFill>
                <a:schemeClr val="bg1"/>
              </a:solidFill>
              <a:effectLst>
                <a:outerShdw blurRad="38100" dist="38100" dir="2700000" algn="tl">
                  <a:srgbClr val="000000">
                    <a:alpha val="43137"/>
                  </a:srgbClr>
                </a:outerShdw>
              </a:effectLst>
              <a:latin typeface="Bauhaus" pitchFamily="2"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icture1.jpg"/>
          <p:cNvPicPr>
            <a:picLocks noChangeAspect="1"/>
          </p:cNvPicPr>
          <p:nvPr/>
        </p:nvPicPr>
        <p:blipFill>
          <a:blip r:embed="rId2"/>
          <a:stretch>
            <a:fillRect/>
          </a:stretch>
        </p:blipFill>
        <p:spPr>
          <a:xfrm>
            <a:off x="3166" y="0"/>
            <a:ext cx="9137667" cy="6858000"/>
          </a:xfrm>
          <a:prstGeom prst="rect">
            <a:avLst/>
          </a:prstGeom>
          <a:ln>
            <a:noFill/>
          </a:ln>
          <a:effectLst>
            <a:outerShdw blurRad="149987" dist="250190" dir="8460000" algn="ctr">
              <a:srgbClr val="000000">
                <a:alpha val="28000"/>
              </a:srgbClr>
            </a:outerShdw>
          </a:effectLst>
        </p:spPr>
      </p:pic>
      <p:sp>
        <p:nvSpPr>
          <p:cNvPr id="4" name="Title 3"/>
          <p:cNvSpPr>
            <a:spLocks noGrp="1"/>
          </p:cNvSpPr>
          <p:nvPr>
            <p:ph type="title"/>
          </p:nvPr>
        </p:nvSpPr>
        <p:spPr>
          <a:xfrm>
            <a:off x="838200" y="381000"/>
            <a:ext cx="7467600" cy="762000"/>
          </a:xfrm>
        </p:spPr>
        <p:txBody>
          <a:bodyPr>
            <a:normAutofit/>
          </a:bodyPr>
          <a:lstStyle/>
          <a:p>
            <a:pPr algn="ctr"/>
            <a:r>
              <a:rPr lang="en-US" sz="3200" b="1" u="sng" dirty="0" smtClean="0">
                <a:solidFill>
                  <a:schemeClr val="bg1"/>
                </a:solidFill>
                <a:latin typeface="Calibri" pitchFamily="34" charset="0"/>
                <a:cs typeface="Calibri" pitchFamily="34" charset="0"/>
              </a:rPr>
              <a:t>6. APPOINTING AN AUDITOR </a:t>
            </a:r>
            <a:endParaRPr lang="en-US" sz="3200" b="1" u="sng" dirty="0">
              <a:solidFill>
                <a:schemeClr val="bg1"/>
              </a:solidFill>
              <a:latin typeface="Calibri" pitchFamily="34" charset="0"/>
              <a:cs typeface="Calibri" pitchFamily="34" charset="0"/>
            </a:endParaRPr>
          </a:p>
        </p:txBody>
      </p:sp>
      <p:sp>
        <p:nvSpPr>
          <p:cNvPr id="6" name="TextBox 5"/>
          <p:cNvSpPr txBox="1"/>
          <p:nvPr/>
        </p:nvSpPr>
        <p:spPr>
          <a:xfrm>
            <a:off x="457200" y="1371600"/>
            <a:ext cx="8229600" cy="5632311"/>
          </a:xfrm>
          <a:prstGeom prst="rect">
            <a:avLst/>
          </a:prstGeom>
          <a:noFill/>
        </p:spPr>
        <p:txBody>
          <a:bodyPr wrap="square" rtlCol="0">
            <a:spAutoFit/>
          </a:bodyPr>
          <a:lstStyle/>
          <a:p>
            <a:pPr>
              <a:buNone/>
            </a:pPr>
            <a:r>
              <a:rPr lang="en-US" sz="2400"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Unless exempt from audit requirements (As per the Section 205A of the Companies Act.), private limited companies incorporated in Singapore will have to appoint an auditor within three months after company incorporation. </a:t>
            </a:r>
          </a:p>
          <a:p>
            <a:pPr>
              <a:buNone/>
            </a:pPr>
            <a:endParaRPr lang="en-US" sz="2400" dirty="0" smtClean="0">
              <a:solidFill>
                <a:schemeClr val="bg1"/>
              </a:solidFill>
              <a:effectLst>
                <a:outerShdw blurRad="38100" dist="38100" dir="2700000" algn="tl">
                  <a:srgbClr val="000000">
                    <a:alpha val="43137"/>
                  </a:srgbClr>
                </a:outerShdw>
              </a:effectLst>
              <a:latin typeface="Calibri" pitchFamily="34" charset="0"/>
              <a:cs typeface="Calibri" pitchFamily="34" charset="0"/>
            </a:endParaRPr>
          </a:p>
          <a:p>
            <a:pPr>
              <a:buNone/>
            </a:pPr>
            <a:r>
              <a:rPr lang="en-US" sz="2400"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An exempt company is one having less than 20 individual shareholders or the company is not having any corporate shareholders. In addition to that, a company is also exempted from audit requirements, if the annual turnover of the company is less than S$5 million. </a:t>
            </a:r>
          </a:p>
          <a:p>
            <a:pPr>
              <a:buNone/>
            </a:pPr>
            <a:endParaRPr lang="en-US" sz="2400" dirty="0" smtClean="0">
              <a:solidFill>
                <a:schemeClr val="bg1"/>
              </a:solidFill>
              <a:effectLst>
                <a:outerShdw blurRad="38100" dist="38100" dir="2700000" algn="tl">
                  <a:srgbClr val="000000">
                    <a:alpha val="43137"/>
                  </a:srgbClr>
                </a:outerShdw>
              </a:effectLst>
              <a:latin typeface="Calibri" pitchFamily="34" charset="0"/>
              <a:cs typeface="Calibri" pitchFamily="34" charset="0"/>
            </a:endParaRPr>
          </a:p>
          <a:p>
            <a:pPr>
              <a:buNone/>
            </a:pPr>
            <a:r>
              <a:rPr lang="en-US" sz="2400"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For additional information on exempt companies you may refer this link </a:t>
            </a:r>
            <a:r>
              <a:rPr lang="en-US" sz="2400" u="sng" dirty="0" smtClean="0">
                <a:solidFill>
                  <a:schemeClr val="bg1"/>
                </a:solidFill>
                <a:effectLst>
                  <a:outerShdw blurRad="38100" dist="38100" dir="2700000" algn="tl">
                    <a:srgbClr val="000000">
                      <a:alpha val="43137"/>
                    </a:srgbClr>
                  </a:outerShdw>
                </a:effectLst>
                <a:latin typeface="Calibri" pitchFamily="34" charset="0"/>
                <a:cs typeface="Calibri" pitchFamily="34" charset="0"/>
                <a:hlinkClick r:id="rId3"/>
              </a:rPr>
              <a:t>http://www.sbsgroup.com.sg/incorporation/exempt-private-limited-company-explained/</a:t>
            </a:r>
            <a:r>
              <a:rPr lang="en-US" sz="2400"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 </a:t>
            </a:r>
          </a:p>
          <a:p>
            <a:endParaRPr lang="en-US" sz="2400" dirty="0">
              <a:solidFill>
                <a:schemeClr val="bg1"/>
              </a:solidFill>
              <a:effectLst>
                <a:outerShdw blurRad="38100" dist="38100" dir="2700000" algn="tl">
                  <a:srgbClr val="000000">
                    <a:alpha val="43137"/>
                  </a:srgbClr>
                </a:outerShdw>
              </a:effectLst>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icture1.jpg"/>
          <p:cNvPicPr>
            <a:picLocks noChangeAspect="1"/>
          </p:cNvPicPr>
          <p:nvPr/>
        </p:nvPicPr>
        <p:blipFill>
          <a:blip r:embed="rId2"/>
          <a:stretch>
            <a:fillRect/>
          </a:stretch>
        </p:blipFill>
        <p:spPr>
          <a:xfrm>
            <a:off x="3166" y="0"/>
            <a:ext cx="9137667" cy="6858000"/>
          </a:xfrm>
          <a:prstGeom prst="rect">
            <a:avLst/>
          </a:prstGeom>
          <a:ln>
            <a:noFill/>
          </a:ln>
          <a:effectLst>
            <a:outerShdw blurRad="149987" dist="250190" dir="8460000" algn="ctr">
              <a:srgbClr val="000000">
                <a:alpha val="28000"/>
              </a:srgbClr>
            </a:outerShdw>
          </a:effectLst>
        </p:spPr>
      </p:pic>
      <p:sp>
        <p:nvSpPr>
          <p:cNvPr id="4" name="Title 3"/>
          <p:cNvSpPr>
            <a:spLocks noGrp="1"/>
          </p:cNvSpPr>
          <p:nvPr>
            <p:ph type="title"/>
          </p:nvPr>
        </p:nvSpPr>
        <p:spPr>
          <a:xfrm>
            <a:off x="838200" y="381000"/>
            <a:ext cx="7467600" cy="762000"/>
          </a:xfrm>
        </p:spPr>
        <p:txBody>
          <a:bodyPr>
            <a:normAutofit/>
          </a:bodyPr>
          <a:lstStyle/>
          <a:p>
            <a:pPr algn="ctr"/>
            <a:r>
              <a:rPr lang="en-US" sz="3200" b="1" u="sng" dirty="0" smtClean="0">
                <a:solidFill>
                  <a:schemeClr val="bg1"/>
                </a:solidFill>
                <a:latin typeface="Calibri" pitchFamily="34" charset="0"/>
                <a:cs typeface="Calibri" pitchFamily="34" charset="0"/>
              </a:rPr>
              <a:t>7. REGISTERED OFFICE ADDRESS </a:t>
            </a:r>
            <a:endParaRPr lang="en-US" sz="3200" b="1" u="sng" dirty="0">
              <a:solidFill>
                <a:schemeClr val="bg1"/>
              </a:solidFill>
              <a:latin typeface="Calibri" pitchFamily="34" charset="0"/>
              <a:cs typeface="Calibri" pitchFamily="34" charset="0"/>
            </a:endParaRPr>
          </a:p>
        </p:txBody>
      </p:sp>
      <p:sp>
        <p:nvSpPr>
          <p:cNvPr id="6" name="TextBox 5"/>
          <p:cNvSpPr txBox="1"/>
          <p:nvPr/>
        </p:nvSpPr>
        <p:spPr>
          <a:xfrm>
            <a:off x="457200" y="1371600"/>
            <a:ext cx="8229600" cy="3416320"/>
          </a:xfrm>
          <a:prstGeom prst="rect">
            <a:avLst/>
          </a:prstGeom>
          <a:noFill/>
        </p:spPr>
        <p:txBody>
          <a:bodyPr wrap="square" rtlCol="0">
            <a:spAutoFit/>
          </a:bodyPr>
          <a:lstStyle/>
          <a:p>
            <a:pPr>
              <a:buNone/>
            </a:pPr>
            <a:r>
              <a:rPr lang="en-US" sz="2400"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It is Necessary for every individual and for every individual and for every foreign company to have registered Singapore address ready at the time of Singapore company incorporation. </a:t>
            </a:r>
          </a:p>
          <a:p>
            <a:pPr>
              <a:buNone/>
            </a:pPr>
            <a:endParaRPr lang="en-US" sz="2400" dirty="0" smtClean="0">
              <a:solidFill>
                <a:schemeClr val="bg1"/>
              </a:solidFill>
              <a:effectLst>
                <a:outerShdw blurRad="38100" dist="38100" dir="2700000" algn="tl">
                  <a:srgbClr val="000000">
                    <a:alpha val="43137"/>
                  </a:srgbClr>
                </a:outerShdw>
              </a:effectLst>
              <a:latin typeface="Calibri" pitchFamily="34" charset="0"/>
              <a:cs typeface="Calibri" pitchFamily="34" charset="0"/>
            </a:endParaRPr>
          </a:p>
          <a:p>
            <a:pPr>
              <a:buNone/>
            </a:pPr>
            <a:r>
              <a:rPr lang="en-US" sz="2400"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Please ensure that the registered address has to be the physical address in Singapore. </a:t>
            </a:r>
          </a:p>
          <a:p>
            <a:pPr>
              <a:buNone/>
            </a:pPr>
            <a:endParaRPr lang="en-US" sz="2400" dirty="0" smtClean="0">
              <a:solidFill>
                <a:schemeClr val="bg1"/>
              </a:solidFill>
              <a:effectLst>
                <a:outerShdw blurRad="38100" dist="38100" dir="2700000" algn="tl">
                  <a:srgbClr val="000000">
                    <a:alpha val="43137"/>
                  </a:srgbClr>
                </a:outerShdw>
              </a:effectLst>
              <a:latin typeface="Calibri" pitchFamily="34" charset="0"/>
              <a:cs typeface="Calibri" pitchFamily="34" charset="0"/>
            </a:endParaRPr>
          </a:p>
          <a:p>
            <a:pPr>
              <a:buNone/>
            </a:pPr>
            <a:r>
              <a:rPr lang="en-US" sz="2400"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P O Box addresses are not and will not be accepted by ACRA to register a business in Singapore. </a:t>
            </a:r>
            <a:endParaRPr lang="en-US" sz="2400" dirty="0">
              <a:solidFill>
                <a:schemeClr val="bg1"/>
              </a:solidFill>
              <a:effectLst>
                <a:outerShdw blurRad="38100" dist="38100" dir="2700000" algn="tl">
                  <a:srgbClr val="000000">
                    <a:alpha val="43137"/>
                  </a:srgbClr>
                </a:outerShdw>
              </a:effectLst>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icture1.jpg"/>
          <p:cNvPicPr>
            <a:picLocks noChangeAspect="1"/>
          </p:cNvPicPr>
          <p:nvPr/>
        </p:nvPicPr>
        <p:blipFill>
          <a:blip r:embed="rId2"/>
          <a:stretch>
            <a:fillRect/>
          </a:stretch>
        </p:blipFill>
        <p:spPr>
          <a:xfrm>
            <a:off x="3166" y="0"/>
            <a:ext cx="9137667" cy="6858000"/>
          </a:xfrm>
          <a:prstGeom prst="rect">
            <a:avLst/>
          </a:prstGeom>
          <a:ln>
            <a:noFill/>
          </a:ln>
          <a:effectLst>
            <a:outerShdw blurRad="149987" dist="250190" dir="8460000" algn="ctr">
              <a:srgbClr val="000000">
                <a:alpha val="28000"/>
              </a:srgbClr>
            </a:outerShdw>
          </a:effectLst>
        </p:spPr>
      </p:pic>
      <p:sp>
        <p:nvSpPr>
          <p:cNvPr id="4" name="Title 3"/>
          <p:cNvSpPr>
            <a:spLocks noGrp="1"/>
          </p:cNvSpPr>
          <p:nvPr>
            <p:ph type="title"/>
          </p:nvPr>
        </p:nvSpPr>
        <p:spPr>
          <a:xfrm>
            <a:off x="838200" y="381000"/>
            <a:ext cx="7467600" cy="762000"/>
          </a:xfrm>
        </p:spPr>
        <p:txBody>
          <a:bodyPr>
            <a:normAutofit/>
          </a:bodyPr>
          <a:lstStyle/>
          <a:p>
            <a:pPr algn="ctr"/>
            <a:r>
              <a:rPr lang="en-US" sz="3200" b="1" u="sng" dirty="0" smtClean="0">
                <a:solidFill>
                  <a:schemeClr val="bg1"/>
                </a:solidFill>
                <a:latin typeface="Calibri" pitchFamily="34" charset="0"/>
                <a:cs typeface="Calibri" pitchFamily="34" charset="0"/>
              </a:rPr>
              <a:t>8. ACCOUNTING COMPLIANCE </a:t>
            </a:r>
            <a:endParaRPr lang="en-US" sz="3200" b="1" u="sng" dirty="0">
              <a:solidFill>
                <a:schemeClr val="bg1"/>
              </a:solidFill>
              <a:latin typeface="Calibri" pitchFamily="34" charset="0"/>
              <a:cs typeface="Calibri" pitchFamily="34" charset="0"/>
            </a:endParaRPr>
          </a:p>
        </p:txBody>
      </p:sp>
      <p:sp>
        <p:nvSpPr>
          <p:cNvPr id="6" name="TextBox 5"/>
          <p:cNvSpPr txBox="1"/>
          <p:nvPr/>
        </p:nvSpPr>
        <p:spPr>
          <a:xfrm>
            <a:off x="457200" y="1371600"/>
            <a:ext cx="8229600" cy="5262979"/>
          </a:xfrm>
          <a:prstGeom prst="rect">
            <a:avLst/>
          </a:prstGeom>
          <a:noFill/>
        </p:spPr>
        <p:txBody>
          <a:bodyPr wrap="square" rtlCol="0">
            <a:spAutoFit/>
          </a:bodyPr>
          <a:lstStyle/>
          <a:p>
            <a:pPr algn="just">
              <a:buNone/>
            </a:pPr>
            <a:r>
              <a:rPr lang="en-US" sz="2400"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Every company must audit and file its accounts on an annual basis. </a:t>
            </a:r>
          </a:p>
          <a:p>
            <a:pPr algn="just">
              <a:buNone/>
            </a:pPr>
            <a:r>
              <a:rPr lang="en-US" sz="2400"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Although dormant and exempt private limited companies having turnover less than S$5 million per annum are exempted from the auditing obligation, it is expected, that these companies should maintain proper accounting records and file their unaudited accounting records on a yearly basis. </a:t>
            </a:r>
          </a:p>
          <a:p>
            <a:pPr algn="just">
              <a:buNone/>
            </a:pPr>
            <a:endParaRPr lang="en-US" sz="2400" dirty="0" smtClean="0">
              <a:solidFill>
                <a:schemeClr val="bg1"/>
              </a:solidFill>
              <a:effectLst>
                <a:outerShdw blurRad="38100" dist="38100" dir="2700000" algn="tl">
                  <a:srgbClr val="000000">
                    <a:alpha val="43137"/>
                  </a:srgbClr>
                </a:outerShdw>
              </a:effectLst>
              <a:latin typeface="Calibri" pitchFamily="34" charset="0"/>
              <a:cs typeface="Calibri" pitchFamily="34" charset="0"/>
            </a:endParaRPr>
          </a:p>
          <a:p>
            <a:pPr algn="just">
              <a:buNone/>
            </a:pPr>
            <a:r>
              <a:rPr lang="en-US" sz="2400"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According to the Section 205A, Singapore Companies Act (Cap.50) an EPC (Exempt Private Company) is the one wherein shares are not withheld either directly or indirectly by an corporate entity or the company having less than 20 shareholders. </a:t>
            </a:r>
          </a:p>
          <a:p>
            <a:pPr algn="just"/>
            <a:endParaRPr lang="en-US" sz="2400" dirty="0">
              <a:solidFill>
                <a:schemeClr val="bg1"/>
              </a:solidFill>
              <a:effectLst>
                <a:outerShdw blurRad="38100" dist="38100" dir="2700000" algn="tl">
                  <a:srgbClr val="000000">
                    <a:alpha val="43137"/>
                  </a:srgbClr>
                </a:outerShdw>
              </a:effectLst>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icture1.jpg"/>
          <p:cNvPicPr>
            <a:picLocks noChangeAspect="1"/>
          </p:cNvPicPr>
          <p:nvPr/>
        </p:nvPicPr>
        <p:blipFill>
          <a:blip r:embed="rId2"/>
          <a:stretch>
            <a:fillRect/>
          </a:stretch>
        </p:blipFill>
        <p:spPr>
          <a:xfrm>
            <a:off x="3166" y="0"/>
            <a:ext cx="9137667" cy="6858000"/>
          </a:xfrm>
          <a:prstGeom prst="rect">
            <a:avLst/>
          </a:prstGeom>
          <a:ln>
            <a:noFill/>
          </a:ln>
          <a:effectLst>
            <a:outerShdw blurRad="149987" dist="250190" dir="8460000" algn="ctr">
              <a:srgbClr val="000000">
                <a:alpha val="28000"/>
              </a:srgbClr>
            </a:outerShdw>
          </a:effectLst>
        </p:spPr>
      </p:pic>
      <p:sp>
        <p:nvSpPr>
          <p:cNvPr id="4" name="Title 3"/>
          <p:cNvSpPr>
            <a:spLocks noGrp="1"/>
          </p:cNvSpPr>
          <p:nvPr>
            <p:ph type="title"/>
          </p:nvPr>
        </p:nvSpPr>
        <p:spPr>
          <a:xfrm>
            <a:off x="838200" y="381000"/>
            <a:ext cx="7467600" cy="762000"/>
          </a:xfrm>
        </p:spPr>
        <p:txBody>
          <a:bodyPr>
            <a:normAutofit/>
          </a:bodyPr>
          <a:lstStyle/>
          <a:p>
            <a:pPr algn="ctr"/>
            <a:r>
              <a:rPr lang="en-US" sz="3200" b="1" u="sng" dirty="0" smtClean="0">
                <a:solidFill>
                  <a:schemeClr val="bg1"/>
                </a:solidFill>
                <a:latin typeface="Calibri" pitchFamily="34" charset="0"/>
                <a:cs typeface="Calibri" pitchFamily="34" charset="0"/>
              </a:rPr>
              <a:t>9. ANNUAL GENERAL MEETING </a:t>
            </a:r>
            <a:endParaRPr lang="en-US" sz="3200" b="1" u="sng" dirty="0">
              <a:solidFill>
                <a:schemeClr val="bg1"/>
              </a:solidFill>
              <a:latin typeface="Calibri" pitchFamily="34" charset="0"/>
              <a:cs typeface="Calibri" pitchFamily="34" charset="0"/>
            </a:endParaRPr>
          </a:p>
        </p:txBody>
      </p:sp>
      <p:sp>
        <p:nvSpPr>
          <p:cNvPr id="6" name="TextBox 5"/>
          <p:cNvSpPr txBox="1"/>
          <p:nvPr/>
        </p:nvSpPr>
        <p:spPr>
          <a:xfrm>
            <a:off x="457200" y="1371600"/>
            <a:ext cx="8229600" cy="4893647"/>
          </a:xfrm>
          <a:prstGeom prst="rect">
            <a:avLst/>
          </a:prstGeom>
          <a:noFill/>
        </p:spPr>
        <p:txBody>
          <a:bodyPr wrap="square" rtlCol="0">
            <a:spAutoFit/>
          </a:bodyPr>
          <a:lstStyle/>
          <a:p>
            <a:pPr algn="just">
              <a:buNone/>
            </a:pPr>
            <a:r>
              <a:rPr lang="en-US" sz="2400"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Every Singapore incorporated company must organize its annual general meeting once in a calendar year. Tabling the financial statement for shareholder’s approval is must at the time of the AGM. </a:t>
            </a:r>
          </a:p>
          <a:p>
            <a:pPr algn="just">
              <a:buNone/>
            </a:pPr>
            <a:endParaRPr lang="en-US" sz="2400" dirty="0" smtClean="0">
              <a:solidFill>
                <a:schemeClr val="bg1"/>
              </a:solidFill>
              <a:effectLst>
                <a:outerShdw blurRad="38100" dist="38100" dir="2700000" algn="tl">
                  <a:srgbClr val="000000">
                    <a:alpha val="43137"/>
                  </a:srgbClr>
                </a:outerShdw>
              </a:effectLst>
              <a:latin typeface="Calibri" pitchFamily="34" charset="0"/>
              <a:cs typeface="Calibri" pitchFamily="34" charset="0"/>
            </a:endParaRPr>
          </a:p>
          <a:p>
            <a:pPr algn="just">
              <a:buNone/>
            </a:pPr>
            <a:r>
              <a:rPr lang="en-US" sz="2400"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It is mandatory to conduct the first annual general meeting within 18 months of company incorporation or six months before the end of the subsequent financial year, whichever is the earlier and annually thereafter. </a:t>
            </a:r>
          </a:p>
          <a:p>
            <a:pPr algn="just">
              <a:buNone/>
            </a:pPr>
            <a:endParaRPr lang="en-US" sz="2400" dirty="0" smtClean="0">
              <a:solidFill>
                <a:schemeClr val="bg1"/>
              </a:solidFill>
              <a:effectLst>
                <a:outerShdw blurRad="38100" dist="38100" dir="2700000" algn="tl">
                  <a:srgbClr val="000000">
                    <a:alpha val="43137"/>
                  </a:srgbClr>
                </a:outerShdw>
              </a:effectLst>
              <a:latin typeface="Calibri" pitchFamily="34" charset="0"/>
              <a:cs typeface="Calibri" pitchFamily="34" charset="0"/>
            </a:endParaRPr>
          </a:p>
          <a:p>
            <a:pPr algn="just">
              <a:buNone/>
            </a:pPr>
            <a:r>
              <a:rPr lang="en-US" sz="2400"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Private companies by passing unanimous shareholder’s resolution in the general meeting can dispense this requirement. </a:t>
            </a:r>
          </a:p>
          <a:p>
            <a:pPr algn="just"/>
            <a:endParaRPr lang="en-US" sz="2400" dirty="0">
              <a:solidFill>
                <a:schemeClr val="bg1"/>
              </a:solidFill>
              <a:effectLst>
                <a:outerShdw blurRad="38100" dist="38100" dir="2700000" algn="tl">
                  <a:srgbClr val="000000">
                    <a:alpha val="43137"/>
                  </a:srgbClr>
                </a:outerShdw>
              </a:effectLst>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icture1.jpg"/>
          <p:cNvPicPr>
            <a:picLocks noChangeAspect="1"/>
          </p:cNvPicPr>
          <p:nvPr/>
        </p:nvPicPr>
        <p:blipFill>
          <a:blip r:embed="rId2"/>
          <a:stretch>
            <a:fillRect/>
          </a:stretch>
        </p:blipFill>
        <p:spPr>
          <a:xfrm>
            <a:off x="3166" y="0"/>
            <a:ext cx="9137667" cy="6858000"/>
          </a:xfrm>
          <a:prstGeom prst="rect">
            <a:avLst/>
          </a:prstGeom>
          <a:ln>
            <a:noFill/>
          </a:ln>
          <a:effectLst>
            <a:outerShdw blurRad="149987" dist="250190" dir="8460000" algn="ctr">
              <a:srgbClr val="000000">
                <a:alpha val="28000"/>
              </a:srgbClr>
            </a:outerShdw>
          </a:effectLst>
        </p:spPr>
      </p:pic>
      <p:sp>
        <p:nvSpPr>
          <p:cNvPr id="4" name="Title 3"/>
          <p:cNvSpPr>
            <a:spLocks noGrp="1"/>
          </p:cNvSpPr>
          <p:nvPr>
            <p:ph type="title"/>
          </p:nvPr>
        </p:nvSpPr>
        <p:spPr>
          <a:xfrm>
            <a:off x="838200" y="381000"/>
            <a:ext cx="7467600" cy="762000"/>
          </a:xfrm>
        </p:spPr>
        <p:txBody>
          <a:bodyPr>
            <a:normAutofit/>
          </a:bodyPr>
          <a:lstStyle/>
          <a:p>
            <a:pPr algn="ctr"/>
            <a:r>
              <a:rPr lang="en-US" sz="3200" b="1" u="sng" dirty="0" smtClean="0">
                <a:solidFill>
                  <a:schemeClr val="bg1"/>
                </a:solidFill>
                <a:latin typeface="Calibri" pitchFamily="34" charset="0"/>
                <a:cs typeface="Calibri" pitchFamily="34" charset="0"/>
              </a:rPr>
              <a:t>10.TAXATION </a:t>
            </a:r>
            <a:endParaRPr lang="en-US" sz="3200" b="1" u="sng" dirty="0">
              <a:solidFill>
                <a:schemeClr val="bg1"/>
              </a:solidFill>
              <a:latin typeface="Calibri" pitchFamily="34" charset="0"/>
              <a:cs typeface="Calibri" pitchFamily="34" charset="0"/>
            </a:endParaRPr>
          </a:p>
        </p:txBody>
      </p:sp>
      <p:sp>
        <p:nvSpPr>
          <p:cNvPr id="6" name="TextBox 5"/>
          <p:cNvSpPr txBox="1"/>
          <p:nvPr/>
        </p:nvSpPr>
        <p:spPr>
          <a:xfrm>
            <a:off x="457200" y="1371600"/>
            <a:ext cx="8229600" cy="5632311"/>
          </a:xfrm>
          <a:prstGeom prst="rect">
            <a:avLst/>
          </a:prstGeom>
          <a:noFill/>
        </p:spPr>
        <p:txBody>
          <a:bodyPr wrap="square" rtlCol="0">
            <a:spAutoFit/>
          </a:bodyPr>
          <a:lstStyle/>
          <a:p>
            <a:pPr algn="just">
              <a:buNone/>
            </a:pPr>
            <a:r>
              <a:rPr lang="en-US" sz="2400"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Singapore private limited companies have immense opportunities to participate in different tax exemption and business incentive schemes. Corporate tax in Singapore starts from 0% and is capped at 17%. </a:t>
            </a:r>
          </a:p>
          <a:p>
            <a:pPr algn="just">
              <a:buNone/>
            </a:pPr>
            <a:r>
              <a:rPr lang="en-US" sz="2400"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First S$100,000 of taxable income is exempt from taxes and effective tax rate is 5.6% on the profits earned up to S$ 300,000, henceforth the tax rate becomes flat 17%.   </a:t>
            </a:r>
          </a:p>
          <a:p>
            <a:pPr algn="just">
              <a:buNone/>
            </a:pPr>
            <a:r>
              <a:rPr lang="en-US" sz="2400"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Singapore does not impose any capital gain taxes or dividend taxes on companies incorporated in Singapore. </a:t>
            </a:r>
          </a:p>
          <a:p>
            <a:pPr algn="just">
              <a:buNone/>
            </a:pPr>
            <a:r>
              <a:rPr lang="en-US" sz="2400"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The Singaporean taxation regime offers some splendid benefits to the Singapore businesses and this might be the reason, entrepreneurs and investors from all over the world and interested to set up new business in Singapore. </a:t>
            </a:r>
          </a:p>
          <a:p>
            <a:pPr algn="just">
              <a:buNone/>
            </a:pPr>
            <a:r>
              <a:rPr lang="en-US" sz="2400"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 </a:t>
            </a:r>
          </a:p>
          <a:p>
            <a:pPr algn="just"/>
            <a:endParaRPr lang="en-US" sz="2400" dirty="0">
              <a:solidFill>
                <a:schemeClr val="bg1"/>
              </a:solidFill>
              <a:effectLst>
                <a:outerShdw blurRad="38100" dist="38100" dir="2700000" algn="tl">
                  <a:srgbClr val="000000">
                    <a:alpha val="43137"/>
                  </a:srgbClr>
                </a:outerShdw>
              </a:effectLst>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icture1.jpg"/>
          <p:cNvPicPr>
            <a:picLocks noChangeAspect="1"/>
          </p:cNvPicPr>
          <p:nvPr/>
        </p:nvPicPr>
        <p:blipFill>
          <a:blip r:embed="rId2"/>
          <a:stretch>
            <a:fillRect/>
          </a:stretch>
        </p:blipFill>
        <p:spPr>
          <a:xfrm>
            <a:off x="3166" y="0"/>
            <a:ext cx="9137667" cy="6858000"/>
          </a:xfrm>
          <a:prstGeom prst="rect">
            <a:avLst/>
          </a:prstGeom>
          <a:ln>
            <a:noFill/>
          </a:ln>
          <a:effectLst>
            <a:outerShdw blurRad="149987" dist="250190" dir="8460000" algn="ctr">
              <a:srgbClr val="000000">
                <a:alpha val="28000"/>
              </a:srgbClr>
            </a:outerShdw>
          </a:effectLst>
        </p:spPr>
      </p:pic>
      <p:sp>
        <p:nvSpPr>
          <p:cNvPr id="4" name="Rectangle 3"/>
          <p:cNvSpPr/>
          <p:nvPr/>
        </p:nvSpPr>
        <p:spPr>
          <a:xfrm>
            <a:off x="685800" y="1524000"/>
            <a:ext cx="7811755" cy="3416320"/>
          </a:xfrm>
          <a:prstGeom prst="rect">
            <a:avLst/>
          </a:prstGeom>
          <a:noFill/>
          <a:ln w="88900" cmpd="thickThin">
            <a:noFill/>
          </a:ln>
        </p:spPr>
        <p:txBody>
          <a:bodyPr wrap="square" lIns="91440" tIns="45720" rIns="91440" bIns="45720">
            <a:spAutoFit/>
          </a:bodyPr>
          <a:lstStyle/>
          <a:p>
            <a:pPr algn="ctr"/>
            <a:r>
              <a:rPr lang="en-US" sz="5400" dirty="0" smtClean="0">
                <a:solidFill>
                  <a:schemeClr val="bg1"/>
                </a:solidFill>
                <a:effectLst>
                  <a:outerShdw blurRad="38100" dist="38100" dir="2700000" algn="tl">
                    <a:srgbClr val="000000">
                      <a:alpha val="43137"/>
                    </a:srgbClr>
                  </a:outerShdw>
                </a:effectLst>
                <a:latin typeface="Bauhaus" pitchFamily="2" charset="0"/>
              </a:rPr>
              <a:t>Are You Ready To Register a</a:t>
            </a:r>
          </a:p>
          <a:p>
            <a:pPr algn="ctr"/>
            <a:r>
              <a:rPr lang="en-US" sz="5400" dirty="0" smtClean="0">
                <a:solidFill>
                  <a:schemeClr val="bg1"/>
                </a:solidFill>
                <a:effectLst>
                  <a:outerShdw blurRad="38100" dist="38100" dir="2700000" algn="tl">
                    <a:srgbClr val="000000">
                      <a:alpha val="43137"/>
                    </a:srgbClr>
                  </a:outerShdw>
                </a:effectLst>
                <a:latin typeface="Bauhaus" pitchFamily="2" charset="0"/>
              </a:rPr>
              <a:t>Private Limited Company</a:t>
            </a:r>
          </a:p>
          <a:p>
            <a:pPr algn="ctr"/>
            <a:r>
              <a:rPr lang="en-US" sz="5400" dirty="0" smtClean="0">
                <a:solidFill>
                  <a:schemeClr val="bg1"/>
                </a:solidFill>
                <a:effectLst>
                  <a:outerShdw blurRad="38100" dist="38100" dir="2700000" algn="tl">
                    <a:srgbClr val="000000">
                      <a:alpha val="43137"/>
                    </a:srgbClr>
                  </a:outerShdw>
                </a:effectLst>
                <a:latin typeface="Bauhaus" pitchFamily="2" charset="0"/>
              </a:rPr>
              <a:t>In Singapore?</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icture1.jpg"/>
          <p:cNvPicPr>
            <a:picLocks noChangeAspect="1"/>
          </p:cNvPicPr>
          <p:nvPr/>
        </p:nvPicPr>
        <p:blipFill>
          <a:blip r:embed="rId2"/>
          <a:stretch>
            <a:fillRect/>
          </a:stretch>
        </p:blipFill>
        <p:spPr>
          <a:xfrm>
            <a:off x="3166" y="0"/>
            <a:ext cx="9137667" cy="6858000"/>
          </a:xfrm>
          <a:prstGeom prst="rect">
            <a:avLst/>
          </a:prstGeom>
          <a:ln>
            <a:noFill/>
          </a:ln>
          <a:effectLst>
            <a:outerShdw blurRad="149987" dist="250190" dir="8460000" algn="ctr">
              <a:srgbClr val="000000">
                <a:alpha val="28000"/>
              </a:srgbClr>
            </a:outerShdw>
          </a:effectLst>
        </p:spPr>
      </p:pic>
      <p:sp>
        <p:nvSpPr>
          <p:cNvPr id="6" name="TextBox 5"/>
          <p:cNvSpPr txBox="1"/>
          <p:nvPr/>
        </p:nvSpPr>
        <p:spPr>
          <a:xfrm>
            <a:off x="457200" y="533400"/>
            <a:ext cx="8229600" cy="6001643"/>
          </a:xfrm>
          <a:prstGeom prst="rect">
            <a:avLst/>
          </a:prstGeom>
          <a:noFill/>
        </p:spPr>
        <p:txBody>
          <a:bodyPr wrap="square" rtlCol="0">
            <a:spAutoFit/>
          </a:bodyPr>
          <a:lstStyle/>
          <a:p>
            <a:pPr algn="just">
              <a:buNone/>
            </a:pPr>
            <a:r>
              <a:rPr lang="en-US" sz="2400"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SBS Consulting has acquired excellent expertise in helping domestic and international clients to set up a private limited company in Singapore. If all the necessary documents are in place and if everything is prepared, SBS Consulting will register your business with ACRA within few hours.</a:t>
            </a:r>
          </a:p>
          <a:p>
            <a:pPr algn="just">
              <a:buNone/>
            </a:pPr>
            <a:endParaRPr lang="en-US" sz="2400" dirty="0" smtClean="0">
              <a:solidFill>
                <a:schemeClr val="bg1"/>
              </a:solidFill>
              <a:effectLst>
                <a:outerShdw blurRad="38100" dist="38100" dir="2700000" algn="tl">
                  <a:srgbClr val="000000">
                    <a:alpha val="43137"/>
                  </a:srgbClr>
                </a:outerShdw>
              </a:effectLst>
              <a:latin typeface="Calibri" pitchFamily="34" charset="0"/>
              <a:cs typeface="Calibri" pitchFamily="34" charset="0"/>
            </a:endParaRPr>
          </a:p>
          <a:p>
            <a:pPr algn="just">
              <a:buNone/>
            </a:pPr>
            <a:endParaRPr lang="en-US" sz="2400" dirty="0" smtClean="0">
              <a:solidFill>
                <a:schemeClr val="bg1"/>
              </a:solidFill>
              <a:effectLst>
                <a:outerShdw blurRad="38100" dist="38100" dir="2700000" algn="tl">
                  <a:srgbClr val="000000">
                    <a:alpha val="43137"/>
                  </a:srgbClr>
                </a:outerShdw>
              </a:effectLst>
              <a:latin typeface="Calibri" pitchFamily="34" charset="0"/>
              <a:cs typeface="Calibri" pitchFamily="34" charset="0"/>
            </a:endParaRPr>
          </a:p>
          <a:p>
            <a:r>
              <a:rPr lang="en-US" sz="2400"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To Understand More About Our Company Incorporation Promo Packages Visit </a:t>
            </a:r>
          </a:p>
          <a:p>
            <a:r>
              <a:rPr lang="en-US" sz="2400" dirty="0" smtClean="0">
                <a:solidFill>
                  <a:schemeClr val="bg1"/>
                </a:solidFill>
                <a:effectLst>
                  <a:outerShdw blurRad="38100" dist="38100" dir="2700000" algn="tl">
                    <a:srgbClr val="000000">
                      <a:alpha val="43137"/>
                    </a:srgbClr>
                  </a:outerShdw>
                </a:effectLst>
                <a:latin typeface="Calibri" pitchFamily="34" charset="0"/>
                <a:cs typeface="Calibri" pitchFamily="34" charset="0"/>
                <a:hlinkClick r:id="rId3"/>
              </a:rPr>
              <a:t>http://www.sbsgroup.com.sg/incorporation-promo-package/</a:t>
            </a:r>
            <a:endParaRPr lang="en-US" sz="2400" dirty="0" smtClean="0">
              <a:solidFill>
                <a:schemeClr val="bg1"/>
              </a:solidFill>
              <a:effectLst>
                <a:outerShdw blurRad="38100" dist="38100" dir="2700000" algn="tl">
                  <a:srgbClr val="000000">
                    <a:alpha val="43137"/>
                  </a:srgbClr>
                </a:outerShdw>
              </a:effectLst>
              <a:latin typeface="Calibri" pitchFamily="34" charset="0"/>
              <a:cs typeface="Calibri" pitchFamily="34" charset="0"/>
            </a:endParaRPr>
          </a:p>
          <a:p>
            <a:endParaRPr lang="en-US" sz="2400" dirty="0" smtClean="0">
              <a:solidFill>
                <a:schemeClr val="bg1"/>
              </a:solidFill>
              <a:effectLst>
                <a:outerShdw blurRad="38100" dist="38100" dir="2700000" algn="tl">
                  <a:srgbClr val="000000">
                    <a:alpha val="43137"/>
                  </a:srgbClr>
                </a:outerShdw>
              </a:effectLst>
              <a:latin typeface="Calibri" pitchFamily="34" charset="0"/>
              <a:cs typeface="Calibri" pitchFamily="34" charset="0"/>
            </a:endParaRPr>
          </a:p>
          <a:p>
            <a:r>
              <a:rPr lang="en-US" sz="2400"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To Understand More About Our Incorporation Package and Fees Visit </a:t>
            </a:r>
          </a:p>
          <a:p>
            <a:r>
              <a:rPr lang="en-US" sz="2400" dirty="0" smtClean="0">
                <a:solidFill>
                  <a:schemeClr val="bg1"/>
                </a:solidFill>
                <a:effectLst>
                  <a:outerShdw blurRad="38100" dist="38100" dir="2700000" algn="tl">
                    <a:srgbClr val="000000">
                      <a:alpha val="43137"/>
                    </a:srgbClr>
                  </a:outerShdw>
                </a:effectLst>
                <a:latin typeface="Calibri" pitchFamily="34" charset="0"/>
                <a:cs typeface="Calibri" pitchFamily="34" charset="0"/>
                <a:hlinkClick r:id="rId4"/>
              </a:rPr>
              <a:t>http://www.sbsgroup.com.sg/incorporate-a-singapore-company/</a:t>
            </a:r>
            <a:endParaRPr lang="en-US" sz="2400" dirty="0" smtClean="0">
              <a:solidFill>
                <a:schemeClr val="bg1"/>
              </a:solidFill>
              <a:effectLst>
                <a:outerShdw blurRad="38100" dist="38100" dir="2700000" algn="tl">
                  <a:srgbClr val="000000">
                    <a:alpha val="43137"/>
                  </a:srgbClr>
                </a:outerShdw>
              </a:effectLst>
              <a:latin typeface="Calibri" pitchFamily="34" charset="0"/>
              <a:cs typeface="Calibri" pitchFamily="34" charset="0"/>
            </a:endParaRPr>
          </a:p>
          <a:p>
            <a:pPr algn="just">
              <a:buNone/>
            </a:pPr>
            <a:endParaRPr lang="en-US" sz="2400" dirty="0">
              <a:solidFill>
                <a:schemeClr val="bg1"/>
              </a:solidFill>
              <a:effectLst>
                <a:outerShdw blurRad="38100" dist="38100" dir="2700000" algn="tl">
                  <a:srgbClr val="000000">
                    <a:alpha val="43137"/>
                  </a:srgbClr>
                </a:outerShdw>
              </a:effectLst>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icture1.jpg"/>
          <p:cNvPicPr>
            <a:picLocks noChangeAspect="1"/>
          </p:cNvPicPr>
          <p:nvPr/>
        </p:nvPicPr>
        <p:blipFill>
          <a:blip r:embed="rId2"/>
          <a:stretch>
            <a:fillRect/>
          </a:stretch>
        </p:blipFill>
        <p:spPr>
          <a:xfrm>
            <a:off x="3166" y="0"/>
            <a:ext cx="9137667" cy="6858000"/>
          </a:xfrm>
          <a:prstGeom prst="rect">
            <a:avLst/>
          </a:prstGeom>
          <a:ln>
            <a:noFill/>
          </a:ln>
          <a:effectLst>
            <a:outerShdw blurRad="149987" dist="250190" dir="8460000" algn="ctr">
              <a:srgbClr val="000000">
                <a:alpha val="28000"/>
              </a:srgbClr>
            </a:outerShdw>
          </a:effectLst>
        </p:spPr>
      </p:pic>
      <p:sp>
        <p:nvSpPr>
          <p:cNvPr id="4" name="TextBox 3"/>
          <p:cNvSpPr txBox="1"/>
          <p:nvPr/>
        </p:nvSpPr>
        <p:spPr>
          <a:xfrm>
            <a:off x="381000" y="762000"/>
            <a:ext cx="8458200" cy="3600986"/>
          </a:xfrm>
          <a:prstGeom prst="rect">
            <a:avLst/>
          </a:prstGeom>
          <a:noFill/>
        </p:spPr>
        <p:txBody>
          <a:bodyPr wrap="square" rtlCol="0">
            <a:spAutoFit/>
          </a:bodyPr>
          <a:lstStyle/>
          <a:p>
            <a:r>
              <a:rPr lang="en-US" sz="3200" b="1"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Contact Us:</a:t>
            </a:r>
          </a:p>
          <a:p>
            <a:endParaRPr lang="en-US" sz="2400" dirty="0" smtClean="0">
              <a:solidFill>
                <a:schemeClr val="bg1"/>
              </a:solidFill>
              <a:effectLst>
                <a:outerShdw blurRad="38100" dist="38100" dir="2700000" algn="tl">
                  <a:srgbClr val="000000">
                    <a:alpha val="43137"/>
                  </a:srgbClr>
                </a:outerShdw>
              </a:effectLst>
              <a:latin typeface="Calibri" pitchFamily="34" charset="0"/>
              <a:cs typeface="Calibri" pitchFamily="34" charset="0"/>
            </a:endParaRPr>
          </a:p>
          <a:p>
            <a:r>
              <a:rPr lang="en-US" sz="2800" b="1"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SBS Consulting </a:t>
            </a:r>
            <a:r>
              <a:rPr lang="en-US" sz="2800" b="1" dirty="0" err="1" smtClean="0">
                <a:solidFill>
                  <a:schemeClr val="bg1"/>
                </a:solidFill>
                <a:effectLst>
                  <a:outerShdw blurRad="38100" dist="38100" dir="2700000" algn="tl">
                    <a:srgbClr val="000000">
                      <a:alpha val="43137"/>
                    </a:srgbClr>
                  </a:outerShdw>
                </a:effectLst>
                <a:latin typeface="Calibri" pitchFamily="34" charset="0"/>
                <a:cs typeface="Calibri" pitchFamily="34" charset="0"/>
              </a:rPr>
              <a:t>Pte</a:t>
            </a:r>
            <a:r>
              <a:rPr lang="en-US" sz="2800" b="1"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 Ltd</a:t>
            </a:r>
            <a:r>
              <a:rPr lang="en-US" sz="2400"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
            </a:r>
            <a:br>
              <a:rPr lang="en-US" sz="2400"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br>
            <a:r>
              <a:rPr lang="en-US" sz="2400"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35-B </a:t>
            </a:r>
            <a:r>
              <a:rPr lang="en-US" sz="2400" dirty="0" err="1" smtClean="0">
                <a:solidFill>
                  <a:schemeClr val="bg1"/>
                </a:solidFill>
                <a:effectLst>
                  <a:outerShdw blurRad="38100" dist="38100" dir="2700000" algn="tl">
                    <a:srgbClr val="000000">
                      <a:alpha val="43137"/>
                    </a:srgbClr>
                  </a:outerShdw>
                </a:effectLst>
                <a:latin typeface="Calibri" pitchFamily="34" charset="0"/>
                <a:cs typeface="Calibri" pitchFamily="34" charset="0"/>
              </a:rPr>
              <a:t>Hongkong</a:t>
            </a:r>
            <a:r>
              <a:rPr lang="en-US" sz="2400"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 Street, </a:t>
            </a:r>
            <a:br>
              <a:rPr lang="en-US" sz="2400"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br>
            <a:r>
              <a:rPr lang="en-US" sz="2400"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Singapore – 059674</a:t>
            </a:r>
          </a:p>
          <a:p>
            <a:r>
              <a:rPr lang="en-US" sz="2400"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
            </a:r>
            <a:br>
              <a:rPr lang="en-US" sz="2400"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br>
            <a:r>
              <a:rPr lang="en-US" sz="2400"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Tel: +65 6536 0036</a:t>
            </a:r>
            <a:br>
              <a:rPr lang="en-US" sz="2400"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br>
            <a:r>
              <a:rPr lang="en-US" sz="2400"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Email: </a:t>
            </a:r>
            <a:r>
              <a:rPr lang="en-US" sz="2400" u="sng" dirty="0" smtClean="0">
                <a:solidFill>
                  <a:schemeClr val="bg1"/>
                </a:solidFill>
                <a:effectLst>
                  <a:outerShdw blurRad="38100" dist="38100" dir="2700000" algn="tl">
                    <a:srgbClr val="000000">
                      <a:alpha val="43137"/>
                    </a:srgbClr>
                  </a:outerShdw>
                </a:effectLst>
                <a:latin typeface="Calibri" pitchFamily="34" charset="0"/>
                <a:cs typeface="Calibri" pitchFamily="34" charset="0"/>
                <a:hlinkClick r:id="rId3"/>
              </a:rPr>
              <a:t>info@sbsgroup.com.sg</a:t>
            </a:r>
            <a:r>
              <a:rPr lang="en-US" sz="2400"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
            </a:r>
            <a:br>
              <a:rPr lang="en-US" sz="2400"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br>
            <a:r>
              <a:rPr lang="en-US" sz="2400"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Website: </a:t>
            </a:r>
            <a:r>
              <a:rPr lang="en-US" sz="2400" u="sng" dirty="0" smtClean="0">
                <a:solidFill>
                  <a:schemeClr val="bg1"/>
                </a:solidFill>
                <a:effectLst>
                  <a:outerShdw blurRad="38100" dist="38100" dir="2700000" algn="tl">
                    <a:srgbClr val="000000">
                      <a:alpha val="43137"/>
                    </a:srgbClr>
                  </a:outerShdw>
                </a:effectLst>
                <a:latin typeface="Calibri" pitchFamily="34" charset="0"/>
                <a:cs typeface="Calibri" pitchFamily="34" charset="0"/>
                <a:hlinkClick r:id="rId4"/>
              </a:rPr>
              <a:t>http://www.sbsgroup.com.sg/</a:t>
            </a:r>
            <a:endParaRPr lang="en-US" sz="2400" dirty="0">
              <a:solidFill>
                <a:schemeClr val="bg1"/>
              </a:solidFill>
              <a:effectLst>
                <a:outerShdw blurRad="38100" dist="38100" dir="2700000" algn="tl">
                  <a:srgbClr val="000000">
                    <a:alpha val="43137"/>
                  </a:srgbClr>
                </a:outerShdw>
              </a:effectLst>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icture1.jpg"/>
          <p:cNvPicPr>
            <a:picLocks noChangeAspect="1"/>
          </p:cNvPicPr>
          <p:nvPr/>
        </p:nvPicPr>
        <p:blipFill>
          <a:blip r:embed="rId2"/>
          <a:stretch>
            <a:fillRect/>
          </a:stretch>
        </p:blipFill>
        <p:spPr>
          <a:xfrm>
            <a:off x="3166" y="0"/>
            <a:ext cx="9137667" cy="6858000"/>
          </a:xfrm>
          <a:prstGeom prst="rect">
            <a:avLst/>
          </a:prstGeom>
          <a:ln>
            <a:noFill/>
          </a:ln>
          <a:effectLst>
            <a:outerShdw blurRad="149987" dist="250190" dir="8460000" algn="ctr">
              <a:srgbClr val="000000">
                <a:alpha val="28000"/>
              </a:srgbClr>
            </a:outerShdw>
          </a:effectLst>
        </p:spPr>
      </p:pic>
      <p:sp>
        <p:nvSpPr>
          <p:cNvPr id="5" name="Rectangle 4"/>
          <p:cNvSpPr/>
          <p:nvPr/>
        </p:nvSpPr>
        <p:spPr>
          <a:xfrm>
            <a:off x="2590800" y="2362200"/>
            <a:ext cx="4251485" cy="1569660"/>
          </a:xfrm>
          <a:prstGeom prst="rect">
            <a:avLst/>
          </a:prstGeom>
        </p:spPr>
        <p:txBody>
          <a:bodyPr wrap="none" anchor="ctr">
            <a:spAutoFit/>
          </a:bodyPr>
          <a:lstStyle/>
          <a:p>
            <a:pPr algn="ctr">
              <a:buNone/>
            </a:pPr>
            <a:r>
              <a:rPr lang="en-US" sz="9600" dirty="0" smtClean="0">
                <a:solidFill>
                  <a:schemeClr val="bg1"/>
                </a:solidFill>
                <a:effectLst>
                  <a:outerShdw blurRad="38100" dist="38100" dir="2700000" algn="tl">
                    <a:srgbClr val="000000">
                      <a:alpha val="43137"/>
                    </a:srgbClr>
                  </a:outerShdw>
                </a:effectLst>
                <a:latin typeface="Freestyle Script" pitchFamily="66" charset="0"/>
              </a:rPr>
              <a:t>Thank You !</a:t>
            </a:r>
            <a:endParaRPr lang="en-US" sz="9600" dirty="0">
              <a:solidFill>
                <a:schemeClr val="bg1"/>
              </a:solidFill>
              <a:effectLst>
                <a:outerShdw blurRad="38100" dist="38100" dir="2700000" algn="tl">
                  <a:srgbClr val="000000">
                    <a:alpha val="43137"/>
                  </a:srgbClr>
                </a:outerShdw>
              </a:effectLst>
              <a:latin typeface="Freestyle Script" pitchFamily="66"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icture1.jpg"/>
          <p:cNvPicPr>
            <a:picLocks noChangeAspect="1"/>
          </p:cNvPicPr>
          <p:nvPr/>
        </p:nvPicPr>
        <p:blipFill>
          <a:blip r:embed="rId2"/>
          <a:stretch>
            <a:fillRect/>
          </a:stretch>
        </p:blipFill>
        <p:spPr>
          <a:xfrm>
            <a:off x="3166" y="0"/>
            <a:ext cx="9137667" cy="6858000"/>
          </a:xfrm>
          <a:prstGeom prst="rect">
            <a:avLst/>
          </a:prstGeom>
          <a:ln>
            <a:noFill/>
          </a:ln>
          <a:effectLst>
            <a:outerShdw blurRad="149987" dist="250190" dir="8460000" algn="ctr">
              <a:srgbClr val="000000">
                <a:alpha val="28000"/>
              </a:srgbClr>
            </a:outerShdw>
          </a:effectLst>
        </p:spPr>
      </p:pic>
      <p:sp>
        <p:nvSpPr>
          <p:cNvPr id="4" name="TextBox 3"/>
          <p:cNvSpPr txBox="1"/>
          <p:nvPr/>
        </p:nvSpPr>
        <p:spPr>
          <a:xfrm>
            <a:off x="457200" y="533400"/>
            <a:ext cx="8229600" cy="6001643"/>
          </a:xfrm>
          <a:prstGeom prst="rect">
            <a:avLst/>
          </a:prstGeom>
          <a:noFill/>
        </p:spPr>
        <p:txBody>
          <a:bodyPr wrap="square" rtlCol="0">
            <a:spAutoFit/>
          </a:bodyPr>
          <a:lstStyle/>
          <a:p>
            <a:pPr algn="just"/>
            <a:r>
              <a:rPr lang="en-US" sz="2400"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Most of the companies in Singapore are incorporated as private limited companies. According to the Singapore Companies Act, such companies need to add “Private Limited”, “</a:t>
            </a:r>
            <a:r>
              <a:rPr lang="en-US" sz="2400" dirty="0" err="1" smtClean="0">
                <a:solidFill>
                  <a:schemeClr val="bg1"/>
                </a:solidFill>
                <a:effectLst>
                  <a:outerShdw blurRad="38100" dist="38100" dir="2700000" algn="tl">
                    <a:srgbClr val="000000">
                      <a:alpha val="43137"/>
                    </a:srgbClr>
                  </a:outerShdw>
                </a:effectLst>
                <a:latin typeface="Calibri" pitchFamily="34" charset="0"/>
                <a:cs typeface="Calibri" pitchFamily="34" charset="0"/>
              </a:rPr>
              <a:t>Pte</a:t>
            </a:r>
            <a:r>
              <a:rPr lang="en-US" sz="2400"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 Ltd” or “Ltd” as a suffix to their company name. Additionally, the private limited company is a separate legal entity in Singapore, which is also considered as an independent business structure from its owners. </a:t>
            </a:r>
          </a:p>
          <a:p>
            <a:pPr algn="just"/>
            <a:endParaRPr lang="en-US" sz="2400" dirty="0" smtClean="0">
              <a:solidFill>
                <a:schemeClr val="bg1"/>
              </a:solidFill>
              <a:effectLst>
                <a:outerShdw blurRad="38100" dist="38100" dir="2700000" algn="tl">
                  <a:srgbClr val="000000">
                    <a:alpha val="43137"/>
                  </a:srgbClr>
                </a:outerShdw>
              </a:effectLst>
              <a:latin typeface="Calibri" pitchFamily="34" charset="0"/>
              <a:cs typeface="Calibri" pitchFamily="34" charset="0"/>
            </a:endParaRPr>
          </a:p>
          <a:p>
            <a:pPr algn="just"/>
            <a:r>
              <a:rPr lang="en-US" sz="2400"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Accounting and Corporate Regulatory Authority of Singapore or ACRA is the governing body looking after </a:t>
            </a:r>
            <a:r>
              <a:rPr lang="en-US" sz="2400" dirty="0" smtClean="0">
                <a:solidFill>
                  <a:schemeClr val="bg1"/>
                </a:solidFill>
                <a:effectLst>
                  <a:outerShdw blurRad="38100" dist="38100" dir="2700000" algn="tl">
                    <a:srgbClr val="000000">
                      <a:alpha val="43137"/>
                    </a:srgbClr>
                  </a:outerShdw>
                </a:effectLst>
                <a:latin typeface="Calibri" pitchFamily="34" charset="0"/>
                <a:cs typeface="Calibri" pitchFamily="34" charset="0"/>
                <a:hlinkClick r:id="rId3"/>
              </a:rPr>
              <a:t>Singapore company </a:t>
            </a:r>
            <a:r>
              <a:rPr lang="en-US" sz="2400" dirty="0" smtClean="0">
                <a:solidFill>
                  <a:schemeClr val="bg1"/>
                </a:solidFill>
                <a:effectLst>
                  <a:outerShdw blurRad="38100" dist="38100" dir="2700000" algn="tl">
                    <a:srgbClr val="000000">
                      <a:alpha val="43137"/>
                    </a:srgbClr>
                  </a:outerShdw>
                </a:effectLst>
                <a:latin typeface="Calibri" pitchFamily="34" charset="0"/>
                <a:cs typeface="Calibri" pitchFamily="34" charset="0"/>
                <a:hlinkClick r:id="rId3"/>
              </a:rPr>
              <a:t>incorporation</a:t>
            </a:r>
            <a:r>
              <a:rPr lang="en-US" sz="2400"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 and </a:t>
            </a:r>
            <a:r>
              <a:rPr lang="en-US" sz="2400" dirty="0" smtClean="0">
                <a:solidFill>
                  <a:schemeClr val="bg1"/>
                </a:solidFill>
                <a:effectLst>
                  <a:outerShdw blurRad="38100" dist="38100" dir="2700000" algn="tl">
                    <a:srgbClr val="000000">
                      <a:alpha val="43137"/>
                    </a:srgbClr>
                  </a:outerShdw>
                </a:effectLst>
                <a:latin typeface="Calibri" pitchFamily="34" charset="0"/>
                <a:cs typeface="Calibri" pitchFamily="34" charset="0"/>
                <a:hlinkClick r:id="rId4"/>
              </a:rPr>
              <a:t>company registration process in Singapore</a:t>
            </a:r>
            <a:r>
              <a:rPr lang="en-US" sz="2400"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 </a:t>
            </a:r>
          </a:p>
          <a:p>
            <a:pPr algn="just"/>
            <a:endParaRPr lang="en-US" sz="2400" dirty="0" smtClean="0">
              <a:solidFill>
                <a:schemeClr val="bg1"/>
              </a:solidFill>
              <a:effectLst>
                <a:outerShdw blurRad="38100" dist="38100" dir="2700000" algn="tl">
                  <a:srgbClr val="000000">
                    <a:alpha val="43137"/>
                  </a:srgbClr>
                </a:outerShdw>
              </a:effectLst>
              <a:latin typeface="Calibri" pitchFamily="34" charset="0"/>
              <a:cs typeface="Calibri" pitchFamily="34" charset="0"/>
            </a:endParaRPr>
          </a:p>
          <a:p>
            <a:pPr algn="just"/>
            <a:r>
              <a:rPr lang="en-US" sz="2400"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We at SBS Consulting will help you in all steps of company incorporation and ensure your company is incorporated as quickly as possible if every document and every prerequisite is properly managed.</a:t>
            </a:r>
            <a:endParaRPr lang="en-US" sz="2400" dirty="0">
              <a:solidFill>
                <a:schemeClr val="bg1"/>
              </a:solidFill>
              <a:effectLst>
                <a:outerShdw blurRad="38100" dist="38100" dir="2700000" algn="tl">
                  <a:srgbClr val="000000">
                    <a:alpha val="43137"/>
                  </a:srgbClr>
                </a:outerShdw>
              </a:effectLst>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icture1.jpg"/>
          <p:cNvPicPr>
            <a:picLocks noChangeAspect="1"/>
          </p:cNvPicPr>
          <p:nvPr/>
        </p:nvPicPr>
        <p:blipFill>
          <a:blip r:embed="rId2"/>
          <a:stretch>
            <a:fillRect/>
          </a:stretch>
        </p:blipFill>
        <p:spPr>
          <a:xfrm>
            <a:off x="3166" y="0"/>
            <a:ext cx="9137667" cy="6858000"/>
          </a:xfrm>
          <a:prstGeom prst="rect">
            <a:avLst/>
          </a:prstGeom>
          <a:ln>
            <a:noFill/>
          </a:ln>
          <a:effectLst>
            <a:outerShdw blurRad="149987" dist="250190" dir="8460000" algn="ctr">
              <a:srgbClr val="000000">
                <a:alpha val="28000"/>
              </a:srgbClr>
            </a:outerShdw>
          </a:effectLst>
        </p:spPr>
      </p:pic>
      <p:pic>
        <p:nvPicPr>
          <p:cNvPr id="7" name="Content Placeholder 6" descr="PTE LTD.JPG"/>
          <p:cNvPicPr>
            <a:picLocks noGrp="1" noChangeAspect="1"/>
          </p:cNvPicPr>
          <p:nvPr>
            <p:ph sz="quarter" idx="1"/>
          </p:nvPr>
        </p:nvPicPr>
        <p:blipFill>
          <a:blip r:embed="rId3"/>
          <a:stretch>
            <a:fillRect/>
          </a:stretch>
        </p:blipFill>
        <p:spPr>
          <a:xfrm>
            <a:off x="0" y="3733800"/>
            <a:ext cx="9144000" cy="2461335"/>
          </a:xfrm>
        </p:spPr>
      </p:pic>
      <p:sp>
        <p:nvSpPr>
          <p:cNvPr id="5" name="TextBox 4"/>
          <p:cNvSpPr txBox="1"/>
          <p:nvPr/>
        </p:nvSpPr>
        <p:spPr>
          <a:xfrm>
            <a:off x="457200" y="533400"/>
            <a:ext cx="8229600" cy="2677656"/>
          </a:xfrm>
          <a:prstGeom prst="rect">
            <a:avLst/>
          </a:prstGeom>
          <a:noFill/>
        </p:spPr>
        <p:txBody>
          <a:bodyPr wrap="square" rtlCol="0">
            <a:spAutoFit/>
          </a:bodyPr>
          <a:lstStyle/>
          <a:p>
            <a:pPr algn="just"/>
            <a:r>
              <a:rPr lang="en-US" sz="2400"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In the Singaporean corporate environment, a private limited company is the business entity with separate legal identity apart from its shareholders. By all means such companies incorporated in Singapore are recognized as taxable entities and are taxed as per the local corporate tax code. In addition to that, the company can be sued and can sue in its own name leaving behind the liability of shareholders and directors.</a:t>
            </a:r>
            <a:endParaRPr lang="en-US" sz="2400" dirty="0">
              <a:solidFill>
                <a:schemeClr val="bg1"/>
              </a:solidFill>
              <a:effectLst>
                <a:outerShdw blurRad="38100" dist="38100" dir="2700000" algn="tl">
                  <a:srgbClr val="000000">
                    <a:alpha val="43137"/>
                  </a:srgbClr>
                </a:outerShdw>
              </a:effectLst>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icture1.jpg"/>
          <p:cNvPicPr>
            <a:picLocks noChangeAspect="1"/>
          </p:cNvPicPr>
          <p:nvPr/>
        </p:nvPicPr>
        <p:blipFill>
          <a:blip r:embed="rId2"/>
          <a:stretch>
            <a:fillRect/>
          </a:stretch>
        </p:blipFill>
        <p:spPr>
          <a:xfrm>
            <a:off x="3166" y="0"/>
            <a:ext cx="9137667" cy="6858000"/>
          </a:xfrm>
          <a:prstGeom prst="rect">
            <a:avLst/>
          </a:prstGeom>
          <a:ln>
            <a:noFill/>
          </a:ln>
          <a:effectLst>
            <a:outerShdw blurRad="149987" dist="250190" dir="8460000" algn="ctr">
              <a:srgbClr val="000000">
                <a:alpha val="28000"/>
              </a:srgbClr>
            </a:outerShdw>
          </a:effectLst>
        </p:spPr>
      </p:pic>
      <p:sp>
        <p:nvSpPr>
          <p:cNvPr id="4" name="Rectangle 3"/>
          <p:cNvSpPr/>
          <p:nvPr/>
        </p:nvSpPr>
        <p:spPr>
          <a:xfrm>
            <a:off x="685800" y="1524000"/>
            <a:ext cx="7811755" cy="3416320"/>
          </a:xfrm>
          <a:prstGeom prst="rect">
            <a:avLst/>
          </a:prstGeom>
          <a:noFill/>
          <a:ln w="88900" cmpd="thickThin">
            <a:noFill/>
          </a:ln>
        </p:spPr>
        <p:txBody>
          <a:bodyPr wrap="square" lIns="91440" tIns="45720" rIns="91440" bIns="45720">
            <a:spAutoFit/>
          </a:bodyPr>
          <a:lstStyle/>
          <a:p>
            <a:pPr algn="ctr"/>
            <a:r>
              <a:rPr lang="en-US" sz="5400" dirty="0" smtClean="0">
                <a:solidFill>
                  <a:schemeClr val="bg1"/>
                </a:solidFill>
                <a:effectLst>
                  <a:outerShdw blurRad="38100" dist="38100" dir="2700000" algn="tl">
                    <a:srgbClr val="000000">
                      <a:alpha val="43137"/>
                    </a:srgbClr>
                  </a:outerShdw>
                </a:effectLst>
                <a:latin typeface="Bauhaus" pitchFamily="2" charset="0"/>
              </a:rPr>
              <a:t>Requirements To </a:t>
            </a:r>
          </a:p>
          <a:p>
            <a:pPr algn="ctr"/>
            <a:r>
              <a:rPr lang="en-US" sz="5400" dirty="0" smtClean="0">
                <a:solidFill>
                  <a:schemeClr val="bg1"/>
                </a:solidFill>
                <a:effectLst>
                  <a:outerShdw blurRad="38100" dist="38100" dir="2700000" algn="tl">
                    <a:srgbClr val="000000">
                      <a:alpha val="43137"/>
                    </a:srgbClr>
                  </a:outerShdw>
                </a:effectLst>
                <a:latin typeface="Bauhaus" pitchFamily="2" charset="0"/>
              </a:rPr>
              <a:t>Incorporate a  </a:t>
            </a:r>
          </a:p>
          <a:p>
            <a:pPr algn="ctr"/>
            <a:r>
              <a:rPr lang="en-US" sz="5400" dirty="0" smtClean="0">
                <a:solidFill>
                  <a:schemeClr val="bg1"/>
                </a:solidFill>
                <a:effectLst>
                  <a:outerShdw blurRad="38100" dist="38100" dir="2700000" algn="tl">
                    <a:srgbClr val="000000">
                      <a:alpha val="43137"/>
                    </a:srgbClr>
                  </a:outerShdw>
                </a:effectLst>
                <a:latin typeface="Bauhaus" pitchFamily="2" charset="0"/>
              </a:rPr>
              <a:t>Private Limited Company In Singapore</a:t>
            </a:r>
            <a:endParaRPr lang="en-US" sz="5400" dirty="0">
              <a:solidFill>
                <a:schemeClr val="bg1"/>
              </a:solidFill>
              <a:effectLst>
                <a:outerShdw blurRad="38100" dist="38100" dir="2700000" algn="tl">
                  <a:srgbClr val="000000">
                    <a:alpha val="43137"/>
                  </a:srgbClr>
                </a:outerShdw>
              </a:effectLst>
              <a:latin typeface="Bauhaus" pitchFamily="2"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icture1.jpg"/>
          <p:cNvPicPr>
            <a:picLocks noChangeAspect="1"/>
          </p:cNvPicPr>
          <p:nvPr/>
        </p:nvPicPr>
        <p:blipFill>
          <a:blip r:embed="rId2"/>
          <a:stretch>
            <a:fillRect/>
          </a:stretch>
        </p:blipFill>
        <p:spPr>
          <a:xfrm>
            <a:off x="3166" y="0"/>
            <a:ext cx="9137667" cy="6858000"/>
          </a:xfrm>
          <a:prstGeom prst="rect">
            <a:avLst/>
          </a:prstGeom>
          <a:ln>
            <a:noFill/>
          </a:ln>
          <a:effectLst>
            <a:outerShdw blurRad="149987" dist="250190" dir="8460000" algn="ctr">
              <a:srgbClr val="000000">
                <a:alpha val="28000"/>
              </a:srgbClr>
            </a:outerShdw>
          </a:effectLst>
        </p:spPr>
      </p:pic>
      <p:sp>
        <p:nvSpPr>
          <p:cNvPr id="4" name="Title 3"/>
          <p:cNvSpPr>
            <a:spLocks noGrp="1"/>
          </p:cNvSpPr>
          <p:nvPr>
            <p:ph type="title"/>
          </p:nvPr>
        </p:nvSpPr>
        <p:spPr>
          <a:xfrm>
            <a:off x="838200" y="381000"/>
            <a:ext cx="7467600" cy="762000"/>
          </a:xfrm>
        </p:spPr>
        <p:txBody>
          <a:bodyPr>
            <a:normAutofit/>
          </a:bodyPr>
          <a:lstStyle/>
          <a:p>
            <a:pPr algn="ctr"/>
            <a:r>
              <a:rPr lang="en-US" sz="3200" b="1" u="sng" dirty="0" smtClean="0">
                <a:solidFill>
                  <a:schemeClr val="bg1"/>
                </a:solidFill>
                <a:latin typeface="Calibri" pitchFamily="34" charset="0"/>
                <a:cs typeface="Calibri" pitchFamily="34" charset="0"/>
              </a:rPr>
              <a:t>1. COMPANY NAME </a:t>
            </a:r>
            <a:endParaRPr lang="en-US" sz="3200" b="1" u="sng" dirty="0">
              <a:solidFill>
                <a:schemeClr val="bg1"/>
              </a:solidFill>
              <a:latin typeface="Calibri" pitchFamily="34" charset="0"/>
              <a:cs typeface="Calibri" pitchFamily="34" charset="0"/>
            </a:endParaRPr>
          </a:p>
        </p:txBody>
      </p:sp>
      <p:sp>
        <p:nvSpPr>
          <p:cNvPr id="6" name="TextBox 5"/>
          <p:cNvSpPr txBox="1"/>
          <p:nvPr/>
        </p:nvSpPr>
        <p:spPr>
          <a:xfrm>
            <a:off x="457200" y="1371600"/>
            <a:ext cx="8229600" cy="4154984"/>
          </a:xfrm>
          <a:prstGeom prst="rect">
            <a:avLst/>
          </a:prstGeom>
          <a:noFill/>
        </p:spPr>
        <p:txBody>
          <a:bodyPr wrap="square" rtlCol="0">
            <a:spAutoFit/>
          </a:bodyPr>
          <a:lstStyle/>
          <a:p>
            <a:pPr algn="just"/>
            <a:r>
              <a:rPr lang="en-US" sz="2400"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Most of the companies in Singapore are incorporated as private limited companies. According to the Singapore Companies Act, such companies need to add “Private Limited”, “</a:t>
            </a:r>
            <a:r>
              <a:rPr lang="en-US" sz="2400" dirty="0" err="1" smtClean="0">
                <a:solidFill>
                  <a:schemeClr val="bg1"/>
                </a:solidFill>
                <a:effectLst>
                  <a:outerShdw blurRad="38100" dist="38100" dir="2700000" algn="tl">
                    <a:srgbClr val="000000">
                      <a:alpha val="43137"/>
                    </a:srgbClr>
                  </a:outerShdw>
                </a:effectLst>
                <a:latin typeface="Calibri" pitchFamily="34" charset="0"/>
                <a:cs typeface="Calibri" pitchFamily="34" charset="0"/>
              </a:rPr>
              <a:t>Pte</a:t>
            </a:r>
            <a:r>
              <a:rPr lang="en-US" sz="2400"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 Ltd” or “Ltd” as a suffix to their company name. Additionally, the private limited company is a separate legal entity in Singapore, which is also considered as an independent business structure from its owners. </a:t>
            </a:r>
          </a:p>
          <a:p>
            <a:pPr algn="just"/>
            <a:endParaRPr lang="en-US" sz="2400" dirty="0" smtClean="0">
              <a:solidFill>
                <a:schemeClr val="bg1"/>
              </a:solidFill>
              <a:effectLst>
                <a:outerShdw blurRad="38100" dist="38100" dir="2700000" algn="tl">
                  <a:srgbClr val="000000">
                    <a:alpha val="43137"/>
                  </a:srgbClr>
                </a:outerShdw>
              </a:effectLst>
              <a:latin typeface="Calibri" pitchFamily="34" charset="0"/>
              <a:cs typeface="Calibri" pitchFamily="34" charset="0"/>
            </a:endParaRPr>
          </a:p>
          <a:p>
            <a:pPr algn="just"/>
            <a:r>
              <a:rPr lang="en-US" sz="2400"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Accounting and Corporate Regulatory Authority of Singapore or ACRA is the governing body looking after company incorporation and company registration process in Singapore.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icture1.jpg"/>
          <p:cNvPicPr>
            <a:picLocks noChangeAspect="1"/>
          </p:cNvPicPr>
          <p:nvPr/>
        </p:nvPicPr>
        <p:blipFill>
          <a:blip r:embed="rId2"/>
          <a:stretch>
            <a:fillRect/>
          </a:stretch>
        </p:blipFill>
        <p:spPr>
          <a:xfrm>
            <a:off x="3166" y="0"/>
            <a:ext cx="9137667" cy="6858000"/>
          </a:xfrm>
          <a:prstGeom prst="rect">
            <a:avLst/>
          </a:prstGeom>
          <a:ln>
            <a:noFill/>
          </a:ln>
          <a:effectLst>
            <a:outerShdw blurRad="149987" dist="250190" dir="8460000" algn="ctr">
              <a:srgbClr val="000000">
                <a:alpha val="28000"/>
              </a:srgbClr>
            </a:outerShdw>
          </a:effectLst>
        </p:spPr>
      </p:pic>
      <p:sp>
        <p:nvSpPr>
          <p:cNvPr id="4" name="Title 3"/>
          <p:cNvSpPr>
            <a:spLocks noGrp="1"/>
          </p:cNvSpPr>
          <p:nvPr>
            <p:ph type="title"/>
          </p:nvPr>
        </p:nvSpPr>
        <p:spPr>
          <a:xfrm>
            <a:off x="838200" y="381000"/>
            <a:ext cx="7467600" cy="762000"/>
          </a:xfrm>
        </p:spPr>
        <p:txBody>
          <a:bodyPr>
            <a:normAutofit/>
          </a:bodyPr>
          <a:lstStyle/>
          <a:p>
            <a:pPr algn="ctr"/>
            <a:r>
              <a:rPr lang="en-US" sz="3200" b="1" u="sng" dirty="0" smtClean="0">
                <a:solidFill>
                  <a:schemeClr val="bg1"/>
                </a:solidFill>
                <a:latin typeface="Calibri" pitchFamily="34" charset="0"/>
                <a:cs typeface="Calibri" pitchFamily="34" charset="0"/>
              </a:rPr>
              <a:t>2. ISSUED SHARE CAPITAL </a:t>
            </a:r>
            <a:endParaRPr lang="en-US" sz="3200" b="1" u="sng" dirty="0">
              <a:solidFill>
                <a:schemeClr val="bg1"/>
              </a:solidFill>
              <a:latin typeface="Calibri" pitchFamily="34" charset="0"/>
              <a:cs typeface="Calibri" pitchFamily="34" charset="0"/>
            </a:endParaRPr>
          </a:p>
        </p:txBody>
      </p:sp>
      <p:sp>
        <p:nvSpPr>
          <p:cNvPr id="6" name="TextBox 5"/>
          <p:cNvSpPr txBox="1"/>
          <p:nvPr/>
        </p:nvSpPr>
        <p:spPr>
          <a:xfrm>
            <a:off x="457200" y="1371600"/>
            <a:ext cx="8229600" cy="3416320"/>
          </a:xfrm>
          <a:prstGeom prst="rect">
            <a:avLst/>
          </a:prstGeom>
          <a:noFill/>
        </p:spPr>
        <p:txBody>
          <a:bodyPr wrap="square" rtlCol="0">
            <a:spAutoFit/>
          </a:bodyPr>
          <a:lstStyle/>
          <a:p>
            <a:pPr>
              <a:buNone/>
            </a:pPr>
            <a:r>
              <a:rPr lang="en-US" sz="2400"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According to the Singapore Companies Act and as per the statutes of Singapore company incorporation minimum paid-up capital (share capital) required to incorporate a private limited company in Singapore is 1 Singapore Dollar or S$1. </a:t>
            </a:r>
          </a:p>
          <a:p>
            <a:pPr>
              <a:buNone/>
            </a:pPr>
            <a:endParaRPr lang="en-US" sz="2400" dirty="0" smtClean="0">
              <a:solidFill>
                <a:schemeClr val="bg1"/>
              </a:solidFill>
              <a:effectLst>
                <a:outerShdw blurRad="38100" dist="38100" dir="2700000" algn="tl">
                  <a:srgbClr val="000000">
                    <a:alpha val="43137"/>
                  </a:srgbClr>
                </a:outerShdw>
              </a:effectLst>
              <a:latin typeface="Calibri" pitchFamily="34" charset="0"/>
              <a:cs typeface="Calibri" pitchFamily="34" charset="0"/>
            </a:endParaRPr>
          </a:p>
          <a:p>
            <a:pPr>
              <a:buNone/>
            </a:pPr>
            <a:r>
              <a:rPr lang="en-US" sz="2400"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This initial share capital is entitled tot be increased at any time after the company is incorporated. For Singapore companies, there is no any concept such as Authorized Capital making it further easier to do and incorporate a business in Singapore.  </a:t>
            </a:r>
            <a:endParaRPr lang="en-US" sz="2400" dirty="0">
              <a:solidFill>
                <a:schemeClr val="bg1"/>
              </a:solidFill>
              <a:effectLst>
                <a:outerShdw blurRad="38100" dist="38100" dir="2700000" algn="tl">
                  <a:srgbClr val="000000">
                    <a:alpha val="43137"/>
                  </a:srgbClr>
                </a:outerShdw>
              </a:effectLst>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icture1.jpg"/>
          <p:cNvPicPr>
            <a:picLocks noChangeAspect="1"/>
          </p:cNvPicPr>
          <p:nvPr/>
        </p:nvPicPr>
        <p:blipFill>
          <a:blip r:embed="rId2"/>
          <a:stretch>
            <a:fillRect/>
          </a:stretch>
        </p:blipFill>
        <p:spPr>
          <a:xfrm>
            <a:off x="3166" y="0"/>
            <a:ext cx="9137667" cy="6858000"/>
          </a:xfrm>
          <a:prstGeom prst="rect">
            <a:avLst/>
          </a:prstGeom>
          <a:ln>
            <a:noFill/>
          </a:ln>
          <a:effectLst>
            <a:outerShdw blurRad="149987" dist="250190" dir="8460000" algn="ctr">
              <a:srgbClr val="000000">
                <a:alpha val="28000"/>
              </a:srgbClr>
            </a:outerShdw>
          </a:effectLst>
        </p:spPr>
      </p:pic>
      <p:sp>
        <p:nvSpPr>
          <p:cNvPr id="4" name="Title 3"/>
          <p:cNvSpPr>
            <a:spLocks noGrp="1"/>
          </p:cNvSpPr>
          <p:nvPr>
            <p:ph type="title"/>
          </p:nvPr>
        </p:nvSpPr>
        <p:spPr>
          <a:xfrm>
            <a:off x="838200" y="381000"/>
            <a:ext cx="7467600" cy="762000"/>
          </a:xfrm>
        </p:spPr>
        <p:txBody>
          <a:bodyPr>
            <a:normAutofit/>
          </a:bodyPr>
          <a:lstStyle/>
          <a:p>
            <a:pPr algn="ctr"/>
            <a:r>
              <a:rPr lang="en-US" sz="3200" b="1" u="sng" dirty="0" smtClean="0">
                <a:solidFill>
                  <a:schemeClr val="bg1"/>
                </a:solidFill>
                <a:latin typeface="Calibri" pitchFamily="34" charset="0"/>
                <a:cs typeface="Calibri" pitchFamily="34" charset="0"/>
              </a:rPr>
              <a:t>3. OWNERSHIP OF THE COMPANY </a:t>
            </a:r>
            <a:endParaRPr lang="en-US" sz="3200" b="1" u="sng" dirty="0">
              <a:solidFill>
                <a:schemeClr val="bg1"/>
              </a:solidFill>
              <a:latin typeface="Calibri" pitchFamily="34" charset="0"/>
              <a:cs typeface="Calibri" pitchFamily="34" charset="0"/>
            </a:endParaRPr>
          </a:p>
        </p:txBody>
      </p:sp>
      <p:sp>
        <p:nvSpPr>
          <p:cNvPr id="6" name="TextBox 5"/>
          <p:cNvSpPr txBox="1"/>
          <p:nvPr/>
        </p:nvSpPr>
        <p:spPr>
          <a:xfrm>
            <a:off x="457200" y="1371600"/>
            <a:ext cx="8229600" cy="4524315"/>
          </a:xfrm>
          <a:prstGeom prst="rect">
            <a:avLst/>
          </a:prstGeom>
          <a:noFill/>
        </p:spPr>
        <p:txBody>
          <a:bodyPr wrap="square" rtlCol="0">
            <a:spAutoFit/>
          </a:bodyPr>
          <a:lstStyle/>
          <a:p>
            <a:pPr algn="just">
              <a:buNone/>
            </a:pPr>
            <a:r>
              <a:rPr lang="en-US" sz="2400"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The issued share capital has to be held or owned by at least one individual or by one or many corporate entities. </a:t>
            </a:r>
          </a:p>
          <a:p>
            <a:pPr algn="just">
              <a:buNone/>
            </a:pPr>
            <a:endParaRPr lang="en-US" sz="2400" dirty="0" smtClean="0">
              <a:solidFill>
                <a:schemeClr val="bg1"/>
              </a:solidFill>
              <a:effectLst>
                <a:outerShdw blurRad="38100" dist="38100" dir="2700000" algn="tl">
                  <a:srgbClr val="000000">
                    <a:alpha val="43137"/>
                  </a:srgbClr>
                </a:outerShdw>
              </a:effectLst>
              <a:latin typeface="Calibri" pitchFamily="34" charset="0"/>
              <a:cs typeface="Calibri" pitchFamily="34" charset="0"/>
            </a:endParaRPr>
          </a:p>
          <a:p>
            <a:pPr algn="just">
              <a:buNone/>
            </a:pPr>
            <a:r>
              <a:rPr lang="en-US" sz="2400"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There are no restrictions on how much share capital can be withheld or owned by a single entity. Additionally, there are no restrictions or limitations o the amount of share capital held by foreign individuals or by the foreign companies. </a:t>
            </a:r>
          </a:p>
          <a:p>
            <a:pPr algn="just">
              <a:buNone/>
            </a:pPr>
            <a:endParaRPr lang="en-US" sz="2400" dirty="0" smtClean="0">
              <a:solidFill>
                <a:schemeClr val="bg1"/>
              </a:solidFill>
              <a:effectLst>
                <a:outerShdw blurRad="38100" dist="38100" dir="2700000" algn="tl">
                  <a:srgbClr val="000000">
                    <a:alpha val="43137"/>
                  </a:srgbClr>
                </a:outerShdw>
              </a:effectLst>
              <a:latin typeface="Calibri" pitchFamily="34" charset="0"/>
              <a:cs typeface="Calibri" pitchFamily="34" charset="0"/>
            </a:endParaRPr>
          </a:p>
          <a:p>
            <a:pPr algn="just">
              <a:buNone/>
            </a:pPr>
            <a:r>
              <a:rPr lang="en-US" sz="2400"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This might be the reason more and more foreign companies are interested to set up business in Singapore by incorporating a subsidiary company as a private limited business entity. </a:t>
            </a:r>
          </a:p>
          <a:p>
            <a:pPr algn="just">
              <a:buNone/>
            </a:pPr>
            <a:endParaRPr lang="en-US" sz="2400" dirty="0">
              <a:solidFill>
                <a:schemeClr val="bg1"/>
              </a:solidFill>
              <a:effectLst>
                <a:outerShdw blurRad="38100" dist="38100" dir="2700000" algn="tl">
                  <a:srgbClr val="000000">
                    <a:alpha val="43137"/>
                  </a:srgbClr>
                </a:outerShdw>
              </a:effectLst>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icture1.jpg"/>
          <p:cNvPicPr>
            <a:picLocks noChangeAspect="1"/>
          </p:cNvPicPr>
          <p:nvPr/>
        </p:nvPicPr>
        <p:blipFill>
          <a:blip r:embed="rId2"/>
          <a:stretch>
            <a:fillRect/>
          </a:stretch>
        </p:blipFill>
        <p:spPr>
          <a:xfrm>
            <a:off x="3166" y="0"/>
            <a:ext cx="9137667" cy="6858000"/>
          </a:xfrm>
          <a:prstGeom prst="rect">
            <a:avLst/>
          </a:prstGeom>
          <a:ln>
            <a:noFill/>
          </a:ln>
          <a:effectLst>
            <a:outerShdw blurRad="149987" dist="250190" dir="8460000" algn="ctr">
              <a:srgbClr val="000000">
                <a:alpha val="28000"/>
              </a:srgbClr>
            </a:outerShdw>
          </a:effectLst>
        </p:spPr>
      </p:pic>
      <p:sp>
        <p:nvSpPr>
          <p:cNvPr id="4" name="Title 3"/>
          <p:cNvSpPr>
            <a:spLocks noGrp="1"/>
          </p:cNvSpPr>
          <p:nvPr>
            <p:ph type="title"/>
          </p:nvPr>
        </p:nvSpPr>
        <p:spPr>
          <a:xfrm>
            <a:off x="838200" y="381000"/>
            <a:ext cx="7467600" cy="762000"/>
          </a:xfrm>
        </p:spPr>
        <p:txBody>
          <a:bodyPr>
            <a:normAutofit/>
          </a:bodyPr>
          <a:lstStyle/>
          <a:p>
            <a:pPr algn="ctr"/>
            <a:r>
              <a:rPr lang="en-US" sz="3200" b="1" u="sng" dirty="0" smtClean="0">
                <a:solidFill>
                  <a:schemeClr val="bg1"/>
                </a:solidFill>
                <a:latin typeface="Calibri" pitchFamily="34" charset="0"/>
                <a:cs typeface="Calibri" pitchFamily="34" charset="0"/>
              </a:rPr>
              <a:t>4. DIRECTORS </a:t>
            </a:r>
            <a:endParaRPr lang="en-US" sz="3200" b="1" u="sng" dirty="0">
              <a:solidFill>
                <a:schemeClr val="bg1"/>
              </a:solidFill>
              <a:latin typeface="Calibri" pitchFamily="34" charset="0"/>
              <a:cs typeface="Calibri" pitchFamily="34" charset="0"/>
            </a:endParaRPr>
          </a:p>
        </p:txBody>
      </p:sp>
      <p:sp>
        <p:nvSpPr>
          <p:cNvPr id="6" name="TextBox 5"/>
          <p:cNvSpPr txBox="1"/>
          <p:nvPr/>
        </p:nvSpPr>
        <p:spPr>
          <a:xfrm>
            <a:off x="457200" y="1371600"/>
            <a:ext cx="8229600" cy="5632311"/>
          </a:xfrm>
          <a:prstGeom prst="rect">
            <a:avLst/>
          </a:prstGeom>
          <a:noFill/>
        </p:spPr>
        <p:txBody>
          <a:bodyPr wrap="square" rtlCol="0">
            <a:spAutoFit/>
          </a:bodyPr>
          <a:lstStyle/>
          <a:p>
            <a:pPr algn="just">
              <a:buNone/>
            </a:pPr>
            <a:r>
              <a:rPr lang="en-US" sz="2400"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In order to meet the statutory obligations of the Singapore Company Act, it is mandatory to appoint an Omni director. As of now, there are no restrictions on foreign individuals to serve as a director of a company incorporated in Singapore. If the concerned company is interested to appoint a foreign individual as the director of </a:t>
            </a:r>
            <a:r>
              <a:rPr lang="en-US" sz="2400" dirty="0" err="1" smtClean="0">
                <a:solidFill>
                  <a:schemeClr val="bg1"/>
                </a:solidFill>
                <a:effectLst>
                  <a:outerShdw blurRad="38100" dist="38100" dir="2700000" algn="tl">
                    <a:srgbClr val="000000">
                      <a:alpha val="43137"/>
                    </a:srgbClr>
                  </a:outerShdw>
                </a:effectLst>
                <a:latin typeface="Calibri" pitchFamily="34" charset="0"/>
                <a:cs typeface="Calibri" pitchFamily="34" charset="0"/>
              </a:rPr>
              <a:t>of</a:t>
            </a:r>
            <a:r>
              <a:rPr lang="en-US" sz="2400"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 the company; then, this Omni director will serve as a nominee director until the foreign director receives the Employment Pass. </a:t>
            </a:r>
          </a:p>
          <a:p>
            <a:pPr algn="just">
              <a:buNone/>
            </a:pPr>
            <a:endParaRPr lang="en-US" sz="2400" dirty="0" smtClean="0">
              <a:solidFill>
                <a:schemeClr val="bg1"/>
              </a:solidFill>
              <a:effectLst>
                <a:outerShdw blurRad="38100" dist="38100" dir="2700000" algn="tl">
                  <a:srgbClr val="000000">
                    <a:alpha val="43137"/>
                  </a:srgbClr>
                </a:outerShdw>
              </a:effectLst>
              <a:latin typeface="Calibri" pitchFamily="34" charset="0"/>
              <a:cs typeface="Calibri" pitchFamily="34" charset="0"/>
            </a:endParaRPr>
          </a:p>
          <a:p>
            <a:pPr algn="just">
              <a:buNone/>
            </a:pPr>
            <a:r>
              <a:rPr lang="en-US" sz="2400"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The appointed director must be above 18 years of age and an ordinary Singapore resident. Therefore, it would be better of the newly incorporated company appoints two directors. One, an ordinary resident of Singapore and the other one with foreign nationality. </a:t>
            </a:r>
          </a:p>
          <a:p>
            <a:pPr algn="just"/>
            <a:endParaRPr lang="en-US" sz="2400" dirty="0">
              <a:solidFill>
                <a:schemeClr val="bg1"/>
              </a:solidFill>
              <a:effectLst>
                <a:outerShdw blurRad="38100" dist="38100" dir="2700000" algn="tl">
                  <a:srgbClr val="000000">
                    <a:alpha val="43137"/>
                  </a:srgbClr>
                </a:outerShdw>
              </a:effectLst>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icture1.jpg"/>
          <p:cNvPicPr>
            <a:picLocks noChangeAspect="1"/>
          </p:cNvPicPr>
          <p:nvPr/>
        </p:nvPicPr>
        <p:blipFill>
          <a:blip r:embed="rId2"/>
          <a:stretch>
            <a:fillRect/>
          </a:stretch>
        </p:blipFill>
        <p:spPr>
          <a:xfrm>
            <a:off x="3166" y="0"/>
            <a:ext cx="9137667" cy="6858000"/>
          </a:xfrm>
          <a:prstGeom prst="rect">
            <a:avLst/>
          </a:prstGeom>
          <a:ln>
            <a:noFill/>
          </a:ln>
          <a:effectLst>
            <a:outerShdw blurRad="149987" dist="250190" dir="8460000" algn="ctr">
              <a:srgbClr val="000000">
                <a:alpha val="28000"/>
              </a:srgbClr>
            </a:outerShdw>
          </a:effectLst>
        </p:spPr>
      </p:pic>
      <p:sp>
        <p:nvSpPr>
          <p:cNvPr id="4" name="Title 3"/>
          <p:cNvSpPr>
            <a:spLocks noGrp="1"/>
          </p:cNvSpPr>
          <p:nvPr>
            <p:ph type="title"/>
          </p:nvPr>
        </p:nvSpPr>
        <p:spPr>
          <a:xfrm>
            <a:off x="838200" y="381000"/>
            <a:ext cx="7467600" cy="762000"/>
          </a:xfrm>
        </p:spPr>
        <p:txBody>
          <a:bodyPr>
            <a:normAutofit/>
          </a:bodyPr>
          <a:lstStyle/>
          <a:p>
            <a:pPr algn="ctr"/>
            <a:r>
              <a:rPr lang="en-US" sz="3200" b="1" u="sng" dirty="0" smtClean="0">
                <a:solidFill>
                  <a:schemeClr val="bg1"/>
                </a:solidFill>
                <a:latin typeface="Calibri" pitchFamily="34" charset="0"/>
                <a:cs typeface="Calibri" pitchFamily="34" charset="0"/>
              </a:rPr>
              <a:t>5. COMPANY SECRETARY </a:t>
            </a:r>
            <a:endParaRPr lang="en-US" sz="3200" b="1" u="sng" dirty="0">
              <a:solidFill>
                <a:schemeClr val="bg1"/>
              </a:solidFill>
              <a:latin typeface="Calibri" pitchFamily="34" charset="0"/>
              <a:cs typeface="Calibri" pitchFamily="34" charset="0"/>
            </a:endParaRPr>
          </a:p>
        </p:txBody>
      </p:sp>
      <p:sp>
        <p:nvSpPr>
          <p:cNvPr id="6" name="TextBox 5"/>
          <p:cNvSpPr txBox="1"/>
          <p:nvPr/>
        </p:nvSpPr>
        <p:spPr>
          <a:xfrm>
            <a:off x="457200" y="1371600"/>
            <a:ext cx="8229600" cy="3785652"/>
          </a:xfrm>
          <a:prstGeom prst="rect">
            <a:avLst/>
          </a:prstGeom>
          <a:noFill/>
        </p:spPr>
        <p:txBody>
          <a:bodyPr wrap="square" rtlCol="0">
            <a:spAutoFit/>
          </a:bodyPr>
          <a:lstStyle/>
          <a:p>
            <a:pPr algn="just">
              <a:buNone/>
            </a:pPr>
            <a:r>
              <a:rPr lang="en-US" sz="2400"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Pass. According to Section 171 of the Singapore Companies Act, it is necessary to appoint a qualified </a:t>
            </a:r>
            <a:r>
              <a:rPr lang="en-US" sz="2400" dirty="0" smtClean="0">
                <a:solidFill>
                  <a:schemeClr val="bg1"/>
                </a:solidFill>
                <a:effectLst>
                  <a:outerShdw blurRad="38100" dist="38100" dir="2700000" algn="tl">
                    <a:srgbClr val="000000">
                      <a:alpha val="43137"/>
                    </a:srgbClr>
                  </a:outerShdw>
                </a:effectLst>
                <a:latin typeface="Calibri" pitchFamily="34" charset="0"/>
                <a:cs typeface="Calibri" pitchFamily="34" charset="0"/>
                <a:hlinkClick r:id="rId3"/>
              </a:rPr>
              <a:t>company secretary</a:t>
            </a:r>
            <a:r>
              <a:rPr lang="en-US" sz="2400"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 within first six months of company incorporation. </a:t>
            </a:r>
          </a:p>
          <a:p>
            <a:pPr algn="just">
              <a:buNone/>
            </a:pPr>
            <a:endParaRPr lang="en-US" sz="2400" dirty="0" smtClean="0">
              <a:solidFill>
                <a:schemeClr val="bg1"/>
              </a:solidFill>
              <a:effectLst>
                <a:outerShdw blurRad="38100" dist="38100" dir="2700000" algn="tl">
                  <a:srgbClr val="000000">
                    <a:alpha val="43137"/>
                  </a:srgbClr>
                </a:outerShdw>
              </a:effectLst>
              <a:latin typeface="Calibri" pitchFamily="34" charset="0"/>
              <a:cs typeface="Calibri" pitchFamily="34" charset="0"/>
            </a:endParaRPr>
          </a:p>
          <a:p>
            <a:pPr algn="just">
              <a:buNone/>
            </a:pPr>
            <a:r>
              <a:rPr lang="en-US" sz="2400"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In no way, a sole director or a sole shareholder is allowed to act or take over the responsibilities of a company secretary. </a:t>
            </a:r>
          </a:p>
          <a:p>
            <a:pPr algn="just">
              <a:buNone/>
            </a:pPr>
            <a:endParaRPr lang="en-US" sz="2400" dirty="0" smtClean="0">
              <a:solidFill>
                <a:schemeClr val="bg1"/>
              </a:solidFill>
              <a:effectLst>
                <a:outerShdw blurRad="38100" dist="38100" dir="2700000" algn="tl">
                  <a:srgbClr val="000000">
                    <a:alpha val="43137"/>
                  </a:srgbClr>
                </a:outerShdw>
              </a:effectLst>
              <a:latin typeface="Calibri" pitchFamily="34" charset="0"/>
              <a:cs typeface="Calibri" pitchFamily="34" charset="0"/>
            </a:endParaRPr>
          </a:p>
          <a:p>
            <a:pPr algn="just">
              <a:buNone/>
            </a:pPr>
            <a:r>
              <a:rPr lang="en-US" sz="2400"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The appointed company secretary is required to be a natural  person, ordinarily resident of Singapore and has to have required education and experience to act as a secretary. </a:t>
            </a:r>
            <a:endParaRPr lang="en-US" sz="2400" dirty="0">
              <a:solidFill>
                <a:schemeClr val="bg1"/>
              </a:solidFill>
              <a:effectLst>
                <a:outerShdw blurRad="38100" dist="38100" dir="2700000" algn="tl">
                  <a:srgbClr val="000000">
                    <a:alpha val="43137"/>
                  </a:srgbClr>
                </a:outerShdw>
              </a:effectLst>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376</TotalTime>
  <Words>1319</Words>
  <Application>Microsoft Office PowerPoint</Application>
  <PresentationFormat>On-screen Show (4:3)</PresentationFormat>
  <Paragraphs>81</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Oriel</vt:lpstr>
      <vt:lpstr>PowerPoint Presentation</vt:lpstr>
      <vt:lpstr>PowerPoint Presentation</vt:lpstr>
      <vt:lpstr>PowerPoint Presentation</vt:lpstr>
      <vt:lpstr>PowerPoint Presentation</vt:lpstr>
      <vt:lpstr>1. COMPANY NAME </vt:lpstr>
      <vt:lpstr>2. ISSUED SHARE CAPITAL </vt:lpstr>
      <vt:lpstr>3. OWNERSHIP OF THE COMPANY </vt:lpstr>
      <vt:lpstr>4. DIRECTORS </vt:lpstr>
      <vt:lpstr>5. COMPANY SECRETARY </vt:lpstr>
      <vt:lpstr>6. APPOINTING AN AUDITOR </vt:lpstr>
      <vt:lpstr>7. REGISTERED OFFICE ADDRESS </vt:lpstr>
      <vt:lpstr>8. ACCOUNTING COMPLIANCE </vt:lpstr>
      <vt:lpstr>9. ANNUAL GENERAL MEETING </vt:lpstr>
      <vt:lpstr>10.TAXATION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Admin4</dc:creator>
  <cp:lastModifiedBy>user</cp:lastModifiedBy>
  <cp:revision>74</cp:revision>
  <dcterms:created xsi:type="dcterms:W3CDTF">2015-05-28T06:31:22Z</dcterms:created>
  <dcterms:modified xsi:type="dcterms:W3CDTF">2015-06-02T05:53:04Z</dcterms:modified>
</cp:coreProperties>
</file>