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5.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47"/>
  </p:notesMasterIdLst>
  <p:handoutMasterIdLst>
    <p:handoutMasterId r:id="rId48"/>
  </p:handoutMasterIdLst>
  <p:sldIdLst>
    <p:sldId id="257" r:id="rId2"/>
    <p:sldId id="325" r:id="rId3"/>
    <p:sldId id="307" r:id="rId4"/>
    <p:sldId id="289" r:id="rId5"/>
    <p:sldId id="290" r:id="rId6"/>
    <p:sldId id="291" r:id="rId7"/>
    <p:sldId id="349" r:id="rId8"/>
    <p:sldId id="344" r:id="rId9"/>
    <p:sldId id="350" r:id="rId10"/>
    <p:sldId id="351" r:id="rId11"/>
    <p:sldId id="263" r:id="rId12"/>
    <p:sldId id="259" r:id="rId13"/>
    <p:sldId id="260" r:id="rId14"/>
    <p:sldId id="261" r:id="rId15"/>
    <p:sldId id="262" r:id="rId16"/>
    <p:sldId id="293" r:id="rId17"/>
    <p:sldId id="264" r:id="rId18"/>
    <p:sldId id="341" r:id="rId19"/>
    <p:sldId id="334" r:id="rId20"/>
    <p:sldId id="332" r:id="rId21"/>
    <p:sldId id="303" r:id="rId22"/>
    <p:sldId id="267" r:id="rId23"/>
    <p:sldId id="352" r:id="rId24"/>
    <p:sldId id="346" r:id="rId25"/>
    <p:sldId id="348" r:id="rId26"/>
    <p:sldId id="353" r:id="rId27"/>
    <p:sldId id="354" r:id="rId28"/>
    <p:sldId id="302" r:id="rId29"/>
    <p:sldId id="282" r:id="rId30"/>
    <p:sldId id="327" r:id="rId31"/>
    <p:sldId id="326" r:id="rId32"/>
    <p:sldId id="328" r:id="rId33"/>
    <p:sldId id="329" r:id="rId34"/>
    <p:sldId id="297" r:id="rId35"/>
    <p:sldId id="298" r:id="rId36"/>
    <p:sldId id="299" r:id="rId37"/>
    <p:sldId id="301" r:id="rId38"/>
    <p:sldId id="300" r:id="rId39"/>
    <p:sldId id="338" r:id="rId40"/>
    <p:sldId id="323" r:id="rId41"/>
    <p:sldId id="355" r:id="rId42"/>
    <p:sldId id="324" r:id="rId43"/>
    <p:sldId id="356" r:id="rId44"/>
    <p:sldId id="287" r:id="rId45"/>
    <p:sldId id="321" r:id="rId46"/>
  </p:sldIdLst>
  <p:sldSz cx="9753600" cy="7315200"/>
  <p:notesSz cx="7010400" cy="9296400"/>
  <p:defaultTextStyle>
    <a:defPPr>
      <a:defRPr lang="en-US"/>
    </a:defPPr>
    <a:lvl1pPr algn="ctr" rtl="0" eaLnBrk="0" fontAlgn="base" hangingPunct="0">
      <a:spcBef>
        <a:spcPct val="0"/>
      </a:spcBef>
      <a:spcAft>
        <a:spcPct val="0"/>
      </a:spcAft>
      <a:defRPr sz="1900" kern="1200">
        <a:solidFill>
          <a:srgbClr val="0E1D47"/>
        </a:solidFill>
        <a:latin typeface="Arial" charset="0"/>
        <a:ea typeface="+mn-ea"/>
        <a:cs typeface="+mn-cs"/>
      </a:defRPr>
    </a:lvl1pPr>
    <a:lvl2pPr marL="457200" algn="ctr" rtl="0" eaLnBrk="0" fontAlgn="base" hangingPunct="0">
      <a:spcBef>
        <a:spcPct val="0"/>
      </a:spcBef>
      <a:spcAft>
        <a:spcPct val="0"/>
      </a:spcAft>
      <a:defRPr sz="1900" kern="1200">
        <a:solidFill>
          <a:srgbClr val="0E1D47"/>
        </a:solidFill>
        <a:latin typeface="Arial" charset="0"/>
        <a:ea typeface="+mn-ea"/>
        <a:cs typeface="+mn-cs"/>
      </a:defRPr>
    </a:lvl2pPr>
    <a:lvl3pPr marL="914400" algn="ctr" rtl="0" eaLnBrk="0" fontAlgn="base" hangingPunct="0">
      <a:spcBef>
        <a:spcPct val="0"/>
      </a:spcBef>
      <a:spcAft>
        <a:spcPct val="0"/>
      </a:spcAft>
      <a:defRPr sz="1900" kern="1200">
        <a:solidFill>
          <a:srgbClr val="0E1D47"/>
        </a:solidFill>
        <a:latin typeface="Arial" charset="0"/>
        <a:ea typeface="+mn-ea"/>
        <a:cs typeface="+mn-cs"/>
      </a:defRPr>
    </a:lvl3pPr>
    <a:lvl4pPr marL="1371600" algn="ctr" rtl="0" eaLnBrk="0" fontAlgn="base" hangingPunct="0">
      <a:spcBef>
        <a:spcPct val="0"/>
      </a:spcBef>
      <a:spcAft>
        <a:spcPct val="0"/>
      </a:spcAft>
      <a:defRPr sz="1900" kern="1200">
        <a:solidFill>
          <a:srgbClr val="0E1D47"/>
        </a:solidFill>
        <a:latin typeface="Arial" charset="0"/>
        <a:ea typeface="+mn-ea"/>
        <a:cs typeface="+mn-cs"/>
      </a:defRPr>
    </a:lvl4pPr>
    <a:lvl5pPr marL="1828800" algn="ctr" rtl="0" eaLnBrk="0" fontAlgn="base" hangingPunct="0">
      <a:spcBef>
        <a:spcPct val="0"/>
      </a:spcBef>
      <a:spcAft>
        <a:spcPct val="0"/>
      </a:spcAft>
      <a:defRPr sz="1900" kern="1200">
        <a:solidFill>
          <a:srgbClr val="0E1D47"/>
        </a:solidFill>
        <a:latin typeface="Arial" charset="0"/>
        <a:ea typeface="+mn-ea"/>
        <a:cs typeface="+mn-cs"/>
      </a:defRPr>
    </a:lvl5pPr>
    <a:lvl6pPr marL="2286000" algn="l" defTabSz="914400" rtl="0" eaLnBrk="1" latinLnBrk="0" hangingPunct="1">
      <a:defRPr sz="1900" kern="1200">
        <a:solidFill>
          <a:srgbClr val="0E1D47"/>
        </a:solidFill>
        <a:latin typeface="Arial" charset="0"/>
        <a:ea typeface="+mn-ea"/>
        <a:cs typeface="+mn-cs"/>
      </a:defRPr>
    </a:lvl6pPr>
    <a:lvl7pPr marL="2743200" algn="l" defTabSz="914400" rtl="0" eaLnBrk="1" latinLnBrk="0" hangingPunct="1">
      <a:defRPr sz="1900" kern="1200">
        <a:solidFill>
          <a:srgbClr val="0E1D47"/>
        </a:solidFill>
        <a:latin typeface="Arial" charset="0"/>
        <a:ea typeface="+mn-ea"/>
        <a:cs typeface="+mn-cs"/>
      </a:defRPr>
    </a:lvl7pPr>
    <a:lvl8pPr marL="3200400" algn="l" defTabSz="914400" rtl="0" eaLnBrk="1" latinLnBrk="0" hangingPunct="1">
      <a:defRPr sz="1900" kern="1200">
        <a:solidFill>
          <a:srgbClr val="0E1D47"/>
        </a:solidFill>
        <a:latin typeface="Arial" charset="0"/>
        <a:ea typeface="+mn-ea"/>
        <a:cs typeface="+mn-cs"/>
      </a:defRPr>
    </a:lvl8pPr>
    <a:lvl9pPr marL="3657600" algn="l" defTabSz="914400" rtl="0" eaLnBrk="1" latinLnBrk="0" hangingPunct="1">
      <a:defRPr sz="1900" kern="1200">
        <a:solidFill>
          <a:srgbClr val="0E1D47"/>
        </a:solidFill>
        <a:latin typeface="Arial" charset="0"/>
        <a:ea typeface="+mn-ea"/>
        <a:cs typeface="+mn-cs"/>
      </a:defRPr>
    </a:lvl9pPr>
  </p:defaultTextStyle>
  <p:extLst>
    <p:ext uri="{EFAFB233-063F-42B5-8137-9DF3F51BA10A}">
      <p15:sldGuideLst xmlns:p15="http://schemas.microsoft.com/office/powerpoint/2012/main" xmlns="">
        <p15:guide id="1" orient="horz" pos="2304">
          <p15:clr>
            <a:srgbClr val="A4A3A4"/>
          </p15:clr>
        </p15:guide>
        <p15:guide id="2" pos="3072">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593A01"/>
    <a:srgbClr val="3399FF"/>
    <a:srgbClr val="0318DF"/>
    <a:srgbClr val="010307"/>
    <a:srgbClr val="CCFFCC"/>
    <a:srgbClr val="BBE0E3"/>
    <a:srgbClr val="FF0000"/>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2" autoAdjust="0"/>
    <p:restoredTop sz="99855" autoAdjust="0"/>
  </p:normalViewPr>
  <p:slideViewPr>
    <p:cSldViewPr snapToGrid="0">
      <p:cViewPr>
        <p:scale>
          <a:sx n="117" d="100"/>
          <a:sy n="117" d="100"/>
        </p:scale>
        <p:origin x="-1218" y="210"/>
      </p:cViewPr>
      <p:guideLst>
        <p:guide orient="horz" pos="2304"/>
        <p:guide pos="307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4" d="100"/>
          <a:sy n="84" d="100"/>
        </p:scale>
        <p:origin x="-318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gpfunds.com\data\groups\Marketing\Presentations\Funds\2015\Global%20Equity%20Universe.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msiddoway\Dropbox\GP%20Data\Morningstar%20Database.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gpfunds.com\data\groups\Mark\Data\IPO%20Data%20-%202014.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gpfunds.com\data\groups\Mark\Data\IPO%20Data%20-%202014.xlsx" TargetMode="Externa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chartUserShapes" Target="../drawings/drawing1.xml"/><Relationship Id="rId1" Type="http://schemas.openxmlformats.org/officeDocument/2006/relationships/oleObject" Target="file:///\\gpfunds.com\data\groups\Mark\Portfolio\Holdings\GP%20Holdings%202015Q2.xlsx" TargetMode="External"/><Relationship Id="rId4"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rgbClr val="663300"/>
                </a:solidFill>
                <a:latin typeface="+mn-lt"/>
                <a:ea typeface="+mn-ea"/>
                <a:cs typeface="+mn-cs"/>
              </a:defRPr>
            </a:pPr>
            <a:r>
              <a:rPr lang="en-US" sz="1100" b="1" dirty="0">
                <a:solidFill>
                  <a:srgbClr val="663300"/>
                </a:solidFill>
              </a:rPr>
              <a:t>Investible Universe (# of</a:t>
            </a:r>
            <a:r>
              <a:rPr lang="en-US" sz="1100" b="1" baseline="0" dirty="0">
                <a:solidFill>
                  <a:srgbClr val="663300"/>
                </a:solidFill>
              </a:rPr>
              <a:t> companies)</a:t>
            </a:r>
          </a:p>
          <a:p>
            <a:pPr>
              <a:defRPr sz="1100" b="1" i="0" u="none" strike="noStrike" kern="1200" spc="0" baseline="0">
                <a:solidFill>
                  <a:srgbClr val="663300"/>
                </a:solidFill>
                <a:latin typeface="+mn-lt"/>
                <a:ea typeface="+mn-ea"/>
                <a:cs typeface="+mn-cs"/>
              </a:defRPr>
            </a:pPr>
            <a:r>
              <a:rPr lang="en-US" sz="1100" b="1" baseline="0" dirty="0">
                <a:solidFill>
                  <a:srgbClr val="663300"/>
                </a:solidFill>
              </a:rPr>
              <a:t>~39,000</a:t>
            </a:r>
            <a:endParaRPr lang="en-US" sz="1100" b="1" dirty="0">
              <a:solidFill>
                <a:srgbClr val="663300"/>
              </a:solidFill>
            </a:endParaRPr>
          </a:p>
        </c:rich>
      </c:tx>
      <c:overlay val="0"/>
      <c:spPr>
        <a:noFill/>
        <a:ln>
          <a:noFill/>
        </a:ln>
        <a:effectLst/>
      </c:spPr>
    </c:title>
    <c:autoTitleDeleted val="0"/>
    <c:plotArea>
      <c:layout>
        <c:manualLayout>
          <c:layoutTarget val="inner"/>
          <c:xMode val="edge"/>
          <c:yMode val="edge"/>
          <c:x val="0.12055181071374371"/>
          <c:y val="0.14468468468468468"/>
          <c:w val="0.84152165491088893"/>
          <c:h val="0.82228228228228228"/>
        </c:manualLayout>
      </c:layout>
      <c:barChart>
        <c:barDir val="col"/>
        <c:grouping val="percentStacked"/>
        <c:varyColors val="0"/>
        <c:ser>
          <c:idx val="3"/>
          <c:order val="0"/>
          <c:tx>
            <c:strRef>
              <c:f>Global!$J$6</c:f>
              <c:strCache>
                <c:ptCount val="1"/>
                <c:pt idx="0">
                  <c:v>Micro</c:v>
                </c:pt>
              </c:strCache>
            </c:strRef>
          </c:tx>
          <c:spPr>
            <a:solidFill>
              <a:schemeClr val="bg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2">
                        <a:lumMod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Global!$K$6</c:f>
              <c:numCache>
                <c:formatCode>0%</c:formatCode>
                <c:ptCount val="1"/>
                <c:pt idx="0">
                  <c:v>0.67935341282894735</c:v>
                </c:pt>
              </c:numCache>
            </c:numRef>
          </c:val>
        </c:ser>
        <c:ser>
          <c:idx val="4"/>
          <c:order val="1"/>
          <c:tx>
            <c:strRef>
              <c:f>Global!$J$7</c:f>
              <c:strCache>
                <c:ptCount val="1"/>
                <c:pt idx="0">
                  <c:v>Small</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2">
                        <a:lumMod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Global!$K$7</c:f>
              <c:numCache>
                <c:formatCode>0%</c:formatCode>
                <c:ptCount val="1"/>
                <c:pt idx="0">
                  <c:v>0.14702405427631579</c:v>
                </c:pt>
              </c:numCache>
            </c:numRef>
          </c:val>
        </c:ser>
        <c:ser>
          <c:idx val="5"/>
          <c:order val="2"/>
          <c:tx>
            <c:strRef>
              <c:f>Global!$J$8</c:f>
              <c:strCache>
                <c:ptCount val="1"/>
                <c:pt idx="0">
                  <c:v>Mid</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2">
                        <a:lumMod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Global!$K$8</c:f>
              <c:numCache>
                <c:formatCode>0%</c:formatCode>
                <c:ptCount val="1"/>
                <c:pt idx="0">
                  <c:v>0.12947162828947367</c:v>
                </c:pt>
              </c:numCache>
            </c:numRef>
          </c:val>
        </c:ser>
        <c:ser>
          <c:idx val="6"/>
          <c:order val="3"/>
          <c:tx>
            <c:strRef>
              <c:f>Global!$J$9</c:f>
              <c:strCache>
                <c:ptCount val="1"/>
                <c:pt idx="0">
                  <c:v>Large</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663300"/>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Global!$K$9</c:f>
              <c:numCache>
                <c:formatCode>0%</c:formatCode>
                <c:ptCount val="1"/>
                <c:pt idx="0">
                  <c:v>3.6698190789473686E-2</c:v>
                </c:pt>
              </c:numCache>
            </c:numRef>
          </c:val>
        </c:ser>
        <c:ser>
          <c:idx val="7"/>
          <c:order val="4"/>
          <c:tx>
            <c:strRef>
              <c:f>Global!$J$10</c:f>
              <c:strCache>
                <c:ptCount val="1"/>
                <c:pt idx="0">
                  <c:v>Giant</c:v>
                </c:pt>
              </c:strCache>
            </c:strRef>
          </c:tx>
          <c:spPr>
            <a:solidFill>
              <a:schemeClr val="accent1">
                <a:lumMod val="60000"/>
                <a:lumOff val="40000"/>
              </a:schemeClr>
            </a:solidFill>
            <a:ln>
              <a:noFill/>
            </a:ln>
            <a:effectLst/>
          </c:spPr>
          <c:invertIfNegative val="0"/>
          <c:dLbls>
            <c:dLbl>
              <c:idx val="0"/>
              <c:layout>
                <c:manualLayout>
                  <c:x val="-6.3210160416445198E-17"/>
                  <c:y val="-1.8018018018018032E-2"/>
                </c:manualLayout>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663300"/>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Global!$K$10</c:f>
              <c:numCache>
                <c:formatCode>0%</c:formatCode>
                <c:ptCount val="1"/>
                <c:pt idx="0">
                  <c:v>7.4527138157894739E-3</c:v>
                </c:pt>
              </c:numCache>
            </c:numRef>
          </c:val>
        </c:ser>
        <c:dLbls>
          <c:showLegendKey val="0"/>
          <c:showVal val="0"/>
          <c:showCatName val="0"/>
          <c:showSerName val="0"/>
          <c:showPercent val="0"/>
          <c:showBubbleSize val="0"/>
        </c:dLbls>
        <c:gapWidth val="55"/>
        <c:overlap val="100"/>
        <c:axId val="79774464"/>
        <c:axId val="79776000"/>
      </c:barChart>
      <c:catAx>
        <c:axId val="79774464"/>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776000"/>
        <c:crosses val="autoZero"/>
        <c:auto val="1"/>
        <c:lblAlgn val="ctr"/>
        <c:lblOffset val="100"/>
        <c:noMultiLvlLbl val="0"/>
      </c:catAx>
      <c:valAx>
        <c:axId val="797760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774464"/>
        <c:crosses val="autoZero"/>
        <c:crossBetween val="between"/>
      </c:valAx>
      <c:spPr>
        <a:noFill/>
        <a:ln>
          <a:noFill/>
        </a:ln>
        <a:effectLst/>
      </c:spPr>
    </c:plotArea>
    <c:plotVisOnly val="1"/>
    <c:dispBlanksAs val="gap"/>
    <c:showDLblsOverMax val="0"/>
  </c:chart>
  <c:spPr>
    <a:noFill/>
    <a:ln>
      <a:solidFill>
        <a:schemeClr val="bg1">
          <a:lumMod val="85000"/>
        </a:schemeClr>
      </a:solid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cap="all" baseline="0">
                <a:solidFill>
                  <a:srgbClr val="663300"/>
                </a:solidFill>
                <a:latin typeface="+mn-lt"/>
                <a:ea typeface="+mn-ea"/>
                <a:cs typeface="+mn-cs"/>
              </a:defRPr>
            </a:pPr>
            <a:r>
              <a:rPr lang="en-US" sz="1100" b="1" cap="none" baseline="0" dirty="0" smtClean="0">
                <a:solidFill>
                  <a:srgbClr val="663300"/>
                </a:solidFill>
              </a:rPr>
              <a:t>Manager </a:t>
            </a:r>
            <a:r>
              <a:rPr lang="en-US" sz="1100" b="1" cap="none" baseline="0" dirty="0">
                <a:solidFill>
                  <a:srgbClr val="663300"/>
                </a:solidFill>
              </a:rPr>
              <a:t>Allocations</a:t>
            </a:r>
          </a:p>
          <a:p>
            <a:pPr>
              <a:defRPr sz="1100" b="1" i="0" u="none" strike="noStrike" kern="1200" cap="all" baseline="0">
                <a:solidFill>
                  <a:srgbClr val="663300"/>
                </a:solidFill>
                <a:latin typeface="+mn-lt"/>
                <a:ea typeface="+mn-ea"/>
                <a:cs typeface="+mn-cs"/>
              </a:defRPr>
            </a:pPr>
            <a:r>
              <a:rPr lang="en-US" sz="1100" b="1" cap="none" baseline="0" dirty="0">
                <a:solidFill>
                  <a:srgbClr val="663300"/>
                </a:solidFill>
              </a:rPr>
              <a:t>$9.7 Trillion of AUM</a:t>
            </a:r>
          </a:p>
        </c:rich>
      </c:tx>
      <c:overlay val="0"/>
      <c:spPr>
        <a:noFill/>
        <a:ln>
          <a:noFill/>
        </a:ln>
        <a:effectLst/>
      </c:spPr>
    </c:title>
    <c:autoTitleDeleted val="0"/>
    <c:plotArea>
      <c:layout/>
      <c:barChart>
        <c:barDir val="col"/>
        <c:grouping val="percentStacked"/>
        <c:varyColors val="0"/>
        <c:ser>
          <c:idx val="0"/>
          <c:order val="0"/>
          <c:tx>
            <c:strRef>
              <c:f>Stats!$AD$20</c:f>
              <c:strCache>
                <c:ptCount val="1"/>
                <c:pt idx="0">
                  <c:v>Giant</c:v>
                </c:pt>
              </c:strCache>
            </c:strRef>
          </c:tx>
          <c:spPr>
            <a:solidFill>
              <a:schemeClr val="tx2">
                <a:lumMod val="40000"/>
                <a:lumOff val="60000"/>
              </a:schemeClr>
            </a:solidFill>
            <a:ln>
              <a:noFill/>
            </a:ln>
            <a:effectLst>
              <a:outerShdw blurRad="63500" sx="102000" sy="102000" algn="ctr" rotWithShape="0">
                <a:prstClr val="black">
                  <a:alpha val="20000"/>
                </a:prstClr>
              </a:outerShdw>
            </a:effectLst>
          </c:spPr>
          <c:invertIfNegative val="0"/>
          <c:dLbls>
            <c:dLbl>
              <c:idx val="0"/>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000" b="1" i="0" u="none" strike="noStrike" kern="1200" spc="0" baseline="0">
                    <a:solidFill>
                      <a:srgbClr val="6633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Stats!$AF$20</c:f>
              <c:numCache>
                <c:formatCode>0%</c:formatCode>
                <c:ptCount val="1"/>
                <c:pt idx="0">
                  <c:v>0.40589305083559901</c:v>
                </c:pt>
              </c:numCache>
            </c:numRef>
          </c:val>
        </c:ser>
        <c:ser>
          <c:idx val="1"/>
          <c:order val="1"/>
          <c:tx>
            <c:strRef>
              <c:f>Stats!$AD$21</c:f>
              <c:strCache>
                <c:ptCount val="1"/>
                <c:pt idx="0">
                  <c:v>Large</c:v>
                </c:pt>
              </c:strCache>
            </c:strRef>
          </c:tx>
          <c:spPr>
            <a:solidFill>
              <a:schemeClr val="accent2">
                <a:lumMod val="60000"/>
                <a:lumOff val="40000"/>
              </a:schemeClr>
            </a:solidFill>
            <a:ln>
              <a:noFill/>
            </a:ln>
            <a:effectLst>
              <a:outerShdw blurRad="63500" sx="102000" sy="102000" algn="ctr" rotWithShape="0">
                <a:prstClr val="black">
                  <a:alpha val="20000"/>
                </a:prstClr>
              </a:outerShdw>
            </a:effectLst>
          </c:spPr>
          <c:invertIfNegative val="0"/>
          <c:dLbls>
            <c:dLbl>
              <c:idx val="0"/>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000" b="1" i="0" u="none" strike="noStrike" kern="1200" spc="0" baseline="0">
                    <a:solidFill>
                      <a:srgbClr val="6633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Stats!$AF$21</c:f>
              <c:numCache>
                <c:formatCode>0%</c:formatCode>
                <c:ptCount val="1"/>
                <c:pt idx="0">
                  <c:v>0.32049012092947199</c:v>
                </c:pt>
              </c:numCache>
            </c:numRef>
          </c:val>
        </c:ser>
        <c:ser>
          <c:idx val="2"/>
          <c:order val="2"/>
          <c:tx>
            <c:strRef>
              <c:f>Stats!$AD$22</c:f>
              <c:strCache>
                <c:ptCount val="1"/>
                <c:pt idx="0">
                  <c:v>Mid</c:v>
                </c:pt>
              </c:strCache>
            </c:strRef>
          </c:tx>
          <c:spPr>
            <a:solidFill>
              <a:schemeClr val="accent3">
                <a:lumMod val="60000"/>
                <a:lumOff val="40000"/>
              </a:schemeClr>
            </a:solidFill>
            <a:ln>
              <a:noFill/>
            </a:ln>
            <a:effectLst>
              <a:outerShdw blurRad="63500" sx="102000" sy="102000" algn="ctr" rotWithShape="0">
                <a:prstClr val="black">
                  <a:alpha val="20000"/>
                </a:prstClr>
              </a:outerShdw>
            </a:effectLst>
          </c:spPr>
          <c:invertIfNegative val="0"/>
          <c:dLbls>
            <c:dLbl>
              <c:idx val="0"/>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000" b="1" i="0" u="none" strike="noStrike" kern="1200" spc="0" baseline="0">
                    <a:solidFill>
                      <a:srgbClr val="6633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Stats!$AF$22</c:f>
              <c:numCache>
                <c:formatCode>0%</c:formatCode>
                <c:ptCount val="1"/>
                <c:pt idx="0">
                  <c:v>0.198771687647848</c:v>
                </c:pt>
              </c:numCache>
            </c:numRef>
          </c:val>
        </c:ser>
        <c:ser>
          <c:idx val="3"/>
          <c:order val="3"/>
          <c:tx>
            <c:strRef>
              <c:f>Stats!$AD$23</c:f>
              <c:strCache>
                <c:ptCount val="1"/>
                <c:pt idx="0">
                  <c:v>Small</c:v>
                </c:pt>
              </c:strCache>
            </c:strRef>
          </c:tx>
          <c:spPr>
            <a:solidFill>
              <a:schemeClr val="accent4">
                <a:lumMod val="60000"/>
                <a:lumOff val="40000"/>
              </a:schemeClr>
            </a:solidFill>
            <a:ln>
              <a:noFill/>
            </a:ln>
            <a:effectLst>
              <a:outerShdw blurRad="63500" sx="102000" sy="102000" algn="ctr" rotWithShape="0">
                <a:prstClr val="black">
                  <a:alpha val="20000"/>
                </a:prstClr>
              </a:outerShdw>
            </a:effectLst>
          </c:spPr>
          <c:invertIfNegative val="0"/>
          <c:dLbls>
            <c:dLbl>
              <c:idx val="0"/>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000" b="1" i="0" u="none" strike="noStrike" kern="1200" spc="0" baseline="0">
                    <a:solidFill>
                      <a:srgbClr val="6633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Stats!$AF$23</c:f>
              <c:numCache>
                <c:formatCode>0%</c:formatCode>
                <c:ptCount val="1"/>
                <c:pt idx="0">
                  <c:v>5.9600795510459298E-2</c:v>
                </c:pt>
              </c:numCache>
            </c:numRef>
          </c:val>
        </c:ser>
        <c:ser>
          <c:idx val="4"/>
          <c:order val="4"/>
          <c:tx>
            <c:strRef>
              <c:f>Stats!$AD$24</c:f>
              <c:strCache>
                <c:ptCount val="1"/>
                <c:pt idx="0">
                  <c:v>Micro</c:v>
                </c:pt>
              </c:strCache>
            </c:strRef>
          </c:tx>
          <c:spPr>
            <a:solidFill>
              <a:schemeClr val="bg2">
                <a:lumMod val="50000"/>
              </a:schemeClr>
            </a:solidFill>
            <a:ln>
              <a:noFill/>
            </a:ln>
            <a:effectLst>
              <a:outerShdw blurRad="63500" sx="102000" sy="102000" algn="ctr" rotWithShape="0">
                <a:prstClr val="black">
                  <a:alpha val="20000"/>
                </a:prstClr>
              </a:outerShdw>
            </a:effectLst>
          </c:spPr>
          <c:invertIfNegative val="0"/>
          <c:dLbls>
            <c:dLbl>
              <c:idx val="0"/>
              <c:layout>
                <c:manualLayout>
                  <c:x val="0"/>
                  <c:y val="-1.79426935797652E-2"/>
                </c:manualLayout>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000" b="1" i="0" u="none" strike="noStrike" kern="1200" spc="0" baseline="0">
                    <a:solidFill>
                      <a:srgbClr val="6633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Stats!$AF$24</c:f>
              <c:numCache>
                <c:formatCode>0%</c:formatCode>
                <c:ptCount val="1"/>
                <c:pt idx="0">
                  <c:v>1.5244345076621301E-2</c:v>
                </c:pt>
              </c:numCache>
            </c:numRef>
          </c:val>
        </c:ser>
        <c:dLbls>
          <c:showLegendKey val="0"/>
          <c:showVal val="0"/>
          <c:showCatName val="0"/>
          <c:showSerName val="0"/>
          <c:showPercent val="0"/>
          <c:showBubbleSize val="0"/>
        </c:dLbls>
        <c:gapWidth val="55"/>
        <c:overlap val="100"/>
        <c:axId val="83332480"/>
        <c:axId val="83342464"/>
      </c:barChart>
      <c:catAx>
        <c:axId val="83332480"/>
        <c:scaling>
          <c:orientation val="minMax"/>
        </c:scaling>
        <c:delete val="0"/>
        <c:axPos val="b"/>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663300"/>
                </a:solidFill>
                <a:latin typeface="+mn-lt"/>
                <a:ea typeface="+mn-ea"/>
                <a:cs typeface="+mn-cs"/>
              </a:defRPr>
            </a:pPr>
            <a:endParaRPr lang="en-US"/>
          </a:p>
        </c:txPr>
        <c:crossAx val="83342464"/>
        <c:crosses val="autoZero"/>
        <c:auto val="1"/>
        <c:lblAlgn val="ctr"/>
        <c:lblOffset val="100"/>
        <c:noMultiLvlLbl val="0"/>
      </c:catAx>
      <c:valAx>
        <c:axId val="833424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663300"/>
                </a:solidFill>
                <a:latin typeface="+mn-lt"/>
                <a:ea typeface="+mn-ea"/>
                <a:cs typeface="+mn-cs"/>
              </a:defRPr>
            </a:pPr>
            <a:endParaRPr lang="en-US"/>
          </a:p>
        </c:txPr>
        <c:crossAx val="83332480"/>
        <c:crosses val="autoZero"/>
        <c:crossBetween val="between"/>
      </c:valAx>
      <c:spPr>
        <a:noFill/>
        <a:ln>
          <a:noFill/>
        </a:ln>
        <a:effectLst/>
      </c:spPr>
    </c:plotArea>
    <c:plotVisOnly val="1"/>
    <c:dispBlanksAs val="gap"/>
    <c:showDLblsOverMax val="0"/>
  </c:chart>
  <c:spPr>
    <a:solidFill>
      <a:schemeClr val="lt1"/>
    </a:solidFill>
    <a:ln w="3175" cap="flat" cmpd="sng" algn="ctr">
      <a:solidFill>
        <a:schemeClr val="bg1">
          <a:lumMod val="75000"/>
        </a:schemeClr>
      </a:solidFill>
      <a:prstDash val="solid"/>
    </a:ln>
    <a:effectLst/>
  </c:spPr>
  <c:txPr>
    <a:bodyPr/>
    <a:lstStyle/>
    <a:p>
      <a:pPr>
        <a:defRPr>
          <a:solidFill>
            <a:srgbClr val="663300"/>
          </a:solidFill>
          <a:latin typeface="+mn-lt"/>
          <a:ea typeface="+mn-ea"/>
          <a:cs typeface="+mn-cs"/>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663300"/>
                </a:solidFill>
                <a:latin typeface="+mn-lt"/>
                <a:ea typeface="+mn-ea"/>
                <a:cs typeface="+mn-cs"/>
              </a:defRPr>
            </a:pPr>
            <a:r>
              <a:rPr lang="en-US" dirty="0"/>
              <a:t>% of IPOs Annually by Region</a:t>
            </a:r>
          </a:p>
        </c:rich>
      </c:tx>
      <c:overlay val="0"/>
      <c:spPr>
        <a:noFill/>
        <a:ln>
          <a:noFill/>
        </a:ln>
        <a:effectLst/>
      </c:spPr>
    </c:title>
    <c:autoTitleDeleted val="0"/>
    <c:plotArea>
      <c:layout/>
      <c:barChart>
        <c:barDir val="col"/>
        <c:grouping val="percentStacked"/>
        <c:varyColors val="0"/>
        <c:ser>
          <c:idx val="0"/>
          <c:order val="0"/>
          <c:tx>
            <c:strRef>
              <c:f>'[IPO Data - 2014.xlsx]IPOs by Region and Year'!$A$24</c:f>
              <c:strCache>
                <c:ptCount val="1"/>
                <c:pt idx="0">
                  <c:v>North America</c:v>
                </c:pt>
              </c:strCache>
            </c:strRef>
          </c:tx>
          <c:spPr>
            <a:solidFill>
              <a:schemeClr val="accent1">
                <a:lumMod val="75000"/>
              </a:schemeClr>
            </a:solidFill>
            <a:ln>
              <a:solidFill>
                <a:schemeClr val="accent1">
                  <a:lumMod val="75000"/>
                </a:schemeClr>
              </a:solidFill>
            </a:ln>
            <a:effectLst/>
          </c:spPr>
          <c:invertIfNegative val="0"/>
          <c:cat>
            <c:numRef>
              <c:f>'[IPO Data - 2014.xlsx]IPOs by Region and Year'!$B$23:$P$23</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'[IPO Data - 2014.xlsx]IPOs by Region and Year'!$B$24:$P$24</c:f>
              <c:numCache>
                <c:formatCode>#,##0</c:formatCode>
                <c:ptCount val="15"/>
                <c:pt idx="0">
                  <c:v>142</c:v>
                </c:pt>
                <c:pt idx="1">
                  <c:v>103</c:v>
                </c:pt>
                <c:pt idx="2">
                  <c:v>97</c:v>
                </c:pt>
                <c:pt idx="3">
                  <c:v>93</c:v>
                </c:pt>
                <c:pt idx="4">
                  <c:v>214</c:v>
                </c:pt>
                <c:pt idx="5">
                  <c:v>249</c:v>
                </c:pt>
                <c:pt idx="6">
                  <c:v>260</c:v>
                </c:pt>
                <c:pt idx="7">
                  <c:v>336</c:v>
                </c:pt>
                <c:pt idx="8">
                  <c:v>187</c:v>
                </c:pt>
                <c:pt idx="9">
                  <c:v>111</c:v>
                </c:pt>
                <c:pt idx="10">
                  <c:v>275</c:v>
                </c:pt>
                <c:pt idx="11">
                  <c:v>304</c:v>
                </c:pt>
                <c:pt idx="12">
                  <c:v>390</c:v>
                </c:pt>
                <c:pt idx="13">
                  <c:v>333</c:v>
                </c:pt>
                <c:pt idx="14">
                  <c:v>329</c:v>
                </c:pt>
              </c:numCache>
            </c:numRef>
          </c:val>
        </c:ser>
        <c:ser>
          <c:idx val="1"/>
          <c:order val="1"/>
          <c:tx>
            <c:strRef>
              <c:f>'[IPO Data - 2014.xlsx]IPOs by Region and Year'!$A$25</c:f>
              <c:strCache>
                <c:ptCount val="1"/>
                <c:pt idx="0">
                  <c:v>Asia</c:v>
                </c:pt>
              </c:strCache>
            </c:strRef>
          </c:tx>
          <c:spPr>
            <a:solidFill>
              <a:schemeClr val="accent2">
                <a:lumMod val="60000"/>
                <a:lumOff val="40000"/>
              </a:schemeClr>
            </a:solidFill>
            <a:ln>
              <a:solidFill>
                <a:schemeClr val="accent2"/>
              </a:solidFill>
            </a:ln>
            <a:effectLst/>
          </c:spPr>
          <c:invertIfNegative val="0"/>
          <c:cat>
            <c:numRef>
              <c:f>'[IPO Data - 2014.xlsx]IPOs by Region and Year'!$B$23:$P$23</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'[IPO Data - 2014.xlsx]IPOs by Region and Year'!$B$25:$P$25</c:f>
              <c:numCache>
                <c:formatCode>#,##0</c:formatCode>
                <c:ptCount val="15"/>
                <c:pt idx="0">
                  <c:v>798</c:v>
                </c:pt>
                <c:pt idx="1">
                  <c:v>615</c:v>
                </c:pt>
                <c:pt idx="2">
                  <c:v>651</c:v>
                </c:pt>
                <c:pt idx="3">
                  <c:v>566</c:v>
                </c:pt>
                <c:pt idx="4">
                  <c:v>771</c:v>
                </c:pt>
                <c:pt idx="5">
                  <c:v>733</c:v>
                </c:pt>
                <c:pt idx="6">
                  <c:v>778</c:v>
                </c:pt>
                <c:pt idx="7">
                  <c:v>953</c:v>
                </c:pt>
                <c:pt idx="8">
                  <c:v>449</c:v>
                </c:pt>
                <c:pt idx="9">
                  <c:v>441</c:v>
                </c:pt>
                <c:pt idx="10">
                  <c:v>914</c:v>
                </c:pt>
                <c:pt idx="11">
                  <c:v>811</c:v>
                </c:pt>
                <c:pt idx="12">
                  <c:v>543</c:v>
                </c:pt>
                <c:pt idx="13">
                  <c:v>507</c:v>
                </c:pt>
                <c:pt idx="14">
                  <c:v>806</c:v>
                </c:pt>
              </c:numCache>
            </c:numRef>
          </c:val>
        </c:ser>
        <c:ser>
          <c:idx val="2"/>
          <c:order val="2"/>
          <c:tx>
            <c:strRef>
              <c:f>'[IPO Data - 2014.xlsx]IPOs by Region and Year'!$A$26</c:f>
              <c:strCache>
                <c:ptCount val="1"/>
                <c:pt idx="0">
                  <c:v>Europe</c:v>
                </c:pt>
              </c:strCache>
            </c:strRef>
          </c:tx>
          <c:spPr>
            <a:solidFill>
              <a:schemeClr val="accent3">
                <a:lumMod val="60000"/>
                <a:lumOff val="40000"/>
              </a:schemeClr>
            </a:solidFill>
            <a:ln>
              <a:solidFill>
                <a:schemeClr val="accent2"/>
              </a:solidFill>
            </a:ln>
            <a:effectLst/>
          </c:spPr>
          <c:invertIfNegative val="0"/>
          <c:cat>
            <c:numRef>
              <c:f>'[IPO Data - 2014.xlsx]IPOs by Region and Year'!$B$23:$P$23</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'[IPO Data - 2014.xlsx]IPOs by Region and Year'!$B$26:$P$26</c:f>
              <c:numCache>
                <c:formatCode>#,##0</c:formatCode>
                <c:ptCount val="15"/>
                <c:pt idx="0">
                  <c:v>348</c:v>
                </c:pt>
                <c:pt idx="1">
                  <c:v>131</c:v>
                </c:pt>
                <c:pt idx="2">
                  <c:v>80</c:v>
                </c:pt>
                <c:pt idx="3">
                  <c:v>51</c:v>
                </c:pt>
                <c:pt idx="4">
                  <c:v>202</c:v>
                </c:pt>
                <c:pt idx="5">
                  <c:v>300</c:v>
                </c:pt>
                <c:pt idx="6">
                  <c:v>390</c:v>
                </c:pt>
                <c:pt idx="7">
                  <c:v>427</c:v>
                </c:pt>
                <c:pt idx="8">
                  <c:v>203</c:v>
                </c:pt>
                <c:pt idx="9">
                  <c:v>62</c:v>
                </c:pt>
                <c:pt idx="10">
                  <c:v>223</c:v>
                </c:pt>
                <c:pt idx="11">
                  <c:v>308</c:v>
                </c:pt>
                <c:pt idx="12">
                  <c:v>193</c:v>
                </c:pt>
                <c:pt idx="13">
                  <c:v>168</c:v>
                </c:pt>
                <c:pt idx="14">
                  <c:v>293</c:v>
                </c:pt>
              </c:numCache>
            </c:numRef>
          </c:val>
        </c:ser>
        <c:ser>
          <c:idx val="3"/>
          <c:order val="3"/>
          <c:tx>
            <c:strRef>
              <c:f>'[IPO Data - 2014.xlsx]IPOs by Region and Year'!$A$27</c:f>
              <c:strCache>
                <c:ptCount val="1"/>
                <c:pt idx="0">
                  <c:v>Other</c:v>
                </c:pt>
              </c:strCache>
            </c:strRef>
          </c:tx>
          <c:spPr>
            <a:solidFill>
              <a:schemeClr val="accent4">
                <a:lumMod val="60000"/>
                <a:lumOff val="40000"/>
              </a:schemeClr>
            </a:solidFill>
            <a:ln>
              <a:solidFill>
                <a:schemeClr val="accent2"/>
              </a:solidFill>
            </a:ln>
            <a:effectLst/>
          </c:spPr>
          <c:invertIfNegative val="0"/>
          <c:cat>
            <c:numRef>
              <c:f>'[IPO Data - 2014.xlsx]IPOs by Region and Year'!$B$23:$P$23</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'[IPO Data - 2014.xlsx]IPOs by Region and Year'!$B$27:$P$27</c:f>
              <c:numCache>
                <c:formatCode>#,##0</c:formatCode>
                <c:ptCount val="15"/>
                <c:pt idx="0">
                  <c:v>32</c:v>
                </c:pt>
                <c:pt idx="1">
                  <c:v>6</c:v>
                </c:pt>
                <c:pt idx="2">
                  <c:v>5</c:v>
                </c:pt>
                <c:pt idx="3">
                  <c:v>4</c:v>
                </c:pt>
                <c:pt idx="4">
                  <c:v>22</c:v>
                </c:pt>
                <c:pt idx="5">
                  <c:v>62</c:v>
                </c:pt>
                <c:pt idx="6">
                  <c:v>91</c:v>
                </c:pt>
                <c:pt idx="7">
                  <c:v>181</c:v>
                </c:pt>
                <c:pt idx="8">
                  <c:v>64</c:v>
                </c:pt>
                <c:pt idx="9">
                  <c:v>27</c:v>
                </c:pt>
                <c:pt idx="10">
                  <c:v>77</c:v>
                </c:pt>
                <c:pt idx="11">
                  <c:v>53</c:v>
                </c:pt>
                <c:pt idx="12">
                  <c:v>51</c:v>
                </c:pt>
                <c:pt idx="13">
                  <c:v>76</c:v>
                </c:pt>
                <c:pt idx="14">
                  <c:v>58</c:v>
                </c:pt>
              </c:numCache>
            </c:numRef>
          </c:val>
        </c:ser>
        <c:dLbls>
          <c:showLegendKey val="0"/>
          <c:showVal val="0"/>
          <c:showCatName val="0"/>
          <c:showSerName val="0"/>
          <c:showPercent val="0"/>
          <c:showBubbleSize val="0"/>
        </c:dLbls>
        <c:gapWidth val="219"/>
        <c:overlap val="100"/>
        <c:axId val="83571840"/>
        <c:axId val="83573376"/>
      </c:barChart>
      <c:dateAx>
        <c:axId val="83571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663300"/>
                </a:solidFill>
                <a:latin typeface="+mn-lt"/>
                <a:ea typeface="+mn-ea"/>
                <a:cs typeface="+mn-cs"/>
              </a:defRPr>
            </a:pPr>
            <a:endParaRPr lang="en-US"/>
          </a:p>
        </c:txPr>
        <c:crossAx val="83573376"/>
        <c:crosses val="autoZero"/>
        <c:auto val="0"/>
        <c:lblOffset val="100"/>
        <c:baseTimeUnit val="days"/>
        <c:majorUnit val="2"/>
        <c:majorTimeUnit val="days"/>
        <c:minorUnit val="1"/>
        <c:minorTimeUnit val="days"/>
      </c:dateAx>
      <c:valAx>
        <c:axId val="835733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663300"/>
                </a:solidFill>
                <a:latin typeface="+mn-lt"/>
                <a:ea typeface="+mn-ea"/>
                <a:cs typeface="+mn-cs"/>
              </a:defRPr>
            </a:pPr>
            <a:endParaRPr lang="en-US"/>
          </a:p>
        </c:txPr>
        <c:crossAx val="83571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663300"/>
              </a:solidFill>
              <a:latin typeface="+mn-lt"/>
              <a:ea typeface="+mn-ea"/>
              <a:cs typeface="+mn-cs"/>
            </a:defRPr>
          </a:pPr>
          <a:endParaRPr lang="en-US"/>
        </a:p>
      </c:txPr>
    </c:legend>
    <c:plotVisOnly val="1"/>
    <c:dispBlanksAs val="gap"/>
    <c:showDLblsOverMax val="0"/>
  </c:chart>
  <c:spPr>
    <a:noFill/>
    <a:ln>
      <a:solidFill>
        <a:schemeClr val="bg1">
          <a:lumMod val="85000"/>
        </a:schemeClr>
      </a:solidFill>
    </a:ln>
    <a:effectLst/>
  </c:spPr>
  <c:txPr>
    <a:bodyPr/>
    <a:lstStyle/>
    <a:p>
      <a:pPr>
        <a:defRPr>
          <a:solidFill>
            <a:srgbClr val="663300"/>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663300"/>
                </a:solidFill>
                <a:latin typeface="+mn-lt"/>
                <a:ea typeface="+mn-ea"/>
                <a:cs typeface="+mn-cs"/>
              </a:defRPr>
            </a:pPr>
            <a:r>
              <a:rPr lang="en-US" dirty="0"/>
              <a:t># of IPOs Annually by Region</a:t>
            </a:r>
          </a:p>
        </c:rich>
      </c:tx>
      <c:overlay val="0"/>
      <c:spPr>
        <a:noFill/>
        <a:ln>
          <a:noFill/>
        </a:ln>
        <a:effectLst/>
      </c:spPr>
    </c:title>
    <c:autoTitleDeleted val="0"/>
    <c:plotArea>
      <c:layout/>
      <c:barChart>
        <c:barDir val="col"/>
        <c:grouping val="stacked"/>
        <c:varyColors val="0"/>
        <c:ser>
          <c:idx val="0"/>
          <c:order val="0"/>
          <c:tx>
            <c:strRef>
              <c:f>'[IPO Data - 2014.xlsx]IPOs by Region and Year'!$A$24</c:f>
              <c:strCache>
                <c:ptCount val="1"/>
                <c:pt idx="0">
                  <c:v>North America</c:v>
                </c:pt>
              </c:strCache>
            </c:strRef>
          </c:tx>
          <c:spPr>
            <a:solidFill>
              <a:schemeClr val="accent1">
                <a:lumMod val="75000"/>
              </a:schemeClr>
            </a:solidFill>
            <a:ln>
              <a:solidFill>
                <a:schemeClr val="accent1">
                  <a:lumMod val="75000"/>
                </a:schemeClr>
              </a:solidFill>
            </a:ln>
            <a:effectLst/>
          </c:spPr>
          <c:invertIfNegative val="0"/>
          <c:cat>
            <c:numRef>
              <c:f>'[IPO Data - 2014.xlsx]IPOs by Region and Year'!$B$23:$P$23</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'[IPO Data - 2014.xlsx]IPOs by Region and Year'!$B$24:$P$24</c:f>
              <c:numCache>
                <c:formatCode>#,##0</c:formatCode>
                <c:ptCount val="15"/>
                <c:pt idx="0">
                  <c:v>142</c:v>
                </c:pt>
                <c:pt idx="1">
                  <c:v>103</c:v>
                </c:pt>
                <c:pt idx="2">
                  <c:v>97</c:v>
                </c:pt>
                <c:pt idx="3">
                  <c:v>93</c:v>
                </c:pt>
                <c:pt idx="4">
                  <c:v>214</c:v>
                </c:pt>
                <c:pt idx="5">
                  <c:v>249</c:v>
                </c:pt>
                <c:pt idx="6">
                  <c:v>260</c:v>
                </c:pt>
                <c:pt idx="7">
                  <c:v>336</c:v>
                </c:pt>
                <c:pt idx="8">
                  <c:v>187</c:v>
                </c:pt>
                <c:pt idx="9">
                  <c:v>111</c:v>
                </c:pt>
                <c:pt idx="10">
                  <c:v>275</c:v>
                </c:pt>
                <c:pt idx="11">
                  <c:v>304</c:v>
                </c:pt>
                <c:pt idx="12">
                  <c:v>390</c:v>
                </c:pt>
                <c:pt idx="13">
                  <c:v>333</c:v>
                </c:pt>
                <c:pt idx="14">
                  <c:v>329</c:v>
                </c:pt>
              </c:numCache>
            </c:numRef>
          </c:val>
        </c:ser>
        <c:ser>
          <c:idx val="1"/>
          <c:order val="1"/>
          <c:tx>
            <c:strRef>
              <c:f>'[IPO Data - 2014.xlsx]IPOs by Region and Year'!$A$25</c:f>
              <c:strCache>
                <c:ptCount val="1"/>
                <c:pt idx="0">
                  <c:v>Asia</c:v>
                </c:pt>
              </c:strCache>
            </c:strRef>
          </c:tx>
          <c:spPr>
            <a:solidFill>
              <a:schemeClr val="accent2">
                <a:lumMod val="60000"/>
                <a:lumOff val="40000"/>
              </a:schemeClr>
            </a:solidFill>
            <a:ln>
              <a:solidFill>
                <a:schemeClr val="accent2"/>
              </a:solidFill>
            </a:ln>
            <a:effectLst/>
          </c:spPr>
          <c:invertIfNegative val="0"/>
          <c:cat>
            <c:numRef>
              <c:f>'[IPO Data - 2014.xlsx]IPOs by Region and Year'!$B$23:$P$23</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'[IPO Data - 2014.xlsx]IPOs by Region and Year'!$B$25:$P$25</c:f>
              <c:numCache>
                <c:formatCode>#,##0</c:formatCode>
                <c:ptCount val="15"/>
                <c:pt idx="0">
                  <c:v>798</c:v>
                </c:pt>
                <c:pt idx="1">
                  <c:v>615</c:v>
                </c:pt>
                <c:pt idx="2">
                  <c:v>651</c:v>
                </c:pt>
                <c:pt idx="3">
                  <c:v>566</c:v>
                </c:pt>
                <c:pt idx="4">
                  <c:v>771</c:v>
                </c:pt>
                <c:pt idx="5">
                  <c:v>733</c:v>
                </c:pt>
                <c:pt idx="6">
                  <c:v>778</c:v>
                </c:pt>
                <c:pt idx="7">
                  <c:v>953</c:v>
                </c:pt>
                <c:pt idx="8">
                  <c:v>449</c:v>
                </c:pt>
                <c:pt idx="9">
                  <c:v>441</c:v>
                </c:pt>
                <c:pt idx="10">
                  <c:v>914</c:v>
                </c:pt>
                <c:pt idx="11">
                  <c:v>811</c:v>
                </c:pt>
                <c:pt idx="12">
                  <c:v>543</c:v>
                </c:pt>
                <c:pt idx="13">
                  <c:v>507</c:v>
                </c:pt>
                <c:pt idx="14">
                  <c:v>806</c:v>
                </c:pt>
              </c:numCache>
            </c:numRef>
          </c:val>
        </c:ser>
        <c:ser>
          <c:idx val="2"/>
          <c:order val="2"/>
          <c:tx>
            <c:strRef>
              <c:f>'[IPO Data - 2014.xlsx]IPOs by Region and Year'!$A$26</c:f>
              <c:strCache>
                <c:ptCount val="1"/>
                <c:pt idx="0">
                  <c:v>Europe</c:v>
                </c:pt>
              </c:strCache>
            </c:strRef>
          </c:tx>
          <c:spPr>
            <a:solidFill>
              <a:schemeClr val="accent3">
                <a:lumMod val="60000"/>
                <a:lumOff val="40000"/>
              </a:schemeClr>
            </a:solidFill>
            <a:ln>
              <a:solidFill>
                <a:schemeClr val="accent2"/>
              </a:solidFill>
            </a:ln>
            <a:effectLst/>
          </c:spPr>
          <c:invertIfNegative val="0"/>
          <c:cat>
            <c:numRef>
              <c:f>'[IPO Data - 2014.xlsx]IPOs by Region and Year'!$B$23:$P$23</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'[IPO Data - 2014.xlsx]IPOs by Region and Year'!$B$26:$P$26</c:f>
              <c:numCache>
                <c:formatCode>#,##0</c:formatCode>
                <c:ptCount val="15"/>
                <c:pt idx="0">
                  <c:v>348</c:v>
                </c:pt>
                <c:pt idx="1">
                  <c:v>131</c:v>
                </c:pt>
                <c:pt idx="2">
                  <c:v>80</c:v>
                </c:pt>
                <c:pt idx="3">
                  <c:v>51</c:v>
                </c:pt>
                <c:pt idx="4">
                  <c:v>202</c:v>
                </c:pt>
                <c:pt idx="5">
                  <c:v>300</c:v>
                </c:pt>
                <c:pt idx="6">
                  <c:v>390</c:v>
                </c:pt>
                <c:pt idx="7">
                  <c:v>427</c:v>
                </c:pt>
                <c:pt idx="8">
                  <c:v>203</c:v>
                </c:pt>
                <c:pt idx="9">
                  <c:v>62</c:v>
                </c:pt>
                <c:pt idx="10">
                  <c:v>223</c:v>
                </c:pt>
                <c:pt idx="11">
                  <c:v>308</c:v>
                </c:pt>
                <c:pt idx="12">
                  <c:v>193</c:v>
                </c:pt>
                <c:pt idx="13">
                  <c:v>168</c:v>
                </c:pt>
                <c:pt idx="14">
                  <c:v>293</c:v>
                </c:pt>
              </c:numCache>
            </c:numRef>
          </c:val>
        </c:ser>
        <c:ser>
          <c:idx val="3"/>
          <c:order val="3"/>
          <c:tx>
            <c:strRef>
              <c:f>'[IPO Data - 2014.xlsx]IPOs by Region and Year'!$A$27</c:f>
              <c:strCache>
                <c:ptCount val="1"/>
                <c:pt idx="0">
                  <c:v>Other</c:v>
                </c:pt>
              </c:strCache>
            </c:strRef>
          </c:tx>
          <c:spPr>
            <a:solidFill>
              <a:schemeClr val="accent4">
                <a:lumMod val="60000"/>
                <a:lumOff val="40000"/>
              </a:schemeClr>
            </a:solidFill>
            <a:ln>
              <a:solidFill>
                <a:schemeClr val="accent2"/>
              </a:solidFill>
            </a:ln>
            <a:effectLst/>
          </c:spPr>
          <c:invertIfNegative val="0"/>
          <c:cat>
            <c:numRef>
              <c:f>'[IPO Data - 2014.xlsx]IPOs by Region and Year'!$B$23:$P$23</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'[IPO Data - 2014.xlsx]IPOs by Region and Year'!$B$27:$P$27</c:f>
              <c:numCache>
                <c:formatCode>#,##0</c:formatCode>
                <c:ptCount val="15"/>
                <c:pt idx="0">
                  <c:v>32</c:v>
                </c:pt>
                <c:pt idx="1">
                  <c:v>6</c:v>
                </c:pt>
                <c:pt idx="2">
                  <c:v>5</c:v>
                </c:pt>
                <c:pt idx="3">
                  <c:v>4</c:v>
                </c:pt>
                <c:pt idx="4">
                  <c:v>22</c:v>
                </c:pt>
                <c:pt idx="5">
                  <c:v>62</c:v>
                </c:pt>
                <c:pt idx="6">
                  <c:v>91</c:v>
                </c:pt>
                <c:pt idx="7">
                  <c:v>181</c:v>
                </c:pt>
                <c:pt idx="8">
                  <c:v>64</c:v>
                </c:pt>
                <c:pt idx="9">
                  <c:v>27</c:v>
                </c:pt>
                <c:pt idx="10">
                  <c:v>77</c:v>
                </c:pt>
                <c:pt idx="11">
                  <c:v>53</c:v>
                </c:pt>
                <c:pt idx="12">
                  <c:v>51</c:v>
                </c:pt>
                <c:pt idx="13">
                  <c:v>76</c:v>
                </c:pt>
                <c:pt idx="14">
                  <c:v>58</c:v>
                </c:pt>
              </c:numCache>
            </c:numRef>
          </c:val>
        </c:ser>
        <c:dLbls>
          <c:showLegendKey val="0"/>
          <c:showVal val="0"/>
          <c:showCatName val="0"/>
          <c:showSerName val="0"/>
          <c:showPercent val="0"/>
          <c:showBubbleSize val="0"/>
        </c:dLbls>
        <c:gapWidth val="219"/>
        <c:overlap val="100"/>
        <c:axId val="83113088"/>
        <c:axId val="83114624"/>
      </c:barChart>
      <c:dateAx>
        <c:axId val="83113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663300"/>
                </a:solidFill>
                <a:latin typeface="+mn-lt"/>
                <a:ea typeface="+mn-ea"/>
                <a:cs typeface="+mn-cs"/>
              </a:defRPr>
            </a:pPr>
            <a:endParaRPr lang="en-US"/>
          </a:p>
        </c:txPr>
        <c:crossAx val="83114624"/>
        <c:crosses val="autoZero"/>
        <c:auto val="0"/>
        <c:lblOffset val="100"/>
        <c:baseTimeUnit val="days"/>
        <c:majorUnit val="2"/>
        <c:majorTimeUnit val="days"/>
        <c:minorUnit val="1"/>
        <c:minorTimeUnit val="days"/>
      </c:dateAx>
      <c:valAx>
        <c:axId val="831146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663300"/>
                </a:solidFill>
                <a:latin typeface="+mn-lt"/>
                <a:ea typeface="+mn-ea"/>
                <a:cs typeface="+mn-cs"/>
              </a:defRPr>
            </a:pPr>
            <a:endParaRPr lang="en-US"/>
          </a:p>
        </c:txPr>
        <c:crossAx val="83113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663300"/>
              </a:solidFill>
              <a:latin typeface="+mn-lt"/>
              <a:ea typeface="+mn-ea"/>
              <a:cs typeface="+mn-cs"/>
            </a:defRPr>
          </a:pPr>
          <a:endParaRPr lang="en-US"/>
        </a:p>
      </c:txPr>
    </c:legend>
    <c:plotVisOnly val="1"/>
    <c:dispBlanksAs val="gap"/>
    <c:showDLblsOverMax val="0"/>
  </c:chart>
  <c:spPr>
    <a:noFill/>
    <a:ln>
      <a:solidFill>
        <a:schemeClr val="bg1">
          <a:lumMod val="85000"/>
        </a:schemeClr>
      </a:solidFill>
    </a:ln>
    <a:effectLst/>
  </c:spPr>
  <c:txPr>
    <a:bodyPr/>
    <a:lstStyle/>
    <a:p>
      <a:pPr>
        <a:defRPr>
          <a:solidFill>
            <a:srgbClr val="663300"/>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993552537727"/>
          <c:y val="5.6735412631372502E-2"/>
          <c:w val="0.85572033957566995"/>
          <c:h val="0.896341359365323"/>
        </c:manualLayout>
      </c:layout>
      <c:bubbleChart>
        <c:varyColors val="0"/>
        <c:ser>
          <c:idx val="0"/>
          <c:order val="0"/>
          <c:tx>
            <c:v>Global Reach</c:v>
          </c:tx>
          <c:spPr>
            <a:solidFill>
              <a:schemeClr val="accent1">
                <a:alpha val="75000"/>
              </a:schemeClr>
            </a:solidFill>
            <a:ln w="9525">
              <a:noFill/>
            </a:ln>
            <a:effectLst/>
          </c:spPr>
          <c:invertIfNegative val="0"/>
          <c:dPt>
            <c:idx val="0"/>
            <c:invertIfNegative val="0"/>
            <c:bubble3D val="0"/>
            <c:spPr>
              <a:solidFill>
                <a:schemeClr val="tx2">
                  <a:lumMod val="20000"/>
                  <a:lumOff val="80000"/>
                </a:schemeClr>
              </a:solidFill>
              <a:ln w="9525">
                <a:solidFill>
                  <a:schemeClr val="accent1"/>
                </a:solidFill>
              </a:ln>
              <a:effectLst/>
            </c:spPr>
          </c:dPt>
          <c:dPt>
            <c:idx val="1"/>
            <c:invertIfNegative val="0"/>
            <c:bubble3D val="0"/>
            <c:spPr>
              <a:solidFill>
                <a:srgbClr val="C3D69B">
                  <a:alpha val="40000"/>
                </a:srgbClr>
              </a:solidFill>
              <a:ln w="9525">
                <a:solidFill>
                  <a:schemeClr val="accent3">
                    <a:lumMod val="75000"/>
                  </a:schemeClr>
                </a:solidFill>
              </a:ln>
              <a:effectLst/>
            </c:spPr>
          </c:dPt>
          <c:dPt>
            <c:idx val="2"/>
            <c:invertIfNegative val="0"/>
            <c:bubble3D val="0"/>
            <c:spPr>
              <a:solidFill>
                <a:srgbClr val="FAC090">
                  <a:alpha val="40000"/>
                </a:srgbClr>
              </a:solidFill>
              <a:ln w="9525">
                <a:solidFill>
                  <a:schemeClr val="accent6">
                    <a:lumMod val="60000"/>
                    <a:lumOff val="40000"/>
                  </a:schemeClr>
                </a:solidFill>
              </a:ln>
              <a:effectLst/>
            </c:spPr>
          </c:dPt>
          <c:dPt>
            <c:idx val="3"/>
            <c:invertIfNegative val="0"/>
            <c:bubble3D val="0"/>
            <c:spPr>
              <a:solidFill>
                <a:schemeClr val="bg1">
                  <a:lumMod val="65000"/>
                </a:schemeClr>
              </a:solidFill>
              <a:ln w="9525">
                <a:solidFill>
                  <a:sysClr val="windowText" lastClr="000000"/>
                </a:solidFill>
              </a:ln>
              <a:effectLst/>
            </c:spPr>
          </c:dPt>
          <c:dLbls>
            <c:dLbl>
              <c:idx val="0"/>
              <c:layout>
                <c:manualLayout>
                  <c:x val="-1.54157545764996E-2"/>
                  <c:y val="4.2027863075281301E-2"/>
                </c:manualLayout>
              </c:layout>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1"/>
              <c:extLst>
                <c:ext xmlns:c15="http://schemas.microsoft.com/office/drawing/2012/chart" uri="{CE6537A1-D6FC-4f65-9D91-7224C49458BB}">
                  <c15:layout>
                    <c:manualLayout>
                      <c:w val="4.1634103019538189E-2"/>
                      <c:h val="4.8452304036526506E-2"/>
                    </c:manualLayout>
                  </c15:layout>
                </c:ext>
              </c:extLst>
            </c:dLbl>
            <c:dLbl>
              <c:idx val="1"/>
              <c:layout>
                <c:manualLayout>
                  <c:x val="-6.0602482891962302E-2"/>
                  <c:y val="-4.7904766401222099E-2"/>
                </c:manualLayout>
              </c:layout>
              <c:showLegendKey val="0"/>
              <c:showVal val="0"/>
              <c:showCatName val="0"/>
              <c:showSerName val="0"/>
              <c:showPercent val="0"/>
              <c:showBubbleSize val="1"/>
              <c:extLst>
                <c:ext xmlns:c15="http://schemas.microsoft.com/office/drawing/2012/chart" uri="{CE6537A1-D6FC-4f65-9D91-7224C49458BB}">
                  <c15:layout/>
                </c:ext>
              </c:extLst>
            </c:dLbl>
            <c:dLbl>
              <c:idx val="2"/>
              <c:layout>
                <c:manualLayout>
                  <c:x val="-4.4404973357016E-2"/>
                  <c:y val="-4.0026688661384596E-3"/>
                </c:manualLayout>
              </c:layout>
              <c:showLegendKey val="0"/>
              <c:showVal val="0"/>
              <c:showCatName val="0"/>
              <c:showSerName val="0"/>
              <c:showPercent val="0"/>
              <c:showBubbleSize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1"/>
            <c:showLeaderLines val="0"/>
            <c:extLst>
              <c:ext xmlns:c15="http://schemas.microsoft.com/office/drawing/2012/chart" uri="{CE6537A1-D6FC-4f65-9D91-7224C49458BB}">
                <c15:showLeaderLines val="0"/>
              </c:ext>
            </c:extLst>
          </c:dLbls>
          <c:xVal>
            <c:numRef>
              <c:f>GR!$AQ$18:$AQ$21</c:f>
              <c:numCache>
                <c:formatCode>General</c:formatCode>
                <c:ptCount val="4"/>
                <c:pt idx="0">
                  <c:v>50</c:v>
                </c:pt>
                <c:pt idx="1">
                  <c:v>50</c:v>
                </c:pt>
                <c:pt idx="2">
                  <c:v>50</c:v>
                </c:pt>
                <c:pt idx="3">
                  <c:v>50</c:v>
                </c:pt>
              </c:numCache>
            </c:numRef>
          </c:xVal>
          <c:yVal>
            <c:numRef>
              <c:f>GR!$AO$11:$AO$14</c:f>
              <c:numCache>
                <c:formatCode>_("$"* #,##0_);_("$"* \(#,##0\);_("$"* "-"??_);_(@_)</c:formatCode>
                <c:ptCount val="4"/>
                <c:pt idx="0">
                  <c:v>242.85029940119759</c:v>
                </c:pt>
                <c:pt idx="1">
                  <c:v>1169.5705521472401</c:v>
                </c:pt>
                <c:pt idx="2">
                  <c:v>4341.744680851064</c:v>
                </c:pt>
                <c:pt idx="3">
                  <c:v>85869.333333333328</c:v>
                </c:pt>
              </c:numCache>
            </c:numRef>
          </c:yVal>
          <c:bubbleSize>
            <c:numRef>
              <c:f>GR!$AP$18:$AP$21</c:f>
              <c:numCache>
                <c:formatCode>0%</c:formatCode>
                <c:ptCount val="4"/>
                <c:pt idx="0">
                  <c:v>0.35399574597386801</c:v>
                </c:pt>
                <c:pt idx="1">
                  <c:v>0.47260204598399702</c:v>
                </c:pt>
                <c:pt idx="2">
                  <c:v>0.16914818191025999</c:v>
                </c:pt>
                <c:pt idx="3" formatCode="0.0%">
                  <c:v>4.2540261318748098E-3</c:v>
                </c:pt>
              </c:numCache>
            </c:numRef>
          </c:bubbleSize>
          <c:bubble3D val="0"/>
        </c:ser>
        <c:ser>
          <c:idx val="1"/>
          <c:order val="1"/>
          <c:tx>
            <c:v>Global Opps</c:v>
          </c:tx>
          <c:spPr>
            <a:solidFill>
              <a:schemeClr val="accent2">
                <a:alpha val="75000"/>
              </a:schemeClr>
            </a:solidFill>
            <a:ln w="9525">
              <a:solidFill>
                <a:schemeClr val="tx1"/>
              </a:solidFill>
            </a:ln>
            <a:effectLst/>
          </c:spPr>
          <c:invertIfNegative val="0"/>
          <c:dPt>
            <c:idx val="0"/>
            <c:invertIfNegative val="0"/>
            <c:bubble3D val="0"/>
            <c:spPr>
              <a:solidFill>
                <a:schemeClr val="tx2">
                  <a:lumMod val="20000"/>
                  <a:lumOff val="80000"/>
                </a:schemeClr>
              </a:solidFill>
              <a:ln w="9525">
                <a:solidFill>
                  <a:schemeClr val="accent1"/>
                </a:solidFill>
              </a:ln>
              <a:effectLst/>
            </c:spPr>
          </c:dPt>
          <c:dPt>
            <c:idx val="1"/>
            <c:invertIfNegative val="0"/>
            <c:bubble3D val="0"/>
            <c:spPr>
              <a:solidFill>
                <a:srgbClr val="C3D69B">
                  <a:alpha val="40000"/>
                </a:srgbClr>
              </a:solidFill>
              <a:ln w="9525">
                <a:solidFill>
                  <a:schemeClr val="accent3">
                    <a:lumMod val="75000"/>
                  </a:schemeClr>
                </a:solidFill>
              </a:ln>
              <a:effectLst/>
            </c:spPr>
          </c:dPt>
          <c:dPt>
            <c:idx val="2"/>
            <c:invertIfNegative val="0"/>
            <c:bubble3D val="0"/>
            <c:spPr>
              <a:solidFill>
                <a:srgbClr val="FAC090">
                  <a:alpha val="40000"/>
                </a:srgbClr>
              </a:solidFill>
              <a:ln w="9525">
                <a:solidFill>
                  <a:schemeClr val="accent6">
                    <a:lumMod val="60000"/>
                    <a:lumOff val="40000"/>
                  </a:schemeClr>
                </a:solidFill>
              </a:ln>
              <a:effectLst/>
            </c:spPr>
          </c:dPt>
          <c:dPt>
            <c:idx val="3"/>
            <c:invertIfNegative val="0"/>
            <c:bubble3D val="0"/>
            <c:spPr>
              <a:solidFill>
                <a:schemeClr val="bg1">
                  <a:lumMod val="65000"/>
                </a:schemeClr>
              </a:solidFill>
              <a:ln w="9525">
                <a:solidFill>
                  <a:sysClr val="windowText" lastClr="000000"/>
                </a:solidFill>
              </a:ln>
              <a:effectLst/>
            </c:spPr>
          </c:dPt>
          <c:dLbls>
            <c:dLbl>
              <c:idx val="0"/>
              <c:layout>
                <c:manualLayout>
                  <c:x val="-1.42095914742451E-2"/>
                  <c:y val="4.40293575275231E-2"/>
                </c:manualLayout>
              </c:layout>
              <c:showLegendKey val="0"/>
              <c:showVal val="0"/>
              <c:showCatName val="0"/>
              <c:showSerName val="0"/>
              <c:showPercent val="0"/>
              <c:showBubbleSize val="1"/>
              <c:extLst>
                <c:ext xmlns:c15="http://schemas.microsoft.com/office/drawing/2012/chart" uri="{CE6537A1-D6FC-4f65-9D91-7224C49458BB}">
                  <c15:layout/>
                </c:ext>
              </c:extLst>
            </c:dLbl>
            <c:dLbl>
              <c:idx val="1"/>
              <c:layout>
                <c:manualLayout>
                  <c:x val="-6.2458200687258499E-2"/>
                  <c:y val="-3.9867641481382401E-2"/>
                </c:manualLayout>
              </c:layout>
              <c:showLegendKey val="0"/>
              <c:showVal val="0"/>
              <c:showCatName val="0"/>
              <c:showSerName val="0"/>
              <c:showPercent val="0"/>
              <c:showBubbleSize val="1"/>
              <c:extLst>
                <c:ext xmlns:c15="http://schemas.microsoft.com/office/drawing/2012/chart" uri="{CE6537A1-D6FC-4f65-9D91-7224C49458BB}">
                  <c15:layout/>
                </c:ext>
              </c:extLst>
            </c:dLbl>
            <c:dLbl>
              <c:idx val="2"/>
              <c:layout>
                <c:manualLayout>
                  <c:x val="-4.6181172291296702E-2"/>
                  <c:y val="-1.4676282967501201E-16"/>
                </c:manualLayout>
              </c:layout>
              <c:showLegendKey val="0"/>
              <c:showVal val="0"/>
              <c:showCatName val="0"/>
              <c:showSerName val="0"/>
              <c:showPercent val="0"/>
              <c:showBubbleSize val="1"/>
              <c:extLst>
                <c:ext xmlns:c15="http://schemas.microsoft.com/office/drawing/2012/chart" uri="{CE6537A1-D6FC-4f65-9D91-7224C49458BB}">
                  <c15:layout/>
                </c:ext>
              </c:extLst>
            </c:dLbl>
            <c:dLbl>
              <c:idx val="3"/>
              <c:layout>
                <c:manualLayout>
                  <c:x val="-6.9295950555905697E-3"/>
                  <c:y val="0"/>
                </c:manualLayout>
              </c:layout>
              <c:showLegendKey val="0"/>
              <c:showVal val="0"/>
              <c:showCatName val="0"/>
              <c:showSerName val="0"/>
              <c:showPercent val="0"/>
              <c:showBubbleSize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1"/>
            <c:showLeaderLines val="0"/>
            <c:extLst>
              <c:ext xmlns:c15="http://schemas.microsoft.com/office/drawing/2012/chart" uri="{CE6537A1-D6FC-4f65-9D91-7224C49458BB}">
                <c15:showLeaderLines val="0"/>
              </c:ext>
            </c:extLst>
          </c:dLbls>
          <c:xVal>
            <c:numRef>
              <c:f>GO!$AQ$18:$AQ$21</c:f>
              <c:numCache>
                <c:formatCode>General</c:formatCode>
                <c:ptCount val="4"/>
                <c:pt idx="0">
                  <c:v>75</c:v>
                </c:pt>
                <c:pt idx="1">
                  <c:v>75</c:v>
                </c:pt>
                <c:pt idx="2">
                  <c:v>75</c:v>
                </c:pt>
                <c:pt idx="3">
                  <c:v>75</c:v>
                </c:pt>
              </c:numCache>
            </c:numRef>
          </c:xVal>
          <c:yVal>
            <c:numRef>
              <c:f>GO!$AO$11:$AO$14</c:f>
              <c:numCache>
                <c:formatCode>_("$"* #,##0_);_("$"* \(#,##0\);_("$"* "-"??_);_(@_)</c:formatCode>
                <c:ptCount val="4"/>
                <c:pt idx="0">
                  <c:v>256.04761904761898</c:v>
                </c:pt>
                <c:pt idx="1">
                  <c:v>1195.6307692307701</c:v>
                </c:pt>
                <c:pt idx="2">
                  <c:v>4501.8461538461534</c:v>
                </c:pt>
                <c:pt idx="3">
                  <c:v>12399</c:v>
                </c:pt>
              </c:numCache>
            </c:numRef>
          </c:yVal>
          <c:bubbleSize>
            <c:numRef>
              <c:f>GO!$AP$18:$AP$21</c:f>
              <c:numCache>
                <c:formatCode>0%</c:formatCode>
                <c:ptCount val="4"/>
                <c:pt idx="0">
                  <c:v>0.24242424242424199</c:v>
                </c:pt>
                <c:pt idx="1">
                  <c:v>0.55037126229179201</c:v>
                </c:pt>
                <c:pt idx="2">
                  <c:v>0.20469596628537001</c:v>
                </c:pt>
                <c:pt idx="3" formatCode="0.0%">
                  <c:v>2.5085289985952199E-3</c:v>
                </c:pt>
              </c:numCache>
            </c:numRef>
          </c:bubbleSize>
          <c:bubble3D val="0"/>
        </c:ser>
        <c:ser>
          <c:idx val="2"/>
          <c:order val="2"/>
          <c:tx>
            <c:v>Global Stalwarts</c:v>
          </c:tx>
          <c:spPr>
            <a:solidFill>
              <a:schemeClr val="accent3">
                <a:alpha val="75000"/>
              </a:schemeClr>
            </a:solidFill>
            <a:ln w="9525">
              <a:solidFill>
                <a:schemeClr val="tx1"/>
              </a:solidFill>
            </a:ln>
            <a:effectLst/>
          </c:spPr>
          <c:invertIfNegative val="0"/>
          <c:dPt>
            <c:idx val="0"/>
            <c:invertIfNegative val="0"/>
            <c:bubble3D val="0"/>
            <c:spPr>
              <a:solidFill>
                <a:srgbClr val="C3D69B">
                  <a:alpha val="40000"/>
                </a:srgbClr>
              </a:solidFill>
              <a:ln w="9525">
                <a:solidFill>
                  <a:schemeClr val="accent3">
                    <a:lumMod val="75000"/>
                  </a:schemeClr>
                </a:solidFill>
              </a:ln>
              <a:effectLst/>
            </c:spPr>
          </c:dPt>
          <c:dPt>
            <c:idx val="1"/>
            <c:invertIfNegative val="0"/>
            <c:bubble3D val="0"/>
            <c:spPr>
              <a:solidFill>
                <a:srgbClr val="FAC090">
                  <a:alpha val="40000"/>
                </a:srgbClr>
              </a:solidFill>
              <a:ln w="9525">
                <a:solidFill>
                  <a:schemeClr val="accent6">
                    <a:lumMod val="60000"/>
                    <a:lumOff val="40000"/>
                  </a:schemeClr>
                </a:solidFill>
              </a:ln>
              <a:effectLst/>
            </c:spPr>
          </c:dPt>
          <c:dPt>
            <c:idx val="2"/>
            <c:invertIfNegative val="0"/>
            <c:bubble3D val="0"/>
            <c:spPr>
              <a:solidFill>
                <a:schemeClr val="bg1">
                  <a:lumMod val="65000"/>
                </a:schemeClr>
              </a:solidFill>
              <a:ln w="6350">
                <a:solidFill>
                  <a:sysClr val="windowText" lastClr="000000"/>
                </a:solidFill>
              </a:ln>
              <a:effectLst/>
            </c:spPr>
          </c:dPt>
          <c:dLbls>
            <c:dLbl>
              <c:idx val="0"/>
              <c:layout>
                <c:manualLayout>
                  <c:x val="-6.2140918168878997E-2"/>
                  <c:y val="1.2254832461852201E-2"/>
                </c:manualLayout>
              </c:layout>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1"/>
              <c:extLst>
                <c:ext xmlns:c15="http://schemas.microsoft.com/office/drawing/2012/chart" uri="{CE6537A1-D6FC-4f65-9D91-7224C49458BB}">
                  <c15:layout>
                    <c:manualLayout>
                      <c:w val="3.8081705150976912E-2"/>
                      <c:h val="4.8945824200422053E-2"/>
                    </c:manualLayout>
                  </c15:layout>
                </c:ext>
              </c:extLst>
            </c:dLbl>
            <c:dLbl>
              <c:idx val="1"/>
              <c:layout>
                <c:manualLayout>
                  <c:x val="-6.2790160148181506E-2"/>
                  <c:y val="-1.09026139204907E-2"/>
                </c:manualLayout>
              </c:layout>
              <c:showLegendKey val="0"/>
              <c:showVal val="0"/>
              <c:showCatName val="0"/>
              <c:showSerName val="0"/>
              <c:showPercent val="0"/>
              <c:showBubbleSize val="1"/>
              <c:extLst>
                <c:ext xmlns:c15="http://schemas.microsoft.com/office/drawing/2012/chart" uri="{CE6537A1-D6FC-4f65-9D91-7224C49458BB}">
                  <c15:layout/>
                </c:ext>
              </c:extLst>
            </c:dLbl>
            <c:dLbl>
              <c:idx val="2"/>
              <c:layout>
                <c:manualLayout>
                  <c:x val="-9.2542988039657405E-3"/>
                  <c:y val="1.7891178447307701E-17"/>
                </c:manualLayout>
              </c:layout>
              <c:showLegendKey val="0"/>
              <c:showVal val="0"/>
              <c:showCatName val="0"/>
              <c:showSerName val="0"/>
              <c:showPercent val="0"/>
              <c:showBubbleSize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1"/>
            <c:showLeaderLines val="0"/>
            <c:extLst>
              <c:ext xmlns:c15="http://schemas.microsoft.com/office/drawing/2012/chart" uri="{CE6537A1-D6FC-4f65-9D91-7224C49458BB}">
                <c15:showLeaderLines val="0"/>
              </c:ext>
            </c:extLst>
          </c:dLbls>
          <c:xVal>
            <c:numRef>
              <c:f>GS!$AQ$18:$AQ$20</c:f>
              <c:numCache>
                <c:formatCode>General</c:formatCode>
                <c:ptCount val="3"/>
                <c:pt idx="0">
                  <c:v>100</c:v>
                </c:pt>
                <c:pt idx="1">
                  <c:v>100</c:v>
                </c:pt>
                <c:pt idx="2">
                  <c:v>100</c:v>
                </c:pt>
              </c:numCache>
            </c:numRef>
          </c:xVal>
          <c:yVal>
            <c:numRef>
              <c:f>GS!$AO$11:$AO$13</c:f>
              <c:numCache>
                <c:formatCode>_("$"* #,##0_);_("$"* \(#,##0\);_("$"* "-"??_);_(@_)</c:formatCode>
                <c:ptCount val="3"/>
                <c:pt idx="0">
                  <c:v>1886.4705882352939</c:v>
                </c:pt>
                <c:pt idx="1">
                  <c:v>4593.4000000000005</c:v>
                </c:pt>
                <c:pt idx="2">
                  <c:v>12773.666666666661</c:v>
                </c:pt>
              </c:numCache>
            </c:numRef>
          </c:yVal>
          <c:bubbleSize>
            <c:numRef>
              <c:f>GS!$AP$18:$AP$20</c:f>
              <c:numCache>
                <c:formatCode>0%</c:formatCode>
                <c:ptCount val="3"/>
                <c:pt idx="0">
                  <c:v>0.43384087497319301</c:v>
                </c:pt>
                <c:pt idx="1">
                  <c:v>0.53924512116663104</c:v>
                </c:pt>
                <c:pt idx="2">
                  <c:v>2.6914003860175902E-2</c:v>
                </c:pt>
              </c:numCache>
            </c:numRef>
          </c:bubbleSize>
          <c:bubble3D val="0"/>
        </c:ser>
        <c:ser>
          <c:idx val="3"/>
          <c:order val="3"/>
          <c:tx>
            <c:v>Intl Opps</c:v>
          </c:tx>
          <c:spPr>
            <a:solidFill>
              <a:schemeClr val="accent4">
                <a:alpha val="75000"/>
              </a:schemeClr>
            </a:solidFill>
            <a:ln w="9525">
              <a:solidFill>
                <a:schemeClr val="tx1"/>
              </a:solidFill>
            </a:ln>
            <a:effectLst/>
          </c:spPr>
          <c:invertIfNegative val="0"/>
          <c:dPt>
            <c:idx val="0"/>
            <c:invertIfNegative val="0"/>
            <c:bubble3D val="0"/>
            <c:spPr>
              <a:solidFill>
                <a:schemeClr val="tx2">
                  <a:lumMod val="20000"/>
                  <a:lumOff val="80000"/>
                </a:schemeClr>
              </a:solidFill>
              <a:ln w="9525">
                <a:solidFill>
                  <a:schemeClr val="accent1"/>
                </a:solidFill>
              </a:ln>
              <a:effectLst/>
            </c:spPr>
          </c:dPt>
          <c:dPt>
            <c:idx val="1"/>
            <c:invertIfNegative val="0"/>
            <c:bubble3D val="0"/>
            <c:spPr>
              <a:solidFill>
                <a:srgbClr val="C3D69B">
                  <a:alpha val="40000"/>
                </a:srgbClr>
              </a:solidFill>
              <a:ln w="9525">
                <a:solidFill>
                  <a:schemeClr val="accent3">
                    <a:lumMod val="75000"/>
                  </a:schemeClr>
                </a:solidFill>
              </a:ln>
              <a:effectLst/>
            </c:spPr>
          </c:dPt>
          <c:dPt>
            <c:idx val="2"/>
            <c:invertIfNegative val="0"/>
            <c:bubble3D val="0"/>
            <c:spPr>
              <a:solidFill>
                <a:srgbClr val="FAC090">
                  <a:alpha val="40000"/>
                </a:srgbClr>
              </a:solidFill>
              <a:ln w="9525">
                <a:solidFill>
                  <a:schemeClr val="accent6">
                    <a:lumMod val="60000"/>
                    <a:lumOff val="40000"/>
                  </a:schemeClr>
                </a:solidFill>
              </a:ln>
              <a:effectLst/>
            </c:spPr>
          </c:dPt>
          <c:dPt>
            <c:idx val="3"/>
            <c:invertIfNegative val="0"/>
            <c:bubble3D val="0"/>
            <c:spPr>
              <a:solidFill>
                <a:schemeClr val="bg1">
                  <a:lumMod val="65000"/>
                </a:schemeClr>
              </a:solidFill>
              <a:ln w="9525">
                <a:solidFill>
                  <a:sysClr val="windowText" lastClr="000000"/>
                </a:solidFill>
              </a:ln>
              <a:effectLst/>
            </c:spPr>
          </c:dPt>
          <c:dLbls>
            <c:dLbl>
              <c:idx val="0"/>
              <c:layout>
                <c:manualLayout>
                  <c:x val="-1.59857904085258E-2"/>
                  <c:y val="4.0026688661384598E-2"/>
                </c:manualLayout>
              </c:layout>
              <c:showLegendKey val="0"/>
              <c:showVal val="0"/>
              <c:showCatName val="0"/>
              <c:showSerName val="0"/>
              <c:showPercent val="0"/>
              <c:showBubbleSize val="1"/>
              <c:extLst>
                <c:ext xmlns:c15="http://schemas.microsoft.com/office/drawing/2012/chart" uri="{CE6537A1-D6FC-4f65-9D91-7224C49458BB}">
                  <c15:layout/>
                </c:ext>
              </c:extLst>
            </c:dLbl>
            <c:dLbl>
              <c:idx val="1"/>
              <c:layout>
                <c:manualLayout>
                  <c:x val="-6.6169636277850899E-2"/>
                  <c:y val="-4.3965777887697899E-2"/>
                </c:manualLayout>
              </c:layout>
              <c:showLegendKey val="0"/>
              <c:showVal val="0"/>
              <c:showCatName val="0"/>
              <c:showSerName val="0"/>
              <c:showPercent val="0"/>
              <c:showBubbleSize val="1"/>
              <c:extLst>
                <c:ext xmlns:c15="http://schemas.microsoft.com/office/drawing/2012/chart" uri="{CE6537A1-D6FC-4f65-9D91-7224C49458BB}">
                  <c15:layout/>
                </c:ext>
              </c:extLst>
            </c:dLbl>
            <c:dLbl>
              <c:idx val="2"/>
              <c:layout>
                <c:manualLayout>
                  <c:x val="-4.7692093458623998E-2"/>
                  <c:y val="-1.53644940113179E-3"/>
                </c:manualLayout>
              </c:layout>
              <c:showLegendKey val="0"/>
              <c:showVal val="0"/>
              <c:showCatName val="0"/>
              <c:showSerName val="0"/>
              <c:showPercent val="0"/>
              <c:showBubbleSize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1"/>
            <c:showLeaderLines val="0"/>
            <c:extLst>
              <c:ext xmlns:c15="http://schemas.microsoft.com/office/drawing/2012/chart" uri="{CE6537A1-D6FC-4f65-9D91-7224C49458BB}">
                <c15:showLeaderLines val="0"/>
              </c:ext>
            </c:extLst>
          </c:dLbls>
          <c:xVal>
            <c:numRef>
              <c:f>IO!$AQ$18:$AQ$20</c:f>
              <c:numCache>
                <c:formatCode>General</c:formatCode>
                <c:ptCount val="3"/>
                <c:pt idx="0">
                  <c:v>125</c:v>
                </c:pt>
                <c:pt idx="1">
                  <c:v>125</c:v>
                </c:pt>
                <c:pt idx="2">
                  <c:v>125</c:v>
                </c:pt>
              </c:numCache>
            </c:numRef>
          </c:xVal>
          <c:yVal>
            <c:numRef>
              <c:f>IO!$AO$11:$AO$13</c:f>
              <c:numCache>
                <c:formatCode>_("$"* #,##0_);_("$"* \(#,##0\);_("$"* "-"??_);_(@_)</c:formatCode>
                <c:ptCount val="3"/>
                <c:pt idx="0">
                  <c:v>244.82</c:v>
                </c:pt>
                <c:pt idx="1">
                  <c:v>1197.772727272727</c:v>
                </c:pt>
                <c:pt idx="2">
                  <c:v>3768.5416666666661</c:v>
                </c:pt>
              </c:numCache>
            </c:numRef>
          </c:yVal>
          <c:bubbleSize>
            <c:numRef>
              <c:f>IO!$AP$18:$AP$20</c:f>
              <c:numCache>
                <c:formatCode>0%</c:formatCode>
                <c:ptCount val="3"/>
                <c:pt idx="0">
                  <c:v>0.28904601097509502</c:v>
                </c:pt>
                <c:pt idx="1">
                  <c:v>0.561312790206838</c:v>
                </c:pt>
                <c:pt idx="2">
                  <c:v>0.14964119881806701</c:v>
                </c:pt>
              </c:numCache>
            </c:numRef>
          </c:bubbleSize>
          <c:bubble3D val="0"/>
        </c:ser>
        <c:ser>
          <c:idx val="4"/>
          <c:order val="4"/>
          <c:tx>
            <c:v>Intl Stalwarts</c:v>
          </c:tx>
          <c:spPr>
            <a:solidFill>
              <a:schemeClr val="accent5">
                <a:alpha val="75000"/>
              </a:schemeClr>
            </a:solidFill>
            <a:ln w="9525">
              <a:solidFill>
                <a:schemeClr val="tx1"/>
              </a:solidFill>
            </a:ln>
            <a:effectLst/>
          </c:spPr>
          <c:invertIfNegative val="0"/>
          <c:dPt>
            <c:idx val="0"/>
            <c:invertIfNegative val="0"/>
            <c:bubble3D val="0"/>
            <c:spPr>
              <a:solidFill>
                <a:srgbClr val="C3D69B">
                  <a:alpha val="40000"/>
                </a:srgbClr>
              </a:solidFill>
              <a:ln w="9525">
                <a:solidFill>
                  <a:schemeClr val="accent3">
                    <a:lumMod val="75000"/>
                  </a:schemeClr>
                </a:solidFill>
              </a:ln>
              <a:effectLst/>
            </c:spPr>
          </c:dPt>
          <c:dPt>
            <c:idx val="1"/>
            <c:invertIfNegative val="0"/>
            <c:bubble3D val="0"/>
            <c:spPr>
              <a:solidFill>
                <a:srgbClr val="FAC090">
                  <a:alpha val="40000"/>
                </a:srgbClr>
              </a:solidFill>
              <a:ln w="9525">
                <a:solidFill>
                  <a:schemeClr val="accent6">
                    <a:lumMod val="60000"/>
                    <a:lumOff val="40000"/>
                  </a:schemeClr>
                </a:solidFill>
              </a:ln>
              <a:effectLst/>
            </c:spPr>
          </c:dPt>
          <c:dPt>
            <c:idx val="2"/>
            <c:invertIfNegative val="0"/>
            <c:bubble3D val="0"/>
            <c:spPr>
              <a:solidFill>
                <a:schemeClr val="bg1">
                  <a:lumMod val="65000"/>
                </a:schemeClr>
              </a:solidFill>
              <a:ln w="6350">
                <a:solidFill>
                  <a:sysClr val="windowText" lastClr="000000"/>
                </a:solidFill>
              </a:ln>
              <a:effectLst/>
            </c:spPr>
          </c:dPt>
          <c:dLbls>
            <c:dLbl>
              <c:idx val="0"/>
              <c:layout>
                <c:manualLayout>
                  <c:x val="-5.6838365896980603E-2"/>
                  <c:y val="2.0013344330692202E-2"/>
                </c:manualLayout>
              </c:layout>
              <c:showLegendKey val="0"/>
              <c:showVal val="0"/>
              <c:showCatName val="0"/>
              <c:showSerName val="0"/>
              <c:showPercent val="0"/>
              <c:showBubbleSize val="1"/>
              <c:extLst>
                <c:ext xmlns:c15="http://schemas.microsoft.com/office/drawing/2012/chart" uri="{CE6537A1-D6FC-4f65-9D91-7224C49458BB}">
                  <c15:layout/>
                </c:ext>
              </c:extLst>
            </c:dLbl>
            <c:dLbl>
              <c:idx val="1"/>
              <c:layout>
                <c:manualLayout>
                  <c:x val="-6.7350087736439301E-2"/>
                  <c:y val="-3.3813306562463001E-2"/>
                </c:manualLayout>
              </c:layout>
              <c:showLegendKey val="0"/>
              <c:showVal val="0"/>
              <c:showCatName val="0"/>
              <c:showSerName val="0"/>
              <c:showPercent val="0"/>
              <c:showBubbleSize val="1"/>
              <c:extLst>
                <c:ext xmlns:c15="http://schemas.microsoft.com/office/drawing/2012/chart" uri="{CE6537A1-D6FC-4f65-9D91-7224C49458BB}">
                  <c15:layout/>
                </c:ext>
              </c:extLst>
            </c:dLbl>
            <c:dLbl>
              <c:idx val="2"/>
              <c:layout>
                <c:manualLayout>
                  <c:x val="-9.2543503236474003E-3"/>
                  <c:y val="-2.02761806808411E-2"/>
                </c:manualLayout>
              </c:layout>
              <c:showLegendKey val="0"/>
              <c:showVal val="0"/>
              <c:showCatName val="0"/>
              <c:showSerName val="0"/>
              <c:showPercent val="0"/>
              <c:showBubbleSize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1"/>
            <c:showLeaderLines val="0"/>
            <c:extLst>
              <c:ext xmlns:c15="http://schemas.microsoft.com/office/drawing/2012/chart" uri="{CE6537A1-D6FC-4f65-9D91-7224C49458BB}">
                <c15:showLeaderLines val="0"/>
              </c:ext>
            </c:extLst>
          </c:dLbls>
          <c:xVal>
            <c:numRef>
              <c:f>IS!$AQ$18:$AQ$20</c:f>
              <c:numCache>
                <c:formatCode>General</c:formatCode>
                <c:ptCount val="3"/>
                <c:pt idx="0">
                  <c:v>150</c:v>
                </c:pt>
                <c:pt idx="1">
                  <c:v>150</c:v>
                </c:pt>
                <c:pt idx="2">
                  <c:v>150</c:v>
                </c:pt>
              </c:numCache>
            </c:numRef>
          </c:xVal>
          <c:yVal>
            <c:numRef>
              <c:f>IS!$AO$11:$AO$13</c:f>
              <c:numCache>
                <c:formatCode>_("$"* #,##0_);_("$"* \(#,##0\);_("$"* "-"??_);_(@_)</c:formatCode>
                <c:ptCount val="3"/>
                <c:pt idx="0">
                  <c:v>1868.1395348837209</c:v>
                </c:pt>
                <c:pt idx="1">
                  <c:v>4065.21052631579</c:v>
                </c:pt>
                <c:pt idx="2">
                  <c:v>10085</c:v>
                </c:pt>
              </c:numCache>
            </c:numRef>
          </c:yVal>
          <c:bubbleSize>
            <c:numRef>
              <c:f>IS!$AP$18:$AP$20</c:f>
              <c:numCache>
                <c:formatCode>0%</c:formatCode>
                <c:ptCount val="3"/>
                <c:pt idx="0">
                  <c:v>0.45483259633607098</c:v>
                </c:pt>
                <c:pt idx="1">
                  <c:v>0.53421773004843098</c:v>
                </c:pt>
                <c:pt idx="2">
                  <c:v>1.0949673615498E-2</c:v>
                </c:pt>
              </c:numCache>
            </c:numRef>
          </c:bubbleSize>
          <c:bubble3D val="0"/>
        </c:ser>
        <c:ser>
          <c:idx val="5"/>
          <c:order val="5"/>
          <c:tx>
            <c:v>EM Opps</c:v>
          </c:tx>
          <c:spPr>
            <a:solidFill>
              <a:schemeClr val="accent6">
                <a:alpha val="75000"/>
              </a:schemeClr>
            </a:solidFill>
            <a:ln w="9525">
              <a:solidFill>
                <a:schemeClr val="tx1"/>
              </a:solidFill>
            </a:ln>
            <a:effectLst/>
          </c:spPr>
          <c:invertIfNegative val="0"/>
          <c:dPt>
            <c:idx val="0"/>
            <c:invertIfNegative val="0"/>
            <c:bubble3D val="0"/>
            <c:spPr>
              <a:solidFill>
                <a:schemeClr val="tx2">
                  <a:lumMod val="20000"/>
                  <a:lumOff val="80000"/>
                </a:schemeClr>
              </a:solidFill>
              <a:ln w="9525">
                <a:solidFill>
                  <a:schemeClr val="accent1"/>
                </a:solidFill>
              </a:ln>
              <a:effectLst/>
            </c:spPr>
          </c:dPt>
          <c:dPt>
            <c:idx val="1"/>
            <c:invertIfNegative val="0"/>
            <c:bubble3D val="0"/>
            <c:spPr>
              <a:solidFill>
                <a:srgbClr val="C3D69B">
                  <a:alpha val="40000"/>
                </a:srgbClr>
              </a:solidFill>
              <a:ln w="9525">
                <a:solidFill>
                  <a:schemeClr val="accent3">
                    <a:lumMod val="75000"/>
                  </a:schemeClr>
                </a:solidFill>
              </a:ln>
              <a:effectLst/>
            </c:spPr>
          </c:dPt>
          <c:dPt>
            <c:idx val="2"/>
            <c:invertIfNegative val="0"/>
            <c:bubble3D val="0"/>
            <c:spPr>
              <a:solidFill>
                <a:srgbClr val="FAC090">
                  <a:alpha val="40000"/>
                </a:srgbClr>
              </a:solidFill>
              <a:ln w="9525">
                <a:solidFill>
                  <a:schemeClr val="accent6">
                    <a:lumMod val="60000"/>
                    <a:lumOff val="40000"/>
                  </a:schemeClr>
                </a:solidFill>
              </a:ln>
              <a:effectLst/>
            </c:spPr>
          </c:dPt>
          <c:dPt>
            <c:idx val="3"/>
            <c:invertIfNegative val="0"/>
            <c:bubble3D val="0"/>
            <c:spPr>
              <a:solidFill>
                <a:schemeClr val="bg1">
                  <a:lumMod val="65000"/>
                </a:schemeClr>
              </a:solidFill>
              <a:ln w="9525">
                <a:solidFill>
                  <a:sysClr val="windowText" lastClr="000000"/>
                </a:solidFill>
              </a:ln>
              <a:effectLst/>
            </c:spPr>
          </c:dPt>
          <c:dLbls>
            <c:dLbl>
              <c:idx val="0"/>
              <c:layout>
                <c:manualLayout>
                  <c:x val="-1.77619893428064E-2"/>
                  <c:y val="5.20346952598E-2"/>
                </c:manualLayout>
              </c:layout>
              <c:showLegendKey val="0"/>
              <c:showVal val="0"/>
              <c:showCatName val="0"/>
              <c:showSerName val="0"/>
              <c:showPercent val="0"/>
              <c:showBubbleSize val="1"/>
              <c:extLst>
                <c:ext xmlns:c15="http://schemas.microsoft.com/office/drawing/2012/chart" uri="{CE6537A1-D6FC-4f65-9D91-7224C49458BB}">
                  <c15:layout/>
                </c:ext>
              </c:extLst>
            </c:dLbl>
            <c:dLbl>
              <c:idx val="1"/>
              <c:layout>
                <c:manualLayout>
                  <c:x val="-6.0602482891962302E-2"/>
                  <c:y val="-4.7936658513333598E-2"/>
                </c:manualLayout>
              </c:layout>
              <c:showLegendKey val="0"/>
              <c:showVal val="0"/>
              <c:showCatName val="0"/>
              <c:showSerName val="0"/>
              <c:showPercent val="0"/>
              <c:showBubbleSize val="1"/>
              <c:extLst>
                <c:ext xmlns:c15="http://schemas.microsoft.com/office/drawing/2012/chart" uri="{CE6537A1-D6FC-4f65-9D91-7224C49458BB}">
                  <c15:layout/>
                </c:ext>
              </c:extLst>
            </c:dLbl>
            <c:dLbl>
              <c:idx val="2"/>
              <c:layout>
                <c:manualLayout>
                  <c:x val="-4.2283918101182802E-2"/>
                  <c:y val="-3.9708806256356904E-3"/>
                </c:manualLayout>
              </c:layout>
              <c:showLegendKey val="0"/>
              <c:showVal val="0"/>
              <c:showCatName val="0"/>
              <c:showSerName val="0"/>
              <c:showPercent val="0"/>
              <c:showBubbleSize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1"/>
            <c:showLeaderLines val="0"/>
            <c:extLst>
              <c:ext xmlns:c15="http://schemas.microsoft.com/office/drawing/2012/chart" uri="{CE6537A1-D6FC-4f65-9D91-7224C49458BB}">
                <c15:showLeaderLines val="0"/>
              </c:ext>
            </c:extLst>
          </c:dLbls>
          <c:xVal>
            <c:numRef>
              <c:f>EO!$AQ$18:$AQ$21</c:f>
              <c:numCache>
                <c:formatCode>General</c:formatCode>
                <c:ptCount val="4"/>
                <c:pt idx="0">
                  <c:v>175</c:v>
                </c:pt>
                <c:pt idx="1">
                  <c:v>175</c:v>
                </c:pt>
                <c:pt idx="2">
                  <c:v>175</c:v>
                </c:pt>
                <c:pt idx="3">
                  <c:v>175</c:v>
                </c:pt>
              </c:numCache>
            </c:numRef>
          </c:xVal>
          <c:yVal>
            <c:numRef>
              <c:f>EO!$AO$11:$AO$14</c:f>
              <c:numCache>
                <c:formatCode>_("$"* #,##0_);_("$"* \(#,##0\);_("$"* "-"??_);_(@_)</c:formatCode>
                <c:ptCount val="4"/>
                <c:pt idx="0">
                  <c:v>245.8791208791209</c:v>
                </c:pt>
                <c:pt idx="1">
                  <c:v>1083.7356321839079</c:v>
                </c:pt>
                <c:pt idx="2">
                  <c:v>4006.454545454545</c:v>
                </c:pt>
                <c:pt idx="3">
                  <c:v>230594</c:v>
                </c:pt>
              </c:numCache>
            </c:numRef>
          </c:yVal>
          <c:bubbleSize>
            <c:numRef>
              <c:f>EO!$AP$18:$AP$21</c:f>
              <c:numCache>
                <c:formatCode>0%</c:formatCode>
                <c:ptCount val="4"/>
                <c:pt idx="0">
                  <c:v>0.36182902584492999</c:v>
                </c:pt>
                <c:pt idx="1">
                  <c:v>0.48089242323834802</c:v>
                </c:pt>
                <c:pt idx="2">
                  <c:v>0.14921581621382801</c:v>
                </c:pt>
                <c:pt idx="3" formatCode="0.0%">
                  <c:v>8.0627347028937504E-3</c:v>
                </c:pt>
              </c:numCache>
            </c:numRef>
          </c:bubbleSize>
          <c:bubble3D val="0"/>
        </c:ser>
        <c:ser>
          <c:idx val="6"/>
          <c:order val="6"/>
          <c:tx>
            <c:v>Global Microcap</c:v>
          </c:tx>
          <c:spPr>
            <a:solidFill>
              <a:schemeClr val="accent3">
                <a:lumMod val="40000"/>
                <a:lumOff val="60000"/>
              </a:schemeClr>
            </a:solidFill>
            <a:ln w="25400">
              <a:solidFill>
                <a:schemeClr val="accent3">
                  <a:lumMod val="75000"/>
                </a:schemeClr>
              </a:solidFill>
            </a:ln>
            <a:effectLst/>
          </c:spPr>
          <c:invertIfNegative val="0"/>
          <c:dPt>
            <c:idx val="0"/>
            <c:invertIfNegative val="0"/>
            <c:bubble3D val="0"/>
            <c:spPr>
              <a:solidFill>
                <a:srgbClr val="8EB4E3">
                  <a:alpha val="34902"/>
                </a:srgbClr>
              </a:solidFill>
              <a:ln w="9525">
                <a:solidFill>
                  <a:schemeClr val="tx2">
                    <a:lumMod val="60000"/>
                    <a:lumOff val="40000"/>
                  </a:schemeClr>
                </a:solidFill>
              </a:ln>
              <a:effectLst/>
            </c:spPr>
          </c:dPt>
          <c:dPt>
            <c:idx val="1"/>
            <c:invertIfNegative val="0"/>
            <c:bubble3D val="0"/>
            <c:spPr>
              <a:solidFill>
                <a:schemeClr val="accent3">
                  <a:lumMod val="40000"/>
                  <a:lumOff val="60000"/>
                </a:schemeClr>
              </a:solidFill>
              <a:ln w="9525">
                <a:solidFill>
                  <a:schemeClr val="accent3">
                    <a:lumMod val="75000"/>
                  </a:schemeClr>
                </a:solidFill>
              </a:ln>
              <a:effectLst/>
            </c:spPr>
          </c:dPt>
          <c:dLbls>
            <c:dLbl>
              <c:idx val="0"/>
              <c:layout>
                <c:manualLayout>
                  <c:x val="-7.7998146431881396E-2"/>
                  <c:y val="4.7928841819188599E-2"/>
                </c:manualLayout>
              </c:layout>
              <c:showLegendKey val="0"/>
              <c:showVal val="0"/>
              <c:showCatName val="0"/>
              <c:showSerName val="0"/>
              <c:showPercent val="0"/>
              <c:showBubbleSize val="1"/>
              <c:extLst>
                <c:ext xmlns:c15="http://schemas.microsoft.com/office/drawing/2012/chart" uri="{CE6537A1-D6FC-4f65-9D91-7224C49458BB}">
                  <c15:layout>
                    <c:manualLayout>
                      <c:w val="5.0373001776198932E-2"/>
                      <c:h val="6.4610656087378829E-2"/>
                    </c:manualLayout>
                  </c15:layout>
                </c:ext>
              </c:extLst>
            </c:dLbl>
            <c:dLbl>
              <c:idx val="1"/>
              <c:layout>
                <c:manualLayout>
                  <c:x val="-2.2242817423540302E-2"/>
                  <c:y val="-3.5737925630721201E-2"/>
                </c:manualLayout>
              </c:layout>
              <c:showLegendKey val="0"/>
              <c:showVal val="0"/>
              <c:showCatName val="0"/>
              <c:showSerName val="0"/>
              <c:showPercent val="0"/>
              <c:showBubbleSize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MC!$AQ$18:$AQ$19</c:f>
              <c:numCache>
                <c:formatCode>General</c:formatCode>
                <c:ptCount val="2"/>
                <c:pt idx="0">
                  <c:v>25</c:v>
                </c:pt>
                <c:pt idx="1">
                  <c:v>25</c:v>
                </c:pt>
              </c:numCache>
            </c:numRef>
          </c:xVal>
          <c:yVal>
            <c:numRef>
              <c:f>MC!$AO$11:$AO$12</c:f>
              <c:numCache>
                <c:formatCode>_("$"* #,##0_);_("$"* \(#,##0\);_("$"* "-"??_);_(@_)</c:formatCode>
                <c:ptCount val="2"/>
                <c:pt idx="0">
                  <c:v>198.84558823529409</c:v>
                </c:pt>
                <c:pt idx="1">
                  <c:v>628</c:v>
                </c:pt>
              </c:numCache>
            </c:numRef>
          </c:yVal>
          <c:bubbleSize>
            <c:numRef>
              <c:f>MC!$AP$18:$AP$19</c:f>
              <c:numCache>
                <c:formatCode>0%</c:formatCode>
                <c:ptCount val="2"/>
                <c:pt idx="0">
                  <c:v>0.97013896864591698</c:v>
                </c:pt>
                <c:pt idx="1">
                  <c:v>2.9861031354082902E-2</c:v>
                </c:pt>
              </c:numCache>
            </c:numRef>
          </c:bubbleSize>
          <c:bubble3D val="0"/>
        </c:ser>
        <c:dLbls>
          <c:showLegendKey val="0"/>
          <c:showVal val="0"/>
          <c:showCatName val="0"/>
          <c:showSerName val="0"/>
          <c:showPercent val="0"/>
          <c:showBubbleSize val="0"/>
        </c:dLbls>
        <c:bubbleScale val="100"/>
        <c:showNegBubbles val="0"/>
        <c:axId val="170944384"/>
        <c:axId val="170945920"/>
      </c:bubbleChart>
      <c:valAx>
        <c:axId val="170944384"/>
        <c:scaling>
          <c:orientation val="minMax"/>
          <c:max val="200"/>
          <c:min val="0"/>
        </c:scaling>
        <c:delete val="0"/>
        <c:axPos val="b"/>
        <c:numFmt formatCode="General" sourceLinked="1"/>
        <c:majorTickMark val="none"/>
        <c:minorTickMark val="none"/>
        <c:tickLblPos val="none"/>
        <c:spPr>
          <a:noFill/>
          <a:ln w="6350" cap="flat" cmpd="sng" algn="ctr">
            <a:noFill/>
            <a:prstDash val="sysDot"/>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945920"/>
        <c:crosses val="autoZero"/>
        <c:crossBetween val="midCat"/>
      </c:valAx>
      <c:valAx>
        <c:axId val="170945920"/>
        <c:scaling>
          <c:orientation val="minMax"/>
          <c:max val="15000"/>
          <c:min val="-3000"/>
        </c:scaling>
        <c:delete val="0"/>
        <c:axPos val="l"/>
        <c:numFmt formatCode="_(&quot;$&quot;* #,##0_);_(&quot;$&quot;* \(#,##0\);_(&quot;$&quot;* &quot;-&quot;??_);_(@_)" sourceLinked="1"/>
        <c:majorTickMark val="cross"/>
        <c:minorTickMark val="in"/>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170944384"/>
        <c:crosses val="autoZero"/>
        <c:crossBetween val="midCat"/>
        <c:minorUnit val="500"/>
      </c:valAx>
      <c:spPr>
        <a:noFill/>
        <a:ln>
          <a:noFill/>
        </a:ln>
        <a:effectLst/>
      </c:spPr>
    </c:plotArea>
    <c:plotVisOnly val="1"/>
    <c:dispBlanksAs val="gap"/>
    <c:showDLblsOverMax val="0"/>
  </c:chart>
  <c:spPr>
    <a:solidFill>
      <a:schemeClr val="bg1"/>
    </a:solidFill>
    <a:ln w="9525" cap="flat" cmpd="sng" algn="ctr">
      <a:solidFill>
        <a:schemeClr val="bg1">
          <a:lumMod val="50000"/>
        </a:schemeClr>
      </a:solidFill>
      <a:round/>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7C5D84-3CEC-48D2-BC48-C131A16957A2}"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B1E087A0-C3F7-4E24-AA70-7BE9A33A3ECB}">
      <dgm:prSet phldrT="[Text]" custT="1"/>
      <dgm:spPr/>
      <dgm:t>
        <a:bodyPr/>
        <a:lstStyle/>
        <a:p>
          <a:r>
            <a:rPr lang="en-US" sz="1050" b="0" u="sng" dirty="0" smtClean="0">
              <a:solidFill>
                <a:schemeClr val="bg1"/>
              </a:solidFill>
            </a:rPr>
            <a:t>Portfolio Managers</a:t>
          </a:r>
        </a:p>
        <a:p>
          <a:r>
            <a:rPr lang="en-US" sz="1050" b="0" dirty="0" smtClean="0">
              <a:solidFill>
                <a:schemeClr val="bg1"/>
              </a:solidFill>
            </a:rPr>
            <a:t>Robert Gardiner</a:t>
          </a:r>
          <a:br>
            <a:rPr lang="en-US" sz="1050" b="0" dirty="0" smtClean="0">
              <a:solidFill>
                <a:schemeClr val="bg1"/>
              </a:solidFill>
            </a:rPr>
          </a:br>
          <a:r>
            <a:rPr lang="en-US" sz="1050" dirty="0" smtClean="0">
              <a:solidFill>
                <a:schemeClr val="bg1"/>
              </a:solidFill>
            </a:rPr>
            <a:t>Blake Walker</a:t>
          </a:r>
          <a:br>
            <a:rPr lang="en-US" sz="1050" dirty="0" smtClean="0">
              <a:solidFill>
                <a:schemeClr val="bg1"/>
              </a:solidFill>
            </a:rPr>
          </a:br>
          <a:r>
            <a:rPr lang="en-US" sz="1050" dirty="0" smtClean="0">
              <a:solidFill>
                <a:schemeClr val="bg1"/>
              </a:solidFill>
            </a:rPr>
            <a:t>Spencer Stewart</a:t>
          </a:r>
          <a:br>
            <a:rPr lang="en-US" sz="1050" dirty="0" smtClean="0">
              <a:solidFill>
                <a:schemeClr val="bg1"/>
              </a:solidFill>
            </a:rPr>
          </a:br>
          <a:r>
            <a:rPr lang="en-US" sz="1050" dirty="0" smtClean="0">
              <a:solidFill>
                <a:schemeClr val="bg1"/>
              </a:solidFill>
            </a:rPr>
            <a:t>Randy Pearce</a:t>
          </a:r>
          <a:br>
            <a:rPr lang="en-US" sz="1050" dirty="0" smtClean="0">
              <a:solidFill>
                <a:schemeClr val="bg1"/>
              </a:solidFill>
            </a:rPr>
          </a:br>
          <a:r>
            <a:rPr lang="en-US" sz="1050" dirty="0" smtClean="0">
              <a:solidFill>
                <a:schemeClr val="bg1"/>
              </a:solidFill>
            </a:rPr>
            <a:t>Amy Sunderland</a:t>
          </a:r>
          <a:endParaRPr lang="en-US" sz="1050" dirty="0">
            <a:solidFill>
              <a:schemeClr val="bg1"/>
            </a:solidFill>
          </a:endParaRPr>
        </a:p>
      </dgm:t>
    </dgm:pt>
    <dgm:pt modelId="{93385399-BEDC-4CE3-9847-AA5B43C9780B}" type="parTrans" cxnId="{40736335-8CBB-49BC-BDAC-7DEAD4CB27F6}">
      <dgm:prSet/>
      <dgm:spPr/>
      <dgm:t>
        <a:bodyPr/>
        <a:lstStyle/>
        <a:p>
          <a:endParaRPr lang="en-US"/>
        </a:p>
      </dgm:t>
    </dgm:pt>
    <dgm:pt modelId="{D20A9C4E-65FD-4BD9-9DBB-1BDCF38DFE40}" type="sibTrans" cxnId="{40736335-8CBB-49BC-BDAC-7DEAD4CB27F6}">
      <dgm:prSet/>
      <dgm:spPr/>
      <dgm:t>
        <a:bodyPr/>
        <a:lstStyle/>
        <a:p>
          <a:endParaRPr lang="en-US"/>
        </a:p>
      </dgm:t>
    </dgm:pt>
    <dgm:pt modelId="{F0D3AE3A-FCE9-48AA-ADAF-9F7803C3E88A}">
      <dgm:prSet phldrT="[Text]" custT="1"/>
      <dgm:spPr/>
      <dgm:t>
        <a:bodyPr/>
        <a:lstStyle/>
        <a:p>
          <a:r>
            <a:rPr lang="en-US" sz="1050" u="sng" dirty="0" smtClean="0">
              <a:solidFill>
                <a:schemeClr val="bg1"/>
              </a:solidFill>
            </a:rPr>
            <a:t>Consumer</a:t>
          </a:r>
        </a:p>
        <a:p>
          <a:r>
            <a:rPr lang="en-US" sz="1050" dirty="0" smtClean="0">
              <a:solidFill>
                <a:schemeClr val="bg1"/>
              </a:solidFill>
            </a:rPr>
            <a:t>Amy Sunderland*</a:t>
          </a:r>
          <a:br>
            <a:rPr lang="en-US" sz="1050" dirty="0" smtClean="0">
              <a:solidFill>
                <a:schemeClr val="bg1"/>
              </a:solidFill>
            </a:rPr>
          </a:br>
          <a:r>
            <a:rPr lang="en-US" sz="1050" dirty="0" smtClean="0">
              <a:solidFill>
                <a:schemeClr val="bg1"/>
              </a:solidFill>
            </a:rPr>
            <a:t>Spencer Hackett</a:t>
          </a:r>
          <a:br>
            <a:rPr lang="en-US" sz="1050" dirty="0" smtClean="0">
              <a:solidFill>
                <a:schemeClr val="bg1"/>
              </a:solidFill>
            </a:rPr>
          </a:br>
          <a:r>
            <a:rPr lang="en-US" sz="1050" dirty="0" smtClean="0">
              <a:solidFill>
                <a:schemeClr val="bg1"/>
              </a:solidFill>
            </a:rPr>
            <a:t>Tyler Glauser</a:t>
          </a:r>
          <a:endParaRPr lang="en-US" sz="1050" dirty="0">
            <a:solidFill>
              <a:schemeClr val="bg1"/>
            </a:solidFill>
          </a:endParaRPr>
        </a:p>
      </dgm:t>
    </dgm:pt>
    <dgm:pt modelId="{3FFC46D1-C624-41CE-8B24-C7609E6DA7D2}" type="parTrans" cxnId="{81159B69-9BB6-403B-93E6-C15CE8DE3322}">
      <dgm:prSet/>
      <dgm:spPr/>
      <dgm:t>
        <a:bodyPr/>
        <a:lstStyle/>
        <a:p>
          <a:endParaRPr lang="en-US"/>
        </a:p>
      </dgm:t>
    </dgm:pt>
    <dgm:pt modelId="{5C0B4834-30CC-4430-8BE5-D6A90CA6C54A}" type="sibTrans" cxnId="{81159B69-9BB6-403B-93E6-C15CE8DE3322}">
      <dgm:prSet/>
      <dgm:spPr/>
      <dgm:t>
        <a:bodyPr/>
        <a:lstStyle/>
        <a:p>
          <a:endParaRPr lang="en-US"/>
        </a:p>
      </dgm:t>
    </dgm:pt>
    <dgm:pt modelId="{653E1F0E-DD42-447C-9353-1AAFBA8B359E}">
      <dgm:prSet phldrT="[Text]" custT="1"/>
      <dgm:spPr/>
      <dgm:t>
        <a:bodyPr/>
        <a:lstStyle/>
        <a:p>
          <a:r>
            <a:rPr lang="en-US" sz="1050" u="sng" dirty="0" smtClean="0">
              <a:solidFill>
                <a:schemeClr val="bg1"/>
              </a:solidFill>
            </a:rPr>
            <a:t>Industrials </a:t>
          </a:r>
        </a:p>
        <a:p>
          <a:r>
            <a:rPr lang="en-US" sz="1050" dirty="0" smtClean="0">
              <a:solidFill>
                <a:schemeClr val="bg1"/>
              </a:solidFill>
            </a:rPr>
            <a:t>Zach Larkin*</a:t>
          </a:r>
          <a:br>
            <a:rPr lang="en-US" sz="1050" dirty="0" smtClean="0">
              <a:solidFill>
                <a:schemeClr val="bg1"/>
              </a:solidFill>
            </a:rPr>
          </a:br>
          <a:r>
            <a:rPr lang="en-US" sz="1050" dirty="0" smtClean="0">
              <a:solidFill>
                <a:schemeClr val="bg1"/>
              </a:solidFill>
            </a:rPr>
            <a:t>Spencer Stewart</a:t>
          </a:r>
          <a:br>
            <a:rPr lang="en-US" sz="1050" dirty="0" smtClean="0">
              <a:solidFill>
                <a:schemeClr val="bg1"/>
              </a:solidFill>
            </a:rPr>
          </a:br>
          <a:r>
            <a:rPr lang="en-US" sz="1050" dirty="0" smtClean="0">
              <a:solidFill>
                <a:schemeClr val="bg1"/>
              </a:solidFill>
            </a:rPr>
            <a:t>Jonathan Fulton</a:t>
          </a:r>
          <a:br>
            <a:rPr lang="en-US" sz="1050" dirty="0" smtClean="0">
              <a:solidFill>
                <a:schemeClr val="bg1"/>
              </a:solidFill>
            </a:rPr>
          </a:br>
          <a:r>
            <a:rPr lang="en-US" sz="1050" dirty="0" smtClean="0">
              <a:solidFill>
                <a:schemeClr val="bg1"/>
              </a:solidFill>
            </a:rPr>
            <a:t>Dana Huynh</a:t>
          </a:r>
          <a:endParaRPr lang="en-US" sz="1050" dirty="0">
            <a:solidFill>
              <a:schemeClr val="bg1"/>
            </a:solidFill>
          </a:endParaRPr>
        </a:p>
      </dgm:t>
    </dgm:pt>
    <dgm:pt modelId="{39FB60E1-BCFF-4E07-8FEC-C753B6CA7A03}" type="parTrans" cxnId="{5B760C5F-CA69-4B8D-A8A7-ED66BA898838}">
      <dgm:prSet/>
      <dgm:spPr/>
      <dgm:t>
        <a:bodyPr/>
        <a:lstStyle/>
        <a:p>
          <a:endParaRPr lang="en-US"/>
        </a:p>
      </dgm:t>
    </dgm:pt>
    <dgm:pt modelId="{D8440CC5-230F-4246-B729-AD84496B075A}" type="sibTrans" cxnId="{5B760C5F-CA69-4B8D-A8A7-ED66BA898838}">
      <dgm:prSet/>
      <dgm:spPr/>
      <dgm:t>
        <a:bodyPr/>
        <a:lstStyle/>
        <a:p>
          <a:endParaRPr lang="en-US"/>
        </a:p>
      </dgm:t>
    </dgm:pt>
    <dgm:pt modelId="{36784CCD-6BF1-4B32-A71E-F26F6FC6400B}">
      <dgm:prSet phldrT="[Text]" custT="1"/>
      <dgm:spPr/>
      <dgm:t>
        <a:bodyPr/>
        <a:lstStyle/>
        <a:p>
          <a:r>
            <a:rPr lang="en-US" sz="1050" u="sng" dirty="0" smtClean="0">
              <a:solidFill>
                <a:schemeClr val="bg1"/>
              </a:solidFill>
            </a:rPr>
            <a:t>Tech </a:t>
          </a:r>
        </a:p>
        <a:p>
          <a:r>
            <a:rPr lang="en-US" sz="1050" dirty="0" smtClean="0">
              <a:solidFill>
                <a:schemeClr val="bg1"/>
              </a:solidFill>
            </a:rPr>
            <a:t>Stuart Rigby*</a:t>
          </a:r>
          <a:br>
            <a:rPr lang="en-US" sz="1050" dirty="0" smtClean="0">
              <a:solidFill>
                <a:schemeClr val="bg1"/>
              </a:solidFill>
            </a:rPr>
          </a:br>
          <a:r>
            <a:rPr lang="en-US" sz="1050" dirty="0" smtClean="0">
              <a:solidFill>
                <a:schemeClr val="bg1"/>
              </a:solidFill>
            </a:rPr>
            <a:t>Phil Naylor</a:t>
          </a:r>
          <a:endParaRPr lang="en-US" sz="1050" dirty="0">
            <a:solidFill>
              <a:schemeClr val="bg1"/>
            </a:solidFill>
          </a:endParaRPr>
        </a:p>
      </dgm:t>
    </dgm:pt>
    <dgm:pt modelId="{5EC125D3-F0F3-45D0-AE4E-1461F358667A}" type="parTrans" cxnId="{DDAF4AED-4ADF-444B-8551-9FDC80DE39DF}">
      <dgm:prSet/>
      <dgm:spPr/>
      <dgm:t>
        <a:bodyPr/>
        <a:lstStyle/>
        <a:p>
          <a:endParaRPr lang="en-US"/>
        </a:p>
      </dgm:t>
    </dgm:pt>
    <dgm:pt modelId="{D05DE318-4EBA-4702-96E6-E4BC75020573}" type="sibTrans" cxnId="{DDAF4AED-4ADF-444B-8551-9FDC80DE39DF}">
      <dgm:prSet/>
      <dgm:spPr/>
      <dgm:t>
        <a:bodyPr/>
        <a:lstStyle/>
        <a:p>
          <a:endParaRPr lang="en-US"/>
        </a:p>
      </dgm:t>
    </dgm:pt>
    <dgm:pt modelId="{333210E4-7A87-4660-ACE9-09518CF8CCCB}">
      <dgm:prSet phldrT="[Text]" custT="1"/>
      <dgm:spPr/>
      <dgm:t>
        <a:bodyPr/>
        <a:lstStyle/>
        <a:p>
          <a:r>
            <a:rPr lang="en-US" sz="1050" u="sng" dirty="0" smtClean="0">
              <a:solidFill>
                <a:schemeClr val="bg1"/>
              </a:solidFill>
            </a:rPr>
            <a:t>Healthcare</a:t>
          </a:r>
        </a:p>
        <a:p>
          <a:r>
            <a:rPr lang="en-US" sz="1050" dirty="0" smtClean="0">
              <a:solidFill>
                <a:schemeClr val="bg1"/>
              </a:solidFill>
            </a:rPr>
            <a:t>Liping Cai*</a:t>
          </a:r>
          <a:br>
            <a:rPr lang="en-US" sz="1050" dirty="0" smtClean="0">
              <a:solidFill>
                <a:schemeClr val="bg1"/>
              </a:solidFill>
            </a:rPr>
          </a:br>
          <a:r>
            <a:rPr lang="en-US" sz="1050" dirty="0" smtClean="0">
              <a:solidFill>
                <a:schemeClr val="bg1"/>
              </a:solidFill>
            </a:rPr>
            <a:t>Ben Gardiner</a:t>
          </a:r>
          <a:br>
            <a:rPr lang="en-US" sz="1050" dirty="0" smtClean="0">
              <a:solidFill>
                <a:schemeClr val="bg1"/>
              </a:solidFill>
            </a:rPr>
          </a:br>
          <a:r>
            <a:rPr lang="en-US" sz="1050" dirty="0" smtClean="0">
              <a:solidFill>
                <a:schemeClr val="bg1"/>
              </a:solidFill>
            </a:rPr>
            <a:t>Kelsey Paulding</a:t>
          </a:r>
        </a:p>
      </dgm:t>
    </dgm:pt>
    <dgm:pt modelId="{28EA102B-960A-434D-8C69-FC151002C818}" type="parTrans" cxnId="{330B768A-EED9-426F-BA5C-BD2766E1646F}">
      <dgm:prSet/>
      <dgm:spPr/>
      <dgm:t>
        <a:bodyPr/>
        <a:lstStyle/>
        <a:p>
          <a:endParaRPr lang="en-US"/>
        </a:p>
      </dgm:t>
    </dgm:pt>
    <dgm:pt modelId="{EB46A5FC-B46D-436B-A4E7-DE13DA8BCFFE}" type="sibTrans" cxnId="{330B768A-EED9-426F-BA5C-BD2766E1646F}">
      <dgm:prSet/>
      <dgm:spPr/>
      <dgm:t>
        <a:bodyPr/>
        <a:lstStyle/>
        <a:p>
          <a:endParaRPr lang="en-US"/>
        </a:p>
      </dgm:t>
    </dgm:pt>
    <dgm:pt modelId="{F2984E82-B16B-4984-AE11-9F61D4203467}">
      <dgm:prSet phldrT="[Text]" custT="1"/>
      <dgm:spPr/>
      <dgm:t>
        <a:bodyPr/>
        <a:lstStyle/>
        <a:p>
          <a:r>
            <a:rPr lang="en-US" sz="1050" u="sng" dirty="0" smtClean="0">
              <a:solidFill>
                <a:schemeClr val="bg1"/>
              </a:solidFill>
            </a:rPr>
            <a:t>Financials</a:t>
          </a:r>
        </a:p>
        <a:p>
          <a:r>
            <a:rPr lang="en-US" sz="1050" dirty="0" smtClean="0">
              <a:solidFill>
                <a:schemeClr val="bg1"/>
              </a:solidFill>
            </a:rPr>
            <a:t>Randy Pearce*</a:t>
          </a:r>
          <a:br>
            <a:rPr lang="en-US" sz="1050" dirty="0" smtClean="0">
              <a:solidFill>
                <a:schemeClr val="bg1"/>
              </a:solidFill>
            </a:rPr>
          </a:br>
          <a:r>
            <a:rPr lang="en-US" sz="1050" dirty="0" smtClean="0">
              <a:solidFill>
                <a:schemeClr val="bg1"/>
              </a:solidFill>
            </a:rPr>
            <a:t>Conner Whipple</a:t>
          </a:r>
          <a:br>
            <a:rPr lang="en-US" sz="1050" dirty="0" smtClean="0">
              <a:solidFill>
                <a:schemeClr val="bg1"/>
              </a:solidFill>
            </a:rPr>
          </a:br>
          <a:r>
            <a:rPr lang="en-US" sz="1050" dirty="0" smtClean="0">
              <a:solidFill>
                <a:schemeClr val="bg1"/>
              </a:solidFill>
            </a:rPr>
            <a:t>Brad Barth</a:t>
          </a:r>
          <a:endParaRPr lang="en-US" sz="1050" dirty="0">
            <a:solidFill>
              <a:schemeClr val="bg1"/>
            </a:solidFill>
          </a:endParaRPr>
        </a:p>
      </dgm:t>
    </dgm:pt>
    <dgm:pt modelId="{09471D95-CB4F-4ED4-9B59-BA6683A859DC}" type="parTrans" cxnId="{F1F5BC25-0B54-4A51-9E59-7A88B992A8B0}">
      <dgm:prSet/>
      <dgm:spPr/>
      <dgm:t>
        <a:bodyPr/>
        <a:lstStyle/>
        <a:p>
          <a:endParaRPr lang="en-US"/>
        </a:p>
      </dgm:t>
    </dgm:pt>
    <dgm:pt modelId="{7059EF94-7CA6-4D9C-9A40-8E39BE2EAC19}" type="sibTrans" cxnId="{F1F5BC25-0B54-4A51-9E59-7A88B992A8B0}">
      <dgm:prSet/>
      <dgm:spPr/>
      <dgm:t>
        <a:bodyPr/>
        <a:lstStyle/>
        <a:p>
          <a:endParaRPr lang="en-US"/>
        </a:p>
      </dgm:t>
    </dgm:pt>
    <dgm:pt modelId="{5BD43889-78AD-48F4-AA58-CF2264CDBF0B}">
      <dgm:prSet phldrT="[Text]" custT="1"/>
      <dgm:spPr/>
      <dgm:t>
        <a:bodyPr/>
        <a:lstStyle/>
        <a:p>
          <a:r>
            <a:rPr lang="en-US" sz="1050" u="sng" dirty="0" smtClean="0">
              <a:solidFill>
                <a:schemeClr val="bg1"/>
              </a:solidFill>
            </a:rPr>
            <a:t>Energy/Materials</a:t>
          </a:r>
        </a:p>
        <a:p>
          <a:r>
            <a:rPr lang="en-US" sz="1050" dirty="0" smtClean="0">
              <a:solidFill>
                <a:schemeClr val="bg1"/>
              </a:solidFill>
            </a:rPr>
            <a:t>Blake Walker*</a:t>
          </a:r>
          <a:br>
            <a:rPr lang="en-US" sz="1050" dirty="0" smtClean="0">
              <a:solidFill>
                <a:schemeClr val="bg1"/>
              </a:solidFill>
            </a:rPr>
          </a:br>
          <a:r>
            <a:rPr lang="en-US" sz="1050" dirty="0" smtClean="0">
              <a:solidFill>
                <a:schemeClr val="bg1"/>
              </a:solidFill>
            </a:rPr>
            <a:t>Keefer Babbitt</a:t>
          </a:r>
          <a:endParaRPr lang="en-US" sz="1050" dirty="0">
            <a:solidFill>
              <a:schemeClr val="bg1"/>
            </a:solidFill>
          </a:endParaRPr>
        </a:p>
      </dgm:t>
    </dgm:pt>
    <dgm:pt modelId="{E5987929-083D-4496-BD87-99506BE6016A}" type="parTrans" cxnId="{C2E25CEE-F582-4693-A7F4-222B2FAAA93B}">
      <dgm:prSet/>
      <dgm:spPr/>
      <dgm:t>
        <a:bodyPr/>
        <a:lstStyle/>
        <a:p>
          <a:endParaRPr lang="en-US"/>
        </a:p>
      </dgm:t>
    </dgm:pt>
    <dgm:pt modelId="{D58FC09B-CBB8-4097-84FD-FF5CAAB1823D}" type="sibTrans" cxnId="{C2E25CEE-F582-4693-A7F4-222B2FAAA93B}">
      <dgm:prSet/>
      <dgm:spPr/>
      <dgm:t>
        <a:bodyPr/>
        <a:lstStyle/>
        <a:p>
          <a:endParaRPr lang="en-US"/>
        </a:p>
      </dgm:t>
    </dgm:pt>
    <dgm:pt modelId="{C9154BAC-4DBC-4382-8511-ECF98FD52C1A}" type="pres">
      <dgm:prSet presAssocID="{8F7C5D84-3CEC-48D2-BC48-C131A16957A2}" presName="Name0" presStyleCnt="0">
        <dgm:presLayoutVars>
          <dgm:chMax val="1"/>
          <dgm:chPref val="1"/>
          <dgm:dir/>
          <dgm:animOne val="branch"/>
          <dgm:animLvl val="lvl"/>
        </dgm:presLayoutVars>
      </dgm:prSet>
      <dgm:spPr/>
      <dgm:t>
        <a:bodyPr/>
        <a:lstStyle/>
        <a:p>
          <a:endParaRPr lang="en-US"/>
        </a:p>
      </dgm:t>
    </dgm:pt>
    <dgm:pt modelId="{88F6635F-B06C-427F-AA14-17D55AD5D9B5}" type="pres">
      <dgm:prSet presAssocID="{B1E087A0-C3F7-4E24-AA70-7BE9A33A3ECB}" presName="Parent" presStyleLbl="node0" presStyleIdx="0" presStyleCnt="1">
        <dgm:presLayoutVars>
          <dgm:chMax val="6"/>
          <dgm:chPref val="6"/>
        </dgm:presLayoutVars>
      </dgm:prSet>
      <dgm:spPr/>
      <dgm:t>
        <a:bodyPr/>
        <a:lstStyle/>
        <a:p>
          <a:endParaRPr lang="en-US"/>
        </a:p>
      </dgm:t>
    </dgm:pt>
    <dgm:pt modelId="{667B395F-DD55-499B-AEB8-7867EAE61A30}" type="pres">
      <dgm:prSet presAssocID="{F0D3AE3A-FCE9-48AA-ADAF-9F7803C3E88A}" presName="Accent1" presStyleCnt="0"/>
      <dgm:spPr/>
    </dgm:pt>
    <dgm:pt modelId="{BD9FB031-317D-46EC-A404-96CF70AD209E}" type="pres">
      <dgm:prSet presAssocID="{F0D3AE3A-FCE9-48AA-ADAF-9F7803C3E88A}" presName="Accent" presStyleLbl="bgShp" presStyleIdx="0" presStyleCnt="6"/>
      <dgm:spPr/>
    </dgm:pt>
    <dgm:pt modelId="{73C347E1-8673-43E8-B3DA-35D6956152F2}" type="pres">
      <dgm:prSet presAssocID="{F0D3AE3A-FCE9-48AA-ADAF-9F7803C3E88A}" presName="Child1" presStyleLbl="node1" presStyleIdx="0" presStyleCnt="6" custScaleX="114328">
        <dgm:presLayoutVars>
          <dgm:chMax val="0"/>
          <dgm:chPref val="0"/>
          <dgm:bulletEnabled val="1"/>
        </dgm:presLayoutVars>
      </dgm:prSet>
      <dgm:spPr/>
      <dgm:t>
        <a:bodyPr/>
        <a:lstStyle/>
        <a:p>
          <a:endParaRPr lang="en-US"/>
        </a:p>
      </dgm:t>
    </dgm:pt>
    <dgm:pt modelId="{8B840906-8857-4688-8918-0E033789EE28}" type="pres">
      <dgm:prSet presAssocID="{653E1F0E-DD42-447C-9353-1AAFBA8B359E}" presName="Accent2" presStyleCnt="0"/>
      <dgm:spPr/>
    </dgm:pt>
    <dgm:pt modelId="{E0F9596E-3906-402A-8789-2AB1DD419633}" type="pres">
      <dgm:prSet presAssocID="{653E1F0E-DD42-447C-9353-1AAFBA8B359E}" presName="Accent" presStyleLbl="bgShp" presStyleIdx="1" presStyleCnt="6"/>
      <dgm:spPr/>
    </dgm:pt>
    <dgm:pt modelId="{9282BE69-D2DB-454C-8363-D499B4D15EE5}" type="pres">
      <dgm:prSet presAssocID="{653E1F0E-DD42-447C-9353-1AAFBA8B359E}" presName="Child2" presStyleLbl="node1" presStyleIdx="1" presStyleCnt="6" custScaleX="106309">
        <dgm:presLayoutVars>
          <dgm:chMax val="0"/>
          <dgm:chPref val="0"/>
          <dgm:bulletEnabled val="1"/>
        </dgm:presLayoutVars>
      </dgm:prSet>
      <dgm:spPr/>
      <dgm:t>
        <a:bodyPr/>
        <a:lstStyle/>
        <a:p>
          <a:endParaRPr lang="en-US"/>
        </a:p>
      </dgm:t>
    </dgm:pt>
    <dgm:pt modelId="{568078F1-2487-4844-8D97-79FF417B000B}" type="pres">
      <dgm:prSet presAssocID="{36784CCD-6BF1-4B32-A71E-F26F6FC6400B}" presName="Accent3" presStyleCnt="0"/>
      <dgm:spPr/>
    </dgm:pt>
    <dgm:pt modelId="{C8887B42-60BA-4E3D-92A3-1552AAF21C48}" type="pres">
      <dgm:prSet presAssocID="{36784CCD-6BF1-4B32-A71E-F26F6FC6400B}" presName="Accent" presStyleLbl="bgShp" presStyleIdx="2" presStyleCnt="6"/>
      <dgm:spPr/>
    </dgm:pt>
    <dgm:pt modelId="{14F6B3C4-C40C-448B-9D38-EBB8BCE665E1}" type="pres">
      <dgm:prSet presAssocID="{36784CCD-6BF1-4B32-A71E-F26F6FC6400B}" presName="Child3" presStyleLbl="node1" presStyleIdx="2" presStyleCnt="6" custScaleX="113027">
        <dgm:presLayoutVars>
          <dgm:chMax val="0"/>
          <dgm:chPref val="0"/>
          <dgm:bulletEnabled val="1"/>
        </dgm:presLayoutVars>
      </dgm:prSet>
      <dgm:spPr/>
      <dgm:t>
        <a:bodyPr/>
        <a:lstStyle/>
        <a:p>
          <a:endParaRPr lang="en-US"/>
        </a:p>
      </dgm:t>
    </dgm:pt>
    <dgm:pt modelId="{EA1C4D3F-14E4-4C19-8AE3-C1CABFE9C3EF}" type="pres">
      <dgm:prSet presAssocID="{333210E4-7A87-4660-ACE9-09518CF8CCCB}" presName="Accent4" presStyleCnt="0"/>
      <dgm:spPr/>
    </dgm:pt>
    <dgm:pt modelId="{972E478E-E42D-4488-AB54-54AE1172E64B}" type="pres">
      <dgm:prSet presAssocID="{333210E4-7A87-4660-ACE9-09518CF8CCCB}" presName="Accent" presStyleLbl="bgShp" presStyleIdx="3" presStyleCnt="6"/>
      <dgm:spPr/>
    </dgm:pt>
    <dgm:pt modelId="{85B6AE1D-796B-4413-8759-9E4E51A6E1B9}" type="pres">
      <dgm:prSet presAssocID="{333210E4-7A87-4660-ACE9-09518CF8CCCB}" presName="Child4" presStyleLbl="node1" presStyleIdx="3" presStyleCnt="6" custScaleX="117891">
        <dgm:presLayoutVars>
          <dgm:chMax val="0"/>
          <dgm:chPref val="0"/>
          <dgm:bulletEnabled val="1"/>
        </dgm:presLayoutVars>
      </dgm:prSet>
      <dgm:spPr/>
      <dgm:t>
        <a:bodyPr/>
        <a:lstStyle/>
        <a:p>
          <a:endParaRPr lang="en-US"/>
        </a:p>
      </dgm:t>
    </dgm:pt>
    <dgm:pt modelId="{DCE3437E-38C4-442B-9FFD-51C8879E1018}" type="pres">
      <dgm:prSet presAssocID="{F2984E82-B16B-4984-AE11-9F61D4203467}" presName="Accent5" presStyleCnt="0"/>
      <dgm:spPr/>
    </dgm:pt>
    <dgm:pt modelId="{FABCD2CB-DF60-44FD-A225-68126CDFFB9D}" type="pres">
      <dgm:prSet presAssocID="{F2984E82-B16B-4984-AE11-9F61D4203467}" presName="Accent" presStyleLbl="bgShp" presStyleIdx="4" presStyleCnt="6"/>
      <dgm:spPr/>
    </dgm:pt>
    <dgm:pt modelId="{9CFCBDA2-6824-4078-9C44-62F0222E07D6}" type="pres">
      <dgm:prSet presAssocID="{F2984E82-B16B-4984-AE11-9F61D4203467}" presName="Child5" presStyleLbl="node1" presStyleIdx="4" presStyleCnt="6" custScaleX="112447">
        <dgm:presLayoutVars>
          <dgm:chMax val="0"/>
          <dgm:chPref val="0"/>
          <dgm:bulletEnabled val="1"/>
        </dgm:presLayoutVars>
      </dgm:prSet>
      <dgm:spPr/>
      <dgm:t>
        <a:bodyPr/>
        <a:lstStyle/>
        <a:p>
          <a:endParaRPr lang="en-US"/>
        </a:p>
      </dgm:t>
    </dgm:pt>
    <dgm:pt modelId="{B1AF2D1F-8C77-4A7E-8117-6713C19F567C}" type="pres">
      <dgm:prSet presAssocID="{5BD43889-78AD-48F4-AA58-CF2264CDBF0B}" presName="Accent6" presStyleCnt="0"/>
      <dgm:spPr/>
    </dgm:pt>
    <dgm:pt modelId="{A93BC398-D7D1-48D6-8B3A-A0475D8013D6}" type="pres">
      <dgm:prSet presAssocID="{5BD43889-78AD-48F4-AA58-CF2264CDBF0B}" presName="Accent" presStyleLbl="bgShp" presStyleIdx="5" presStyleCnt="6"/>
      <dgm:spPr/>
    </dgm:pt>
    <dgm:pt modelId="{249F27CD-6EFD-42D3-8635-E8AD8E80577F}" type="pres">
      <dgm:prSet presAssocID="{5BD43889-78AD-48F4-AA58-CF2264CDBF0B}" presName="Child6" presStyleLbl="node1" presStyleIdx="5" presStyleCnt="6" custScaleX="115194" custLinFactNeighborX="-3155" custLinFactNeighborY="980">
        <dgm:presLayoutVars>
          <dgm:chMax val="0"/>
          <dgm:chPref val="0"/>
          <dgm:bulletEnabled val="1"/>
        </dgm:presLayoutVars>
      </dgm:prSet>
      <dgm:spPr/>
      <dgm:t>
        <a:bodyPr/>
        <a:lstStyle/>
        <a:p>
          <a:endParaRPr lang="en-US"/>
        </a:p>
      </dgm:t>
    </dgm:pt>
  </dgm:ptLst>
  <dgm:cxnLst>
    <dgm:cxn modelId="{4B731BFA-3FBE-45F8-BB82-A1D203C9F303}" type="presOf" srcId="{B1E087A0-C3F7-4E24-AA70-7BE9A33A3ECB}" destId="{88F6635F-B06C-427F-AA14-17D55AD5D9B5}" srcOrd="0" destOrd="0" presId="urn:microsoft.com/office/officeart/2011/layout/HexagonRadial"/>
    <dgm:cxn modelId="{F1F5BC25-0B54-4A51-9E59-7A88B992A8B0}" srcId="{B1E087A0-C3F7-4E24-AA70-7BE9A33A3ECB}" destId="{F2984E82-B16B-4984-AE11-9F61D4203467}" srcOrd="4" destOrd="0" parTransId="{09471D95-CB4F-4ED4-9B59-BA6683A859DC}" sibTransId="{7059EF94-7CA6-4D9C-9A40-8E39BE2EAC19}"/>
    <dgm:cxn modelId="{98B061BC-2B50-4748-B639-2D1810E4FA2D}" type="presOf" srcId="{36784CCD-6BF1-4B32-A71E-F26F6FC6400B}" destId="{14F6B3C4-C40C-448B-9D38-EBB8BCE665E1}" srcOrd="0" destOrd="0" presId="urn:microsoft.com/office/officeart/2011/layout/HexagonRadial"/>
    <dgm:cxn modelId="{43CD298A-23A2-44F5-81CA-F31A29D58DF6}" type="presOf" srcId="{F2984E82-B16B-4984-AE11-9F61D4203467}" destId="{9CFCBDA2-6824-4078-9C44-62F0222E07D6}" srcOrd="0" destOrd="0" presId="urn:microsoft.com/office/officeart/2011/layout/HexagonRadial"/>
    <dgm:cxn modelId="{81159B69-9BB6-403B-93E6-C15CE8DE3322}" srcId="{B1E087A0-C3F7-4E24-AA70-7BE9A33A3ECB}" destId="{F0D3AE3A-FCE9-48AA-ADAF-9F7803C3E88A}" srcOrd="0" destOrd="0" parTransId="{3FFC46D1-C624-41CE-8B24-C7609E6DA7D2}" sibTransId="{5C0B4834-30CC-4430-8BE5-D6A90CA6C54A}"/>
    <dgm:cxn modelId="{5B760C5F-CA69-4B8D-A8A7-ED66BA898838}" srcId="{B1E087A0-C3F7-4E24-AA70-7BE9A33A3ECB}" destId="{653E1F0E-DD42-447C-9353-1AAFBA8B359E}" srcOrd="1" destOrd="0" parTransId="{39FB60E1-BCFF-4E07-8FEC-C753B6CA7A03}" sibTransId="{D8440CC5-230F-4246-B729-AD84496B075A}"/>
    <dgm:cxn modelId="{00772671-5332-4D5C-A0BC-6DA89DFE989A}" type="presOf" srcId="{F0D3AE3A-FCE9-48AA-ADAF-9F7803C3E88A}" destId="{73C347E1-8673-43E8-B3DA-35D6956152F2}" srcOrd="0" destOrd="0" presId="urn:microsoft.com/office/officeart/2011/layout/HexagonRadial"/>
    <dgm:cxn modelId="{DDAF4AED-4ADF-444B-8551-9FDC80DE39DF}" srcId="{B1E087A0-C3F7-4E24-AA70-7BE9A33A3ECB}" destId="{36784CCD-6BF1-4B32-A71E-F26F6FC6400B}" srcOrd="2" destOrd="0" parTransId="{5EC125D3-F0F3-45D0-AE4E-1461F358667A}" sibTransId="{D05DE318-4EBA-4702-96E6-E4BC75020573}"/>
    <dgm:cxn modelId="{40736335-8CBB-49BC-BDAC-7DEAD4CB27F6}" srcId="{8F7C5D84-3CEC-48D2-BC48-C131A16957A2}" destId="{B1E087A0-C3F7-4E24-AA70-7BE9A33A3ECB}" srcOrd="0" destOrd="0" parTransId="{93385399-BEDC-4CE3-9847-AA5B43C9780B}" sibTransId="{D20A9C4E-65FD-4BD9-9DBB-1BDCF38DFE40}"/>
    <dgm:cxn modelId="{959D2C21-BE30-4637-BEC4-11ACF22A4AAD}" type="presOf" srcId="{653E1F0E-DD42-447C-9353-1AAFBA8B359E}" destId="{9282BE69-D2DB-454C-8363-D499B4D15EE5}" srcOrd="0" destOrd="0" presId="urn:microsoft.com/office/officeart/2011/layout/HexagonRadial"/>
    <dgm:cxn modelId="{F3BF272D-8610-4416-9266-A19ECC91B277}" type="presOf" srcId="{5BD43889-78AD-48F4-AA58-CF2264CDBF0B}" destId="{249F27CD-6EFD-42D3-8635-E8AD8E80577F}" srcOrd="0" destOrd="0" presId="urn:microsoft.com/office/officeart/2011/layout/HexagonRadial"/>
    <dgm:cxn modelId="{F296D43D-2446-43D6-8528-208A2D71C648}" type="presOf" srcId="{8F7C5D84-3CEC-48D2-BC48-C131A16957A2}" destId="{C9154BAC-4DBC-4382-8511-ECF98FD52C1A}" srcOrd="0" destOrd="0" presId="urn:microsoft.com/office/officeart/2011/layout/HexagonRadial"/>
    <dgm:cxn modelId="{1CBF6C47-9F10-46CC-9DA7-AA42DEDB40A5}" type="presOf" srcId="{333210E4-7A87-4660-ACE9-09518CF8CCCB}" destId="{85B6AE1D-796B-4413-8759-9E4E51A6E1B9}" srcOrd="0" destOrd="0" presId="urn:microsoft.com/office/officeart/2011/layout/HexagonRadial"/>
    <dgm:cxn modelId="{C2E25CEE-F582-4693-A7F4-222B2FAAA93B}" srcId="{B1E087A0-C3F7-4E24-AA70-7BE9A33A3ECB}" destId="{5BD43889-78AD-48F4-AA58-CF2264CDBF0B}" srcOrd="5" destOrd="0" parTransId="{E5987929-083D-4496-BD87-99506BE6016A}" sibTransId="{D58FC09B-CBB8-4097-84FD-FF5CAAB1823D}"/>
    <dgm:cxn modelId="{330B768A-EED9-426F-BA5C-BD2766E1646F}" srcId="{B1E087A0-C3F7-4E24-AA70-7BE9A33A3ECB}" destId="{333210E4-7A87-4660-ACE9-09518CF8CCCB}" srcOrd="3" destOrd="0" parTransId="{28EA102B-960A-434D-8C69-FC151002C818}" sibTransId="{EB46A5FC-B46D-436B-A4E7-DE13DA8BCFFE}"/>
    <dgm:cxn modelId="{B8B9C410-BD25-43C1-BCF0-CCC9675E2C31}" type="presParOf" srcId="{C9154BAC-4DBC-4382-8511-ECF98FD52C1A}" destId="{88F6635F-B06C-427F-AA14-17D55AD5D9B5}" srcOrd="0" destOrd="0" presId="urn:microsoft.com/office/officeart/2011/layout/HexagonRadial"/>
    <dgm:cxn modelId="{E5DC3041-78FD-47C4-84B4-B7E4DD66F569}" type="presParOf" srcId="{C9154BAC-4DBC-4382-8511-ECF98FD52C1A}" destId="{667B395F-DD55-499B-AEB8-7867EAE61A30}" srcOrd="1" destOrd="0" presId="urn:microsoft.com/office/officeart/2011/layout/HexagonRadial"/>
    <dgm:cxn modelId="{CB44ABC1-41A0-4EF3-8C38-E0CE0B878B3C}" type="presParOf" srcId="{667B395F-DD55-499B-AEB8-7867EAE61A30}" destId="{BD9FB031-317D-46EC-A404-96CF70AD209E}" srcOrd="0" destOrd="0" presId="urn:microsoft.com/office/officeart/2011/layout/HexagonRadial"/>
    <dgm:cxn modelId="{3F4C16B4-7DF7-41C7-AB57-1D03851320A7}" type="presParOf" srcId="{C9154BAC-4DBC-4382-8511-ECF98FD52C1A}" destId="{73C347E1-8673-43E8-B3DA-35D6956152F2}" srcOrd="2" destOrd="0" presId="urn:microsoft.com/office/officeart/2011/layout/HexagonRadial"/>
    <dgm:cxn modelId="{EEB5E771-ABB8-4DF3-8D84-2CCD219443B1}" type="presParOf" srcId="{C9154BAC-4DBC-4382-8511-ECF98FD52C1A}" destId="{8B840906-8857-4688-8918-0E033789EE28}" srcOrd="3" destOrd="0" presId="urn:microsoft.com/office/officeart/2011/layout/HexagonRadial"/>
    <dgm:cxn modelId="{459981DC-8DB8-4E09-96CF-9C560DF8A6F9}" type="presParOf" srcId="{8B840906-8857-4688-8918-0E033789EE28}" destId="{E0F9596E-3906-402A-8789-2AB1DD419633}" srcOrd="0" destOrd="0" presId="urn:microsoft.com/office/officeart/2011/layout/HexagonRadial"/>
    <dgm:cxn modelId="{9AB28C88-61B6-4D74-A845-A6A570B26603}" type="presParOf" srcId="{C9154BAC-4DBC-4382-8511-ECF98FD52C1A}" destId="{9282BE69-D2DB-454C-8363-D499B4D15EE5}" srcOrd="4" destOrd="0" presId="urn:microsoft.com/office/officeart/2011/layout/HexagonRadial"/>
    <dgm:cxn modelId="{6B3D8EA4-E1EC-46FE-B046-E729043CA956}" type="presParOf" srcId="{C9154BAC-4DBC-4382-8511-ECF98FD52C1A}" destId="{568078F1-2487-4844-8D97-79FF417B000B}" srcOrd="5" destOrd="0" presId="urn:microsoft.com/office/officeart/2011/layout/HexagonRadial"/>
    <dgm:cxn modelId="{D5CF4918-016A-4913-8B9A-C7562233BCD2}" type="presParOf" srcId="{568078F1-2487-4844-8D97-79FF417B000B}" destId="{C8887B42-60BA-4E3D-92A3-1552AAF21C48}" srcOrd="0" destOrd="0" presId="urn:microsoft.com/office/officeart/2011/layout/HexagonRadial"/>
    <dgm:cxn modelId="{073CF233-0891-4B1A-9EBA-0BB58260E7E9}" type="presParOf" srcId="{C9154BAC-4DBC-4382-8511-ECF98FD52C1A}" destId="{14F6B3C4-C40C-448B-9D38-EBB8BCE665E1}" srcOrd="6" destOrd="0" presId="urn:microsoft.com/office/officeart/2011/layout/HexagonRadial"/>
    <dgm:cxn modelId="{5A268562-451F-43DB-B265-68AD8DDCE242}" type="presParOf" srcId="{C9154BAC-4DBC-4382-8511-ECF98FD52C1A}" destId="{EA1C4D3F-14E4-4C19-8AE3-C1CABFE9C3EF}" srcOrd="7" destOrd="0" presId="urn:microsoft.com/office/officeart/2011/layout/HexagonRadial"/>
    <dgm:cxn modelId="{DEFD4937-1782-41B0-9F87-93EDAC409AF6}" type="presParOf" srcId="{EA1C4D3F-14E4-4C19-8AE3-C1CABFE9C3EF}" destId="{972E478E-E42D-4488-AB54-54AE1172E64B}" srcOrd="0" destOrd="0" presId="urn:microsoft.com/office/officeart/2011/layout/HexagonRadial"/>
    <dgm:cxn modelId="{842DF727-25FC-42F1-BB13-01FBAD67AB78}" type="presParOf" srcId="{C9154BAC-4DBC-4382-8511-ECF98FD52C1A}" destId="{85B6AE1D-796B-4413-8759-9E4E51A6E1B9}" srcOrd="8" destOrd="0" presId="urn:microsoft.com/office/officeart/2011/layout/HexagonRadial"/>
    <dgm:cxn modelId="{7B7CA257-3432-4B8B-BC7D-A5C7083C6D1F}" type="presParOf" srcId="{C9154BAC-4DBC-4382-8511-ECF98FD52C1A}" destId="{DCE3437E-38C4-442B-9FFD-51C8879E1018}" srcOrd="9" destOrd="0" presId="urn:microsoft.com/office/officeart/2011/layout/HexagonRadial"/>
    <dgm:cxn modelId="{3663DAAA-88DE-435C-A28B-8FD5BB816329}" type="presParOf" srcId="{DCE3437E-38C4-442B-9FFD-51C8879E1018}" destId="{FABCD2CB-DF60-44FD-A225-68126CDFFB9D}" srcOrd="0" destOrd="0" presId="urn:microsoft.com/office/officeart/2011/layout/HexagonRadial"/>
    <dgm:cxn modelId="{5EDD1BE4-3B1B-4567-A95F-407B01AD9000}" type="presParOf" srcId="{C9154BAC-4DBC-4382-8511-ECF98FD52C1A}" destId="{9CFCBDA2-6824-4078-9C44-62F0222E07D6}" srcOrd="10" destOrd="0" presId="urn:microsoft.com/office/officeart/2011/layout/HexagonRadial"/>
    <dgm:cxn modelId="{517F0939-BFDE-4BBC-902B-5E4988BEC0D3}" type="presParOf" srcId="{C9154BAC-4DBC-4382-8511-ECF98FD52C1A}" destId="{B1AF2D1F-8C77-4A7E-8117-6713C19F567C}" srcOrd="11" destOrd="0" presId="urn:microsoft.com/office/officeart/2011/layout/HexagonRadial"/>
    <dgm:cxn modelId="{183D5546-5C22-4673-BB87-75E79892A995}" type="presParOf" srcId="{B1AF2D1F-8C77-4A7E-8117-6713C19F567C}" destId="{A93BC398-D7D1-48D6-8B3A-A0475D8013D6}" srcOrd="0" destOrd="0" presId="urn:microsoft.com/office/officeart/2011/layout/HexagonRadial"/>
    <dgm:cxn modelId="{41FF13FD-A98C-412D-B540-719BD4D79C3B}" type="presParOf" srcId="{C9154BAC-4DBC-4382-8511-ECF98FD52C1A}" destId="{249F27CD-6EFD-42D3-8635-E8AD8E80577F}"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7E4C7B-B4B5-4FF4-8060-D8B589D00AF5}" type="doc">
      <dgm:prSet loTypeId="urn:microsoft.com/office/officeart/2005/8/layout/pyramid3" loCatId="pyramid" qsTypeId="urn:microsoft.com/office/officeart/2005/8/quickstyle/simple1" qsCatId="simple" csTypeId="urn:microsoft.com/office/officeart/2005/8/colors/accent1_2" csCatId="accent1" phldr="1"/>
      <dgm:spPr/>
    </dgm:pt>
    <dgm:pt modelId="{6AABFE88-371B-4C8F-AAB6-369A6640DB53}">
      <dgm:prSet phldrT="[Text]" custT="1"/>
      <dgm:spPr>
        <a:solidFill>
          <a:srgbClr val="663300"/>
        </a:solidFill>
      </dgm:spPr>
      <dgm:t>
        <a:bodyPr/>
        <a:lstStyle/>
        <a:p>
          <a:r>
            <a:rPr lang="en-US" sz="2600" dirty="0" smtClean="0">
              <a:solidFill>
                <a:schemeClr val="bg1"/>
              </a:solidFill>
            </a:rPr>
            <a:t>Country, Sector, &amp; Proprietary</a:t>
          </a:r>
          <a:r>
            <a:rPr lang="en-US" sz="2800" dirty="0" smtClean="0">
              <a:solidFill>
                <a:schemeClr val="bg1"/>
              </a:solidFill>
            </a:rPr>
            <a:t> Screens</a:t>
          </a:r>
          <a:endParaRPr lang="en-US" sz="2800" dirty="0">
            <a:solidFill>
              <a:schemeClr val="bg1"/>
            </a:solidFill>
          </a:endParaRPr>
        </a:p>
      </dgm:t>
    </dgm:pt>
    <dgm:pt modelId="{722E9379-4AC9-4326-8CDF-FF6BB53825BE}" type="parTrans" cxnId="{3AEA4982-59EF-4A8C-83B4-4EC7D53C1DD7}">
      <dgm:prSet/>
      <dgm:spPr/>
      <dgm:t>
        <a:bodyPr/>
        <a:lstStyle/>
        <a:p>
          <a:endParaRPr lang="en-US"/>
        </a:p>
      </dgm:t>
    </dgm:pt>
    <dgm:pt modelId="{B1AE5666-867F-4901-B9DD-F7F7B5ACC70E}" type="sibTrans" cxnId="{3AEA4982-59EF-4A8C-83B4-4EC7D53C1DD7}">
      <dgm:prSet/>
      <dgm:spPr/>
      <dgm:t>
        <a:bodyPr/>
        <a:lstStyle/>
        <a:p>
          <a:endParaRPr lang="en-US"/>
        </a:p>
      </dgm:t>
    </dgm:pt>
    <dgm:pt modelId="{3CC400A6-6270-46A6-B2BA-A43B49DF3EDA}">
      <dgm:prSet phldrT="[Text]" custT="1"/>
      <dgm:spPr>
        <a:solidFill>
          <a:srgbClr val="663300"/>
        </a:solidFill>
      </dgm:spPr>
      <dgm:t>
        <a:bodyPr/>
        <a:lstStyle/>
        <a:p>
          <a:r>
            <a:rPr lang="en-US" sz="2400" dirty="0" smtClean="0">
              <a:solidFill>
                <a:schemeClr val="bg1"/>
              </a:solidFill>
            </a:rPr>
            <a:t>Initial Review &amp; Global Comparisons</a:t>
          </a:r>
          <a:endParaRPr lang="en-US" sz="2400" dirty="0">
            <a:solidFill>
              <a:schemeClr val="bg1"/>
            </a:solidFill>
          </a:endParaRPr>
        </a:p>
      </dgm:t>
    </dgm:pt>
    <dgm:pt modelId="{642460FF-9436-4EFD-947A-6DA4275F7097}" type="parTrans" cxnId="{399C9814-81B0-4DCC-88DA-B5917869A68F}">
      <dgm:prSet/>
      <dgm:spPr/>
      <dgm:t>
        <a:bodyPr/>
        <a:lstStyle/>
        <a:p>
          <a:endParaRPr lang="en-US"/>
        </a:p>
      </dgm:t>
    </dgm:pt>
    <dgm:pt modelId="{D5B57192-F15D-459F-A5F7-D08D9F29652F}" type="sibTrans" cxnId="{399C9814-81B0-4DCC-88DA-B5917869A68F}">
      <dgm:prSet/>
      <dgm:spPr/>
      <dgm:t>
        <a:bodyPr/>
        <a:lstStyle/>
        <a:p>
          <a:endParaRPr lang="en-US"/>
        </a:p>
      </dgm:t>
    </dgm:pt>
    <dgm:pt modelId="{D01A3BBB-991A-4612-BF44-29556F3ADFA4}">
      <dgm:prSet phldrT="[Text]" custT="1"/>
      <dgm:spPr>
        <a:solidFill>
          <a:srgbClr val="663300"/>
        </a:solidFill>
      </dgm:spPr>
      <dgm:t>
        <a:bodyPr/>
        <a:lstStyle/>
        <a:p>
          <a:pPr>
            <a:lnSpc>
              <a:spcPct val="100000"/>
            </a:lnSpc>
            <a:spcAft>
              <a:spcPts val="0"/>
            </a:spcAft>
          </a:pPr>
          <a:r>
            <a:rPr lang="en-US" sz="2400" dirty="0" smtClean="0">
              <a:solidFill>
                <a:schemeClr val="bg1"/>
              </a:solidFill>
            </a:rPr>
            <a:t>Management Visit/Call</a:t>
          </a:r>
        </a:p>
      </dgm:t>
    </dgm:pt>
    <dgm:pt modelId="{2AF9F449-0D24-4211-AB6D-C20AD555536F}" type="parTrans" cxnId="{449B2C58-F6AE-42EE-8A36-08E59050D248}">
      <dgm:prSet/>
      <dgm:spPr/>
      <dgm:t>
        <a:bodyPr/>
        <a:lstStyle/>
        <a:p>
          <a:endParaRPr lang="en-US"/>
        </a:p>
      </dgm:t>
    </dgm:pt>
    <dgm:pt modelId="{99872EC1-8899-455C-96D3-155D34B9B8BD}" type="sibTrans" cxnId="{449B2C58-F6AE-42EE-8A36-08E59050D248}">
      <dgm:prSet/>
      <dgm:spPr/>
      <dgm:t>
        <a:bodyPr/>
        <a:lstStyle/>
        <a:p>
          <a:endParaRPr lang="en-US"/>
        </a:p>
      </dgm:t>
    </dgm:pt>
    <dgm:pt modelId="{4C42D57E-0A86-4012-BB64-0F6181282A82}">
      <dgm:prSet custT="1"/>
      <dgm:spPr>
        <a:solidFill>
          <a:srgbClr val="663300"/>
        </a:solidFill>
      </dgm:spPr>
      <dgm:t>
        <a:bodyPr/>
        <a:lstStyle/>
        <a:p>
          <a:r>
            <a:rPr lang="en-US" sz="2000" dirty="0" smtClean="0">
              <a:solidFill>
                <a:schemeClr val="bg1"/>
              </a:solidFill>
            </a:rPr>
            <a:t>Collaborative BIC Evaluation</a:t>
          </a:r>
          <a:endParaRPr lang="en-US" sz="2000" dirty="0">
            <a:solidFill>
              <a:schemeClr val="bg1"/>
            </a:solidFill>
          </a:endParaRPr>
        </a:p>
      </dgm:t>
    </dgm:pt>
    <dgm:pt modelId="{A7BC3B69-8427-43BD-B93D-44D888F49BC1}" type="parTrans" cxnId="{F87408D0-40A2-4016-ADAF-2C08205CA56F}">
      <dgm:prSet/>
      <dgm:spPr/>
      <dgm:t>
        <a:bodyPr/>
        <a:lstStyle/>
        <a:p>
          <a:endParaRPr lang="en-US"/>
        </a:p>
      </dgm:t>
    </dgm:pt>
    <dgm:pt modelId="{0FD3E324-BEDA-40AE-A73A-F55F218329A3}" type="sibTrans" cxnId="{F87408D0-40A2-4016-ADAF-2C08205CA56F}">
      <dgm:prSet/>
      <dgm:spPr/>
      <dgm:t>
        <a:bodyPr/>
        <a:lstStyle/>
        <a:p>
          <a:endParaRPr lang="en-US"/>
        </a:p>
      </dgm:t>
    </dgm:pt>
    <dgm:pt modelId="{84B109A9-27F1-45B7-9EAE-7086A752031F}">
      <dgm:prSet custT="1"/>
      <dgm:spPr>
        <a:solidFill>
          <a:srgbClr val="663300"/>
        </a:solidFill>
      </dgm:spPr>
      <dgm:t>
        <a:bodyPr/>
        <a:lstStyle/>
        <a:p>
          <a:r>
            <a:rPr lang="en-US" sz="1800" dirty="0" smtClean="0">
              <a:solidFill>
                <a:schemeClr val="bg1"/>
              </a:solidFill>
            </a:rPr>
            <a:t>Q/V/M Matrix*</a:t>
          </a:r>
          <a:endParaRPr lang="en-US" sz="1800" dirty="0">
            <a:solidFill>
              <a:schemeClr val="bg1"/>
            </a:solidFill>
          </a:endParaRPr>
        </a:p>
      </dgm:t>
    </dgm:pt>
    <dgm:pt modelId="{AB925C3A-95CB-406F-B3BA-33B17ED064CA}" type="parTrans" cxnId="{CB084EDA-0342-47D5-B894-B693FC098894}">
      <dgm:prSet/>
      <dgm:spPr/>
      <dgm:t>
        <a:bodyPr/>
        <a:lstStyle/>
        <a:p>
          <a:endParaRPr lang="en-US"/>
        </a:p>
      </dgm:t>
    </dgm:pt>
    <dgm:pt modelId="{2619CBC4-0F63-45D7-B405-F9E5EC53B5CE}" type="sibTrans" cxnId="{CB084EDA-0342-47D5-B894-B693FC098894}">
      <dgm:prSet/>
      <dgm:spPr/>
      <dgm:t>
        <a:bodyPr/>
        <a:lstStyle/>
        <a:p>
          <a:endParaRPr lang="en-US"/>
        </a:p>
      </dgm:t>
    </dgm:pt>
    <dgm:pt modelId="{AF55FE53-CD66-4A3E-9B9F-2325CBFFE41B}">
      <dgm:prSet custT="1"/>
      <dgm:spPr>
        <a:solidFill>
          <a:srgbClr val="663300"/>
        </a:solidFill>
      </dgm:spPr>
      <dgm:t>
        <a:bodyPr/>
        <a:lstStyle/>
        <a:p>
          <a:r>
            <a:rPr lang="en-US" sz="1600" dirty="0" smtClean="0">
              <a:solidFill>
                <a:schemeClr val="bg1"/>
              </a:solidFill>
            </a:rPr>
            <a:t>Portfolio Construction</a:t>
          </a:r>
          <a:endParaRPr lang="en-US" sz="1600" dirty="0">
            <a:solidFill>
              <a:schemeClr val="bg1"/>
            </a:solidFill>
          </a:endParaRPr>
        </a:p>
      </dgm:t>
    </dgm:pt>
    <dgm:pt modelId="{D8D36C4C-AD7D-4EBD-B25A-5B95F14EAA16}" type="parTrans" cxnId="{C2CB95F8-F199-44FF-A3D7-BF0F89D9CD9E}">
      <dgm:prSet/>
      <dgm:spPr/>
      <dgm:t>
        <a:bodyPr/>
        <a:lstStyle/>
        <a:p>
          <a:endParaRPr lang="en-US"/>
        </a:p>
      </dgm:t>
    </dgm:pt>
    <dgm:pt modelId="{88EA7811-4F76-462A-9D7E-EE74114D8E09}" type="sibTrans" cxnId="{C2CB95F8-F199-44FF-A3D7-BF0F89D9CD9E}">
      <dgm:prSet/>
      <dgm:spPr/>
      <dgm:t>
        <a:bodyPr/>
        <a:lstStyle/>
        <a:p>
          <a:endParaRPr lang="en-US"/>
        </a:p>
      </dgm:t>
    </dgm:pt>
    <dgm:pt modelId="{7BD84FAF-5574-4B42-BA3F-9A6227204C22}">
      <dgm:prSet custT="1"/>
      <dgm:spPr>
        <a:solidFill>
          <a:srgbClr val="663300"/>
        </a:solidFill>
      </dgm:spPr>
      <dgm:t>
        <a:bodyPr/>
        <a:lstStyle/>
        <a:p>
          <a:r>
            <a:rPr lang="en-US" sz="1400" dirty="0" smtClean="0">
              <a:solidFill>
                <a:schemeClr val="bg1"/>
              </a:solidFill>
            </a:rPr>
            <a:t>Initiate Position</a:t>
          </a:r>
          <a:endParaRPr lang="en-US" sz="1400" dirty="0">
            <a:solidFill>
              <a:schemeClr val="bg1"/>
            </a:solidFill>
          </a:endParaRPr>
        </a:p>
      </dgm:t>
    </dgm:pt>
    <dgm:pt modelId="{19CC73F3-7758-4816-9781-A144939C3EEC}" type="parTrans" cxnId="{C64BFCFC-F471-4796-9773-8EDCE2BB3EF4}">
      <dgm:prSet/>
      <dgm:spPr/>
      <dgm:t>
        <a:bodyPr/>
        <a:lstStyle/>
        <a:p>
          <a:endParaRPr lang="en-US"/>
        </a:p>
      </dgm:t>
    </dgm:pt>
    <dgm:pt modelId="{98DC1289-B6DA-45B3-ABC4-152A771923D2}" type="sibTrans" cxnId="{C64BFCFC-F471-4796-9773-8EDCE2BB3EF4}">
      <dgm:prSet/>
      <dgm:spPr/>
      <dgm:t>
        <a:bodyPr/>
        <a:lstStyle/>
        <a:p>
          <a:endParaRPr lang="en-US"/>
        </a:p>
      </dgm:t>
    </dgm:pt>
    <dgm:pt modelId="{0B8427DC-5E1D-4B93-88DC-C879F694669D}">
      <dgm:prSet custT="1"/>
      <dgm:spPr>
        <a:solidFill>
          <a:srgbClr val="663300"/>
        </a:solidFill>
      </dgm:spPr>
      <dgm:t>
        <a:bodyPr/>
        <a:lstStyle/>
        <a:p>
          <a:r>
            <a:rPr lang="en-US" sz="2000" dirty="0" smtClean="0">
              <a:solidFill>
                <a:schemeClr val="bg1"/>
              </a:solidFill>
            </a:rPr>
            <a:t>Build Earnings Model</a:t>
          </a:r>
          <a:endParaRPr lang="en-US" sz="2000" dirty="0">
            <a:solidFill>
              <a:schemeClr val="bg1"/>
            </a:solidFill>
          </a:endParaRPr>
        </a:p>
      </dgm:t>
    </dgm:pt>
    <dgm:pt modelId="{E607C874-3286-414A-AA0B-3306CAA72D02}" type="parTrans" cxnId="{E5FF0DB2-2C4B-4D6D-948E-702BD795F6CB}">
      <dgm:prSet/>
      <dgm:spPr/>
      <dgm:t>
        <a:bodyPr/>
        <a:lstStyle/>
        <a:p>
          <a:endParaRPr lang="en-US"/>
        </a:p>
      </dgm:t>
    </dgm:pt>
    <dgm:pt modelId="{ACA95FBB-0D1B-4C9A-A23F-F4094B831CFE}" type="sibTrans" cxnId="{E5FF0DB2-2C4B-4D6D-948E-702BD795F6CB}">
      <dgm:prSet/>
      <dgm:spPr/>
      <dgm:t>
        <a:bodyPr/>
        <a:lstStyle/>
        <a:p>
          <a:endParaRPr lang="en-US"/>
        </a:p>
      </dgm:t>
    </dgm:pt>
    <dgm:pt modelId="{24D0A4B2-F521-494E-813C-7F992DF96172}" type="pres">
      <dgm:prSet presAssocID="{DE7E4C7B-B4B5-4FF4-8060-D8B589D00AF5}" presName="Name0" presStyleCnt="0">
        <dgm:presLayoutVars>
          <dgm:dir/>
          <dgm:animLvl val="lvl"/>
          <dgm:resizeHandles val="exact"/>
        </dgm:presLayoutVars>
      </dgm:prSet>
      <dgm:spPr/>
    </dgm:pt>
    <dgm:pt modelId="{322CD8BB-0E8A-42D3-932A-3018E0C03032}" type="pres">
      <dgm:prSet presAssocID="{6AABFE88-371B-4C8F-AAB6-369A6640DB53}" presName="Name8" presStyleCnt="0"/>
      <dgm:spPr/>
    </dgm:pt>
    <dgm:pt modelId="{D2045645-5C9F-42C0-8A1E-32F4079CC651}" type="pres">
      <dgm:prSet presAssocID="{6AABFE88-371B-4C8F-AAB6-369A6640DB53}" presName="level" presStyleLbl="node1" presStyleIdx="0" presStyleCnt="8">
        <dgm:presLayoutVars>
          <dgm:chMax val="1"/>
          <dgm:bulletEnabled val="1"/>
        </dgm:presLayoutVars>
      </dgm:prSet>
      <dgm:spPr/>
      <dgm:t>
        <a:bodyPr/>
        <a:lstStyle/>
        <a:p>
          <a:endParaRPr lang="en-US"/>
        </a:p>
      </dgm:t>
    </dgm:pt>
    <dgm:pt modelId="{6C2F30B1-93BB-4B84-A024-42735FBEE447}" type="pres">
      <dgm:prSet presAssocID="{6AABFE88-371B-4C8F-AAB6-369A6640DB53}" presName="levelTx" presStyleLbl="revTx" presStyleIdx="0" presStyleCnt="0">
        <dgm:presLayoutVars>
          <dgm:chMax val="1"/>
          <dgm:bulletEnabled val="1"/>
        </dgm:presLayoutVars>
      </dgm:prSet>
      <dgm:spPr/>
      <dgm:t>
        <a:bodyPr/>
        <a:lstStyle/>
        <a:p>
          <a:endParaRPr lang="en-US"/>
        </a:p>
      </dgm:t>
    </dgm:pt>
    <dgm:pt modelId="{F55747A5-CEC6-47C9-AC05-44F0285EFE09}" type="pres">
      <dgm:prSet presAssocID="{3CC400A6-6270-46A6-B2BA-A43B49DF3EDA}" presName="Name8" presStyleCnt="0"/>
      <dgm:spPr/>
    </dgm:pt>
    <dgm:pt modelId="{28E5D276-3882-4C0D-A095-368D2E11FFA2}" type="pres">
      <dgm:prSet presAssocID="{3CC400A6-6270-46A6-B2BA-A43B49DF3EDA}" presName="level" presStyleLbl="node1" presStyleIdx="1" presStyleCnt="8">
        <dgm:presLayoutVars>
          <dgm:chMax val="1"/>
          <dgm:bulletEnabled val="1"/>
        </dgm:presLayoutVars>
      </dgm:prSet>
      <dgm:spPr/>
      <dgm:t>
        <a:bodyPr/>
        <a:lstStyle/>
        <a:p>
          <a:endParaRPr lang="en-US"/>
        </a:p>
      </dgm:t>
    </dgm:pt>
    <dgm:pt modelId="{052B1DFF-0281-46E6-A41C-E8747ED94237}" type="pres">
      <dgm:prSet presAssocID="{3CC400A6-6270-46A6-B2BA-A43B49DF3EDA}" presName="levelTx" presStyleLbl="revTx" presStyleIdx="0" presStyleCnt="0">
        <dgm:presLayoutVars>
          <dgm:chMax val="1"/>
          <dgm:bulletEnabled val="1"/>
        </dgm:presLayoutVars>
      </dgm:prSet>
      <dgm:spPr/>
      <dgm:t>
        <a:bodyPr/>
        <a:lstStyle/>
        <a:p>
          <a:endParaRPr lang="en-US"/>
        </a:p>
      </dgm:t>
    </dgm:pt>
    <dgm:pt modelId="{EE552A94-CFFA-4B64-A21C-01BC4DD7E1E4}" type="pres">
      <dgm:prSet presAssocID="{D01A3BBB-991A-4612-BF44-29556F3ADFA4}" presName="Name8" presStyleCnt="0"/>
      <dgm:spPr/>
    </dgm:pt>
    <dgm:pt modelId="{0E28B2A0-EAF1-4256-8B40-57599C69FB36}" type="pres">
      <dgm:prSet presAssocID="{D01A3BBB-991A-4612-BF44-29556F3ADFA4}" presName="level" presStyleLbl="node1" presStyleIdx="2" presStyleCnt="8">
        <dgm:presLayoutVars>
          <dgm:chMax val="1"/>
          <dgm:bulletEnabled val="1"/>
        </dgm:presLayoutVars>
      </dgm:prSet>
      <dgm:spPr/>
      <dgm:t>
        <a:bodyPr/>
        <a:lstStyle/>
        <a:p>
          <a:endParaRPr lang="en-US"/>
        </a:p>
      </dgm:t>
    </dgm:pt>
    <dgm:pt modelId="{C808B87D-9E8F-49E8-BB41-E4D3B7843F89}" type="pres">
      <dgm:prSet presAssocID="{D01A3BBB-991A-4612-BF44-29556F3ADFA4}" presName="levelTx" presStyleLbl="revTx" presStyleIdx="0" presStyleCnt="0">
        <dgm:presLayoutVars>
          <dgm:chMax val="1"/>
          <dgm:bulletEnabled val="1"/>
        </dgm:presLayoutVars>
      </dgm:prSet>
      <dgm:spPr/>
      <dgm:t>
        <a:bodyPr/>
        <a:lstStyle/>
        <a:p>
          <a:endParaRPr lang="en-US"/>
        </a:p>
      </dgm:t>
    </dgm:pt>
    <dgm:pt modelId="{0560BE6F-2449-4424-B3E2-C6E9A4D01DDB}" type="pres">
      <dgm:prSet presAssocID="{4C42D57E-0A86-4012-BB64-0F6181282A82}" presName="Name8" presStyleCnt="0"/>
      <dgm:spPr/>
    </dgm:pt>
    <dgm:pt modelId="{6E98ABA2-32D1-48FC-A27B-787D93E9622C}" type="pres">
      <dgm:prSet presAssocID="{4C42D57E-0A86-4012-BB64-0F6181282A82}" presName="level" presStyleLbl="node1" presStyleIdx="3" presStyleCnt="8">
        <dgm:presLayoutVars>
          <dgm:chMax val="1"/>
          <dgm:bulletEnabled val="1"/>
        </dgm:presLayoutVars>
      </dgm:prSet>
      <dgm:spPr/>
      <dgm:t>
        <a:bodyPr/>
        <a:lstStyle/>
        <a:p>
          <a:endParaRPr lang="en-US"/>
        </a:p>
      </dgm:t>
    </dgm:pt>
    <dgm:pt modelId="{554AA76B-4410-4F07-98B3-B5C8471125B6}" type="pres">
      <dgm:prSet presAssocID="{4C42D57E-0A86-4012-BB64-0F6181282A82}" presName="levelTx" presStyleLbl="revTx" presStyleIdx="0" presStyleCnt="0">
        <dgm:presLayoutVars>
          <dgm:chMax val="1"/>
          <dgm:bulletEnabled val="1"/>
        </dgm:presLayoutVars>
      </dgm:prSet>
      <dgm:spPr/>
      <dgm:t>
        <a:bodyPr/>
        <a:lstStyle/>
        <a:p>
          <a:endParaRPr lang="en-US"/>
        </a:p>
      </dgm:t>
    </dgm:pt>
    <dgm:pt modelId="{47ED4384-A3C6-41C5-B29F-F08F3F98A23F}" type="pres">
      <dgm:prSet presAssocID="{0B8427DC-5E1D-4B93-88DC-C879F694669D}" presName="Name8" presStyleCnt="0"/>
      <dgm:spPr/>
    </dgm:pt>
    <dgm:pt modelId="{E3E6440A-E201-45C5-9207-BEC17478F524}" type="pres">
      <dgm:prSet presAssocID="{0B8427DC-5E1D-4B93-88DC-C879F694669D}" presName="level" presStyleLbl="node1" presStyleIdx="4" presStyleCnt="8">
        <dgm:presLayoutVars>
          <dgm:chMax val="1"/>
          <dgm:bulletEnabled val="1"/>
        </dgm:presLayoutVars>
      </dgm:prSet>
      <dgm:spPr/>
      <dgm:t>
        <a:bodyPr/>
        <a:lstStyle/>
        <a:p>
          <a:endParaRPr lang="en-US"/>
        </a:p>
      </dgm:t>
    </dgm:pt>
    <dgm:pt modelId="{F7CAF789-FF0E-4F19-BF78-9B2B85846964}" type="pres">
      <dgm:prSet presAssocID="{0B8427DC-5E1D-4B93-88DC-C879F694669D}" presName="levelTx" presStyleLbl="revTx" presStyleIdx="0" presStyleCnt="0">
        <dgm:presLayoutVars>
          <dgm:chMax val="1"/>
          <dgm:bulletEnabled val="1"/>
        </dgm:presLayoutVars>
      </dgm:prSet>
      <dgm:spPr/>
      <dgm:t>
        <a:bodyPr/>
        <a:lstStyle/>
        <a:p>
          <a:endParaRPr lang="en-US"/>
        </a:p>
      </dgm:t>
    </dgm:pt>
    <dgm:pt modelId="{D690A2A6-8E0B-40FF-A043-23238D5AFA63}" type="pres">
      <dgm:prSet presAssocID="{84B109A9-27F1-45B7-9EAE-7086A752031F}" presName="Name8" presStyleCnt="0"/>
      <dgm:spPr/>
    </dgm:pt>
    <dgm:pt modelId="{C6B61D7D-2F23-482D-A193-6418CF941F8E}" type="pres">
      <dgm:prSet presAssocID="{84B109A9-27F1-45B7-9EAE-7086A752031F}" presName="level" presStyleLbl="node1" presStyleIdx="5" presStyleCnt="8">
        <dgm:presLayoutVars>
          <dgm:chMax val="1"/>
          <dgm:bulletEnabled val="1"/>
        </dgm:presLayoutVars>
      </dgm:prSet>
      <dgm:spPr/>
      <dgm:t>
        <a:bodyPr/>
        <a:lstStyle/>
        <a:p>
          <a:endParaRPr lang="en-US"/>
        </a:p>
      </dgm:t>
    </dgm:pt>
    <dgm:pt modelId="{06C08A6E-241F-47A2-B965-9CE936BC8BE6}" type="pres">
      <dgm:prSet presAssocID="{84B109A9-27F1-45B7-9EAE-7086A752031F}" presName="levelTx" presStyleLbl="revTx" presStyleIdx="0" presStyleCnt="0">
        <dgm:presLayoutVars>
          <dgm:chMax val="1"/>
          <dgm:bulletEnabled val="1"/>
        </dgm:presLayoutVars>
      </dgm:prSet>
      <dgm:spPr/>
      <dgm:t>
        <a:bodyPr/>
        <a:lstStyle/>
        <a:p>
          <a:endParaRPr lang="en-US"/>
        </a:p>
      </dgm:t>
    </dgm:pt>
    <dgm:pt modelId="{1482DA1B-3223-4D21-ACB7-2C05A0ADD936}" type="pres">
      <dgm:prSet presAssocID="{AF55FE53-CD66-4A3E-9B9F-2325CBFFE41B}" presName="Name8" presStyleCnt="0"/>
      <dgm:spPr/>
    </dgm:pt>
    <dgm:pt modelId="{6D7C1AF4-830B-4395-91F0-B19EA8E0791E}" type="pres">
      <dgm:prSet presAssocID="{AF55FE53-CD66-4A3E-9B9F-2325CBFFE41B}" presName="level" presStyleLbl="node1" presStyleIdx="6" presStyleCnt="8">
        <dgm:presLayoutVars>
          <dgm:chMax val="1"/>
          <dgm:bulletEnabled val="1"/>
        </dgm:presLayoutVars>
      </dgm:prSet>
      <dgm:spPr/>
      <dgm:t>
        <a:bodyPr/>
        <a:lstStyle/>
        <a:p>
          <a:endParaRPr lang="en-US"/>
        </a:p>
      </dgm:t>
    </dgm:pt>
    <dgm:pt modelId="{142D976C-EE74-4810-808B-983669EC4EB8}" type="pres">
      <dgm:prSet presAssocID="{AF55FE53-CD66-4A3E-9B9F-2325CBFFE41B}" presName="levelTx" presStyleLbl="revTx" presStyleIdx="0" presStyleCnt="0">
        <dgm:presLayoutVars>
          <dgm:chMax val="1"/>
          <dgm:bulletEnabled val="1"/>
        </dgm:presLayoutVars>
      </dgm:prSet>
      <dgm:spPr/>
      <dgm:t>
        <a:bodyPr/>
        <a:lstStyle/>
        <a:p>
          <a:endParaRPr lang="en-US"/>
        </a:p>
      </dgm:t>
    </dgm:pt>
    <dgm:pt modelId="{DC6892B5-4C4E-45A6-9CE4-6100BBC9E160}" type="pres">
      <dgm:prSet presAssocID="{7BD84FAF-5574-4B42-BA3F-9A6227204C22}" presName="Name8" presStyleCnt="0"/>
      <dgm:spPr/>
    </dgm:pt>
    <dgm:pt modelId="{947DDD98-A993-4C72-B4B9-47C73B660107}" type="pres">
      <dgm:prSet presAssocID="{7BD84FAF-5574-4B42-BA3F-9A6227204C22}" presName="level" presStyleLbl="node1" presStyleIdx="7" presStyleCnt="8">
        <dgm:presLayoutVars>
          <dgm:chMax val="1"/>
          <dgm:bulletEnabled val="1"/>
        </dgm:presLayoutVars>
      </dgm:prSet>
      <dgm:spPr>
        <a:prstGeom prst="rect">
          <a:avLst/>
        </a:prstGeom>
      </dgm:spPr>
      <dgm:t>
        <a:bodyPr/>
        <a:lstStyle/>
        <a:p>
          <a:endParaRPr lang="en-US"/>
        </a:p>
      </dgm:t>
    </dgm:pt>
    <dgm:pt modelId="{9C2EBF15-8DF6-4C2B-9BFA-286D0ED4742A}" type="pres">
      <dgm:prSet presAssocID="{7BD84FAF-5574-4B42-BA3F-9A6227204C22}" presName="levelTx" presStyleLbl="revTx" presStyleIdx="0" presStyleCnt="0">
        <dgm:presLayoutVars>
          <dgm:chMax val="1"/>
          <dgm:bulletEnabled val="1"/>
        </dgm:presLayoutVars>
      </dgm:prSet>
      <dgm:spPr/>
      <dgm:t>
        <a:bodyPr/>
        <a:lstStyle/>
        <a:p>
          <a:endParaRPr lang="en-US"/>
        </a:p>
      </dgm:t>
    </dgm:pt>
  </dgm:ptLst>
  <dgm:cxnLst>
    <dgm:cxn modelId="{ED5745E1-ABC8-4940-B96C-4EA984C34529}" type="presOf" srcId="{DE7E4C7B-B4B5-4FF4-8060-D8B589D00AF5}" destId="{24D0A4B2-F521-494E-813C-7F992DF96172}" srcOrd="0" destOrd="0" presId="urn:microsoft.com/office/officeart/2005/8/layout/pyramid3"/>
    <dgm:cxn modelId="{94057214-85EC-4410-AA86-FC113E77315B}" type="presOf" srcId="{6AABFE88-371B-4C8F-AAB6-369A6640DB53}" destId="{6C2F30B1-93BB-4B84-A024-42735FBEE447}" srcOrd="1" destOrd="0" presId="urn:microsoft.com/office/officeart/2005/8/layout/pyramid3"/>
    <dgm:cxn modelId="{F87408D0-40A2-4016-ADAF-2C08205CA56F}" srcId="{DE7E4C7B-B4B5-4FF4-8060-D8B589D00AF5}" destId="{4C42D57E-0A86-4012-BB64-0F6181282A82}" srcOrd="3" destOrd="0" parTransId="{A7BC3B69-8427-43BD-B93D-44D888F49BC1}" sibTransId="{0FD3E324-BEDA-40AE-A73A-F55F218329A3}"/>
    <dgm:cxn modelId="{8E742541-1BB9-463A-AF10-DE9B976A2877}" type="presOf" srcId="{3CC400A6-6270-46A6-B2BA-A43B49DF3EDA}" destId="{052B1DFF-0281-46E6-A41C-E8747ED94237}" srcOrd="1" destOrd="0" presId="urn:microsoft.com/office/officeart/2005/8/layout/pyramid3"/>
    <dgm:cxn modelId="{AD7B47E1-2EE3-494F-AA30-872BFF697D4C}" type="presOf" srcId="{D01A3BBB-991A-4612-BF44-29556F3ADFA4}" destId="{C808B87D-9E8F-49E8-BB41-E4D3B7843F89}" srcOrd="1" destOrd="0" presId="urn:microsoft.com/office/officeart/2005/8/layout/pyramid3"/>
    <dgm:cxn modelId="{706908F5-568D-45F8-B437-F30504EC270A}" type="presOf" srcId="{6AABFE88-371B-4C8F-AAB6-369A6640DB53}" destId="{D2045645-5C9F-42C0-8A1E-32F4079CC651}" srcOrd="0" destOrd="0" presId="urn:microsoft.com/office/officeart/2005/8/layout/pyramid3"/>
    <dgm:cxn modelId="{C64BFCFC-F471-4796-9773-8EDCE2BB3EF4}" srcId="{DE7E4C7B-B4B5-4FF4-8060-D8B589D00AF5}" destId="{7BD84FAF-5574-4B42-BA3F-9A6227204C22}" srcOrd="7" destOrd="0" parTransId="{19CC73F3-7758-4816-9781-A144939C3EEC}" sibTransId="{98DC1289-B6DA-45B3-ABC4-152A771923D2}"/>
    <dgm:cxn modelId="{399C9814-81B0-4DCC-88DA-B5917869A68F}" srcId="{DE7E4C7B-B4B5-4FF4-8060-D8B589D00AF5}" destId="{3CC400A6-6270-46A6-B2BA-A43B49DF3EDA}" srcOrd="1" destOrd="0" parTransId="{642460FF-9436-4EFD-947A-6DA4275F7097}" sibTransId="{D5B57192-F15D-459F-A5F7-D08D9F29652F}"/>
    <dgm:cxn modelId="{CB084EDA-0342-47D5-B894-B693FC098894}" srcId="{DE7E4C7B-B4B5-4FF4-8060-D8B589D00AF5}" destId="{84B109A9-27F1-45B7-9EAE-7086A752031F}" srcOrd="5" destOrd="0" parTransId="{AB925C3A-95CB-406F-B3BA-33B17ED064CA}" sibTransId="{2619CBC4-0F63-45D7-B405-F9E5EC53B5CE}"/>
    <dgm:cxn modelId="{95CDB516-AAC0-4946-A949-BECE2DB083CF}" type="presOf" srcId="{AF55FE53-CD66-4A3E-9B9F-2325CBFFE41B}" destId="{142D976C-EE74-4810-808B-983669EC4EB8}" srcOrd="1" destOrd="0" presId="urn:microsoft.com/office/officeart/2005/8/layout/pyramid3"/>
    <dgm:cxn modelId="{D3A377B0-7349-46F8-8DF8-EA3505963B93}" type="presOf" srcId="{AF55FE53-CD66-4A3E-9B9F-2325CBFFE41B}" destId="{6D7C1AF4-830B-4395-91F0-B19EA8E0791E}" srcOrd="0" destOrd="0" presId="urn:microsoft.com/office/officeart/2005/8/layout/pyramid3"/>
    <dgm:cxn modelId="{0EA10667-30D3-4011-AE49-4D62C0313C21}" type="presOf" srcId="{0B8427DC-5E1D-4B93-88DC-C879F694669D}" destId="{E3E6440A-E201-45C5-9207-BEC17478F524}" srcOrd="0" destOrd="0" presId="urn:microsoft.com/office/officeart/2005/8/layout/pyramid3"/>
    <dgm:cxn modelId="{AC2A4F39-361C-44A0-B444-FF74189F848D}" type="presOf" srcId="{84B109A9-27F1-45B7-9EAE-7086A752031F}" destId="{C6B61D7D-2F23-482D-A193-6418CF941F8E}" srcOrd="0" destOrd="0" presId="urn:microsoft.com/office/officeart/2005/8/layout/pyramid3"/>
    <dgm:cxn modelId="{1232B013-DC1F-4D4F-8BC5-CB858211A23C}" type="presOf" srcId="{4C42D57E-0A86-4012-BB64-0F6181282A82}" destId="{6E98ABA2-32D1-48FC-A27B-787D93E9622C}" srcOrd="0" destOrd="0" presId="urn:microsoft.com/office/officeart/2005/8/layout/pyramid3"/>
    <dgm:cxn modelId="{3AEA4982-59EF-4A8C-83B4-4EC7D53C1DD7}" srcId="{DE7E4C7B-B4B5-4FF4-8060-D8B589D00AF5}" destId="{6AABFE88-371B-4C8F-AAB6-369A6640DB53}" srcOrd="0" destOrd="0" parTransId="{722E9379-4AC9-4326-8CDF-FF6BB53825BE}" sibTransId="{B1AE5666-867F-4901-B9DD-F7F7B5ACC70E}"/>
    <dgm:cxn modelId="{C2CB95F8-F199-44FF-A3D7-BF0F89D9CD9E}" srcId="{DE7E4C7B-B4B5-4FF4-8060-D8B589D00AF5}" destId="{AF55FE53-CD66-4A3E-9B9F-2325CBFFE41B}" srcOrd="6" destOrd="0" parTransId="{D8D36C4C-AD7D-4EBD-B25A-5B95F14EAA16}" sibTransId="{88EA7811-4F76-462A-9D7E-EE74114D8E09}"/>
    <dgm:cxn modelId="{E5FF0DB2-2C4B-4D6D-948E-702BD795F6CB}" srcId="{DE7E4C7B-B4B5-4FF4-8060-D8B589D00AF5}" destId="{0B8427DC-5E1D-4B93-88DC-C879F694669D}" srcOrd="4" destOrd="0" parTransId="{E607C874-3286-414A-AA0B-3306CAA72D02}" sibTransId="{ACA95FBB-0D1B-4C9A-A23F-F4094B831CFE}"/>
    <dgm:cxn modelId="{5A6B9944-F4E0-482A-AFC5-13EE60AA0556}" type="presOf" srcId="{84B109A9-27F1-45B7-9EAE-7086A752031F}" destId="{06C08A6E-241F-47A2-B965-9CE936BC8BE6}" srcOrd="1" destOrd="0" presId="urn:microsoft.com/office/officeart/2005/8/layout/pyramid3"/>
    <dgm:cxn modelId="{11A39DAD-526F-42CF-99ED-056209C39EA2}" type="presOf" srcId="{4C42D57E-0A86-4012-BB64-0F6181282A82}" destId="{554AA76B-4410-4F07-98B3-B5C8471125B6}" srcOrd="1" destOrd="0" presId="urn:microsoft.com/office/officeart/2005/8/layout/pyramid3"/>
    <dgm:cxn modelId="{AD665FA5-CA61-4781-A21B-68073D9F347B}" type="presOf" srcId="{7BD84FAF-5574-4B42-BA3F-9A6227204C22}" destId="{947DDD98-A993-4C72-B4B9-47C73B660107}" srcOrd="0" destOrd="0" presId="urn:microsoft.com/office/officeart/2005/8/layout/pyramid3"/>
    <dgm:cxn modelId="{B8B387F1-30CD-4A73-9EC8-5A3D9844F747}" type="presOf" srcId="{0B8427DC-5E1D-4B93-88DC-C879F694669D}" destId="{F7CAF789-FF0E-4F19-BF78-9B2B85846964}" srcOrd="1" destOrd="0" presId="urn:microsoft.com/office/officeart/2005/8/layout/pyramid3"/>
    <dgm:cxn modelId="{449B2C58-F6AE-42EE-8A36-08E59050D248}" srcId="{DE7E4C7B-B4B5-4FF4-8060-D8B589D00AF5}" destId="{D01A3BBB-991A-4612-BF44-29556F3ADFA4}" srcOrd="2" destOrd="0" parTransId="{2AF9F449-0D24-4211-AB6D-C20AD555536F}" sibTransId="{99872EC1-8899-455C-96D3-155D34B9B8BD}"/>
    <dgm:cxn modelId="{5D8CDD66-0D8D-44D1-A9B6-3D836D2CC955}" type="presOf" srcId="{D01A3BBB-991A-4612-BF44-29556F3ADFA4}" destId="{0E28B2A0-EAF1-4256-8B40-57599C69FB36}" srcOrd="0" destOrd="0" presId="urn:microsoft.com/office/officeart/2005/8/layout/pyramid3"/>
    <dgm:cxn modelId="{008EAAC6-F5E0-409A-B61E-E84CFD0CAE83}" type="presOf" srcId="{3CC400A6-6270-46A6-B2BA-A43B49DF3EDA}" destId="{28E5D276-3882-4C0D-A095-368D2E11FFA2}" srcOrd="0" destOrd="0" presId="urn:microsoft.com/office/officeart/2005/8/layout/pyramid3"/>
    <dgm:cxn modelId="{BE0951E1-36D4-4B53-BD08-47F01E6497BB}" type="presOf" srcId="{7BD84FAF-5574-4B42-BA3F-9A6227204C22}" destId="{9C2EBF15-8DF6-4C2B-9BFA-286D0ED4742A}" srcOrd="1" destOrd="0" presId="urn:microsoft.com/office/officeart/2005/8/layout/pyramid3"/>
    <dgm:cxn modelId="{42D61493-0E4A-4971-82AE-840E455EF6BF}" type="presParOf" srcId="{24D0A4B2-F521-494E-813C-7F992DF96172}" destId="{322CD8BB-0E8A-42D3-932A-3018E0C03032}" srcOrd="0" destOrd="0" presId="urn:microsoft.com/office/officeart/2005/8/layout/pyramid3"/>
    <dgm:cxn modelId="{EADC5D91-A7A5-4CAE-BC9F-D1F06F42639B}" type="presParOf" srcId="{322CD8BB-0E8A-42D3-932A-3018E0C03032}" destId="{D2045645-5C9F-42C0-8A1E-32F4079CC651}" srcOrd="0" destOrd="0" presId="urn:microsoft.com/office/officeart/2005/8/layout/pyramid3"/>
    <dgm:cxn modelId="{BB40AB44-D597-41F5-8E3C-3727806049EB}" type="presParOf" srcId="{322CD8BB-0E8A-42D3-932A-3018E0C03032}" destId="{6C2F30B1-93BB-4B84-A024-42735FBEE447}" srcOrd="1" destOrd="0" presId="urn:microsoft.com/office/officeart/2005/8/layout/pyramid3"/>
    <dgm:cxn modelId="{92F0EECC-6715-48B5-A957-407D19417078}" type="presParOf" srcId="{24D0A4B2-F521-494E-813C-7F992DF96172}" destId="{F55747A5-CEC6-47C9-AC05-44F0285EFE09}" srcOrd="1" destOrd="0" presId="urn:microsoft.com/office/officeart/2005/8/layout/pyramid3"/>
    <dgm:cxn modelId="{30BE510F-E1D8-4CD0-9A66-F1A1D4462A50}" type="presParOf" srcId="{F55747A5-CEC6-47C9-AC05-44F0285EFE09}" destId="{28E5D276-3882-4C0D-A095-368D2E11FFA2}" srcOrd="0" destOrd="0" presId="urn:microsoft.com/office/officeart/2005/8/layout/pyramid3"/>
    <dgm:cxn modelId="{E3980637-803B-4A1C-BE0B-83A29D727A6D}" type="presParOf" srcId="{F55747A5-CEC6-47C9-AC05-44F0285EFE09}" destId="{052B1DFF-0281-46E6-A41C-E8747ED94237}" srcOrd="1" destOrd="0" presId="urn:microsoft.com/office/officeart/2005/8/layout/pyramid3"/>
    <dgm:cxn modelId="{8DB39AAF-1B79-4A7C-B708-C596CBF73832}" type="presParOf" srcId="{24D0A4B2-F521-494E-813C-7F992DF96172}" destId="{EE552A94-CFFA-4B64-A21C-01BC4DD7E1E4}" srcOrd="2" destOrd="0" presId="urn:microsoft.com/office/officeart/2005/8/layout/pyramid3"/>
    <dgm:cxn modelId="{9BB2D030-BDE9-46A8-A83C-CD2A3113CC4E}" type="presParOf" srcId="{EE552A94-CFFA-4B64-A21C-01BC4DD7E1E4}" destId="{0E28B2A0-EAF1-4256-8B40-57599C69FB36}" srcOrd="0" destOrd="0" presId="urn:microsoft.com/office/officeart/2005/8/layout/pyramid3"/>
    <dgm:cxn modelId="{CF941F3A-CEC3-4772-AA45-475E170DC70B}" type="presParOf" srcId="{EE552A94-CFFA-4B64-A21C-01BC4DD7E1E4}" destId="{C808B87D-9E8F-49E8-BB41-E4D3B7843F89}" srcOrd="1" destOrd="0" presId="urn:microsoft.com/office/officeart/2005/8/layout/pyramid3"/>
    <dgm:cxn modelId="{6D59273A-A069-43AA-8822-E58C7B4D5646}" type="presParOf" srcId="{24D0A4B2-F521-494E-813C-7F992DF96172}" destId="{0560BE6F-2449-4424-B3E2-C6E9A4D01DDB}" srcOrd="3" destOrd="0" presId="urn:microsoft.com/office/officeart/2005/8/layout/pyramid3"/>
    <dgm:cxn modelId="{295A1DCB-5C26-404F-8CE5-21676E208F65}" type="presParOf" srcId="{0560BE6F-2449-4424-B3E2-C6E9A4D01DDB}" destId="{6E98ABA2-32D1-48FC-A27B-787D93E9622C}" srcOrd="0" destOrd="0" presId="urn:microsoft.com/office/officeart/2005/8/layout/pyramid3"/>
    <dgm:cxn modelId="{C65C509A-9F47-4510-B1B5-068A09C92D22}" type="presParOf" srcId="{0560BE6F-2449-4424-B3E2-C6E9A4D01DDB}" destId="{554AA76B-4410-4F07-98B3-B5C8471125B6}" srcOrd="1" destOrd="0" presId="urn:microsoft.com/office/officeart/2005/8/layout/pyramid3"/>
    <dgm:cxn modelId="{F40EDC4A-FA7F-4A35-92C5-44A024E09C93}" type="presParOf" srcId="{24D0A4B2-F521-494E-813C-7F992DF96172}" destId="{47ED4384-A3C6-41C5-B29F-F08F3F98A23F}" srcOrd="4" destOrd="0" presId="urn:microsoft.com/office/officeart/2005/8/layout/pyramid3"/>
    <dgm:cxn modelId="{C52D51D4-5344-4C17-AC49-9D5EB9050CA2}" type="presParOf" srcId="{47ED4384-A3C6-41C5-B29F-F08F3F98A23F}" destId="{E3E6440A-E201-45C5-9207-BEC17478F524}" srcOrd="0" destOrd="0" presId="urn:microsoft.com/office/officeart/2005/8/layout/pyramid3"/>
    <dgm:cxn modelId="{4398EEA5-556F-4AEE-BFD2-F948BF7719A1}" type="presParOf" srcId="{47ED4384-A3C6-41C5-B29F-F08F3F98A23F}" destId="{F7CAF789-FF0E-4F19-BF78-9B2B85846964}" srcOrd="1" destOrd="0" presId="urn:microsoft.com/office/officeart/2005/8/layout/pyramid3"/>
    <dgm:cxn modelId="{BB5677A2-A292-4578-B5FD-5800CA34A7F9}" type="presParOf" srcId="{24D0A4B2-F521-494E-813C-7F992DF96172}" destId="{D690A2A6-8E0B-40FF-A043-23238D5AFA63}" srcOrd="5" destOrd="0" presId="urn:microsoft.com/office/officeart/2005/8/layout/pyramid3"/>
    <dgm:cxn modelId="{EE5C066D-4265-4664-A85A-FDA17620D0C8}" type="presParOf" srcId="{D690A2A6-8E0B-40FF-A043-23238D5AFA63}" destId="{C6B61D7D-2F23-482D-A193-6418CF941F8E}" srcOrd="0" destOrd="0" presId="urn:microsoft.com/office/officeart/2005/8/layout/pyramid3"/>
    <dgm:cxn modelId="{50AB42C1-2657-48FD-9725-EEE8C870D640}" type="presParOf" srcId="{D690A2A6-8E0B-40FF-A043-23238D5AFA63}" destId="{06C08A6E-241F-47A2-B965-9CE936BC8BE6}" srcOrd="1" destOrd="0" presId="urn:microsoft.com/office/officeart/2005/8/layout/pyramid3"/>
    <dgm:cxn modelId="{37DF76E2-A1A7-444F-BDA7-C991AF039B4A}" type="presParOf" srcId="{24D0A4B2-F521-494E-813C-7F992DF96172}" destId="{1482DA1B-3223-4D21-ACB7-2C05A0ADD936}" srcOrd="6" destOrd="0" presId="urn:microsoft.com/office/officeart/2005/8/layout/pyramid3"/>
    <dgm:cxn modelId="{666EFBB8-8CCF-45A4-8467-EC19E1E89696}" type="presParOf" srcId="{1482DA1B-3223-4D21-ACB7-2C05A0ADD936}" destId="{6D7C1AF4-830B-4395-91F0-B19EA8E0791E}" srcOrd="0" destOrd="0" presId="urn:microsoft.com/office/officeart/2005/8/layout/pyramid3"/>
    <dgm:cxn modelId="{46D7F130-DFB3-4D94-8274-CFD59969A6FA}" type="presParOf" srcId="{1482DA1B-3223-4D21-ACB7-2C05A0ADD936}" destId="{142D976C-EE74-4810-808B-983669EC4EB8}" srcOrd="1" destOrd="0" presId="urn:microsoft.com/office/officeart/2005/8/layout/pyramid3"/>
    <dgm:cxn modelId="{AA182FF0-D36D-4FF7-95EC-25FBB6F3E1E9}" type="presParOf" srcId="{24D0A4B2-F521-494E-813C-7F992DF96172}" destId="{DC6892B5-4C4E-45A6-9CE4-6100BBC9E160}" srcOrd="7" destOrd="0" presId="urn:microsoft.com/office/officeart/2005/8/layout/pyramid3"/>
    <dgm:cxn modelId="{A00A3F78-F3B6-4331-80B4-9DD43E907663}" type="presParOf" srcId="{DC6892B5-4C4E-45A6-9CE4-6100BBC9E160}" destId="{947DDD98-A993-4C72-B4B9-47C73B660107}" srcOrd="0" destOrd="0" presId="urn:microsoft.com/office/officeart/2005/8/layout/pyramid3"/>
    <dgm:cxn modelId="{769E6090-E710-4D32-8199-446573976BC7}" type="presParOf" srcId="{DC6892B5-4C4E-45A6-9CE4-6100BBC9E160}" destId="{9C2EBF15-8DF6-4C2B-9BFA-286D0ED4742A}" srcOrd="1" destOrd="0" presId="urn:microsoft.com/office/officeart/2005/8/layout/pyramid3"/>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0.06588</cdr:x>
      <cdr:y>0.27294</cdr:y>
    </cdr:from>
    <cdr:to>
      <cdr:x>0.11098</cdr:x>
      <cdr:y>0.82955</cdr:y>
    </cdr:to>
    <cdr:grpSp>
      <cdr:nvGrpSpPr>
        <cdr:cNvPr id="16" name="Group 15"/>
        <cdr:cNvGrpSpPr/>
      </cdr:nvGrpSpPr>
      <cdr:grpSpPr>
        <a:xfrm xmlns:a="http://schemas.openxmlformats.org/drawingml/2006/main">
          <a:off x="601121" y="1357213"/>
          <a:ext cx="411515" cy="2767782"/>
          <a:chOff x="533314" y="789219"/>
          <a:chExt cx="322490" cy="1766082"/>
        </a:xfrm>
      </cdr:grpSpPr>
      <cdr:sp macro="" textlink="">
        <cdr:nvSpPr>
          <cdr:cNvPr id="2" name="TextBox 1"/>
          <cdr:cNvSpPr txBox="1"/>
        </cdr:nvSpPr>
        <cdr:spPr>
          <a:xfrm xmlns:a="http://schemas.openxmlformats.org/drawingml/2006/main">
            <a:off x="533314" y="789219"/>
            <a:ext cx="315831" cy="15181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en-US" sz="800" b="1" dirty="0">
                <a:solidFill>
                  <a:sysClr val="windowText" lastClr="000000"/>
                </a:solidFill>
              </a:rPr>
              <a:t>Large (&gt;$10B)</a:t>
            </a:r>
          </a:p>
        </cdr:txBody>
      </cdr:sp>
      <cdr:sp macro="" textlink="">
        <cdr:nvSpPr>
          <cdr:cNvPr id="3" name="TextBox 1"/>
          <cdr:cNvSpPr txBox="1"/>
        </cdr:nvSpPr>
        <cdr:spPr>
          <a:xfrm xmlns:a="http://schemas.openxmlformats.org/drawingml/2006/main">
            <a:off x="541523" y="1964728"/>
            <a:ext cx="299064" cy="145453"/>
          </a:xfrm>
          <a:prstGeom xmlns:a="http://schemas.openxmlformats.org/drawingml/2006/main" prst="rect">
            <a:avLst/>
          </a:prstGeom>
          <a:noFill xmlns:a="http://schemas.openxmlformats.org/drawingml/2006/mai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800" b="1" dirty="0">
                <a:solidFill>
                  <a:schemeClr val="accent6">
                    <a:lumMod val="75000"/>
                  </a:schemeClr>
                </a:solidFill>
              </a:rPr>
              <a:t>Mid (&gt;$2.5B)</a:t>
            </a:r>
          </a:p>
        </cdr:txBody>
      </cdr:sp>
      <cdr:sp macro="" textlink="">
        <cdr:nvSpPr>
          <cdr:cNvPr id="4" name="TextBox 1"/>
          <cdr:cNvSpPr txBox="1"/>
        </cdr:nvSpPr>
        <cdr:spPr>
          <a:xfrm xmlns:a="http://schemas.openxmlformats.org/drawingml/2006/main">
            <a:off x="548480" y="2268600"/>
            <a:ext cx="299064" cy="19222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800" b="1" dirty="0">
                <a:solidFill>
                  <a:schemeClr val="accent3">
                    <a:lumMod val="50000"/>
                  </a:schemeClr>
                </a:solidFill>
              </a:rPr>
              <a:t>Small (&gt;$0.5B)</a:t>
            </a:r>
          </a:p>
        </cdr:txBody>
      </cdr:sp>
      <cdr:sp macro="" textlink="">
        <cdr:nvSpPr>
          <cdr:cNvPr id="5" name="TextBox 1"/>
          <cdr:cNvSpPr txBox="1"/>
        </cdr:nvSpPr>
        <cdr:spPr>
          <a:xfrm xmlns:a="http://schemas.openxmlformats.org/drawingml/2006/main">
            <a:off x="589442" y="2391592"/>
            <a:ext cx="266362" cy="16370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800" b="1" dirty="0">
                <a:solidFill>
                  <a:schemeClr val="accent1"/>
                </a:solidFill>
              </a:rPr>
              <a:t>Micro (&lt;$0.5B)</a:t>
            </a:r>
          </a:p>
        </cdr:txBody>
      </cdr:sp>
    </cdr:grpSp>
  </cdr:relSizeAnchor>
  <cdr:relSizeAnchor xmlns:cdr="http://schemas.openxmlformats.org/drawingml/2006/chartDrawing">
    <cdr:from>
      <cdr:x>0.00153</cdr:x>
      <cdr:y>0.2003</cdr:y>
    </cdr:from>
    <cdr:to>
      <cdr:x>0.02858</cdr:x>
      <cdr:y>0.72789</cdr:y>
    </cdr:to>
    <cdr:sp macro="" textlink="">
      <cdr:nvSpPr>
        <cdr:cNvPr id="6" name="TextBox 5"/>
        <cdr:cNvSpPr txBox="1"/>
      </cdr:nvSpPr>
      <cdr:spPr>
        <a:xfrm xmlns:a="http://schemas.openxmlformats.org/drawingml/2006/main" rot="16200000">
          <a:off x="-1174391" y="2184316"/>
          <a:ext cx="2623477" cy="24681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00" dirty="0"/>
            <a:t>Avg $ Market Cap of each Bucket</a:t>
          </a:r>
        </a:p>
      </cdr:txBody>
    </cdr:sp>
  </cdr:relSizeAnchor>
  <cdr:relSizeAnchor xmlns:cdr="http://schemas.openxmlformats.org/drawingml/2006/chartDrawing">
    <cdr:from>
      <cdr:x>0.14742</cdr:x>
      <cdr:y>0.87786</cdr:y>
    </cdr:from>
    <cdr:to>
      <cdr:x>0.90793</cdr:x>
      <cdr:y>1</cdr:y>
    </cdr:to>
    <cdr:grpSp>
      <cdr:nvGrpSpPr>
        <cdr:cNvPr id="13" name="Group 12"/>
        <cdr:cNvGrpSpPr/>
      </cdr:nvGrpSpPr>
      <cdr:grpSpPr>
        <a:xfrm xmlns:a="http://schemas.openxmlformats.org/drawingml/2006/main">
          <a:off x="1345132" y="4365219"/>
          <a:ext cx="6939263" cy="607350"/>
          <a:chOff x="1155515" y="2812303"/>
          <a:chExt cx="5407779" cy="387559"/>
        </a:xfrm>
      </cdr:grpSpPr>
      <cdr:sp macro="" textlink="">
        <cdr:nvSpPr>
          <cdr:cNvPr id="7" name="TextBox 1"/>
          <cdr:cNvSpPr txBox="1"/>
        </cdr:nvSpPr>
        <cdr:spPr>
          <a:xfrm xmlns:a="http://schemas.openxmlformats.org/drawingml/2006/main">
            <a:off x="2086117" y="2857064"/>
            <a:ext cx="548215" cy="3427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b="1" dirty="0"/>
              <a:t>Global </a:t>
            </a:r>
          </a:p>
          <a:p xmlns:a="http://schemas.openxmlformats.org/drawingml/2006/main">
            <a:pPr algn="ctr"/>
            <a:r>
              <a:rPr lang="en-US" sz="800" b="1" dirty="0"/>
              <a:t>Reach</a:t>
            </a:r>
          </a:p>
        </cdr:txBody>
      </cdr:sp>
      <cdr:sp macro="" textlink="">
        <cdr:nvSpPr>
          <cdr:cNvPr id="8" name="TextBox 1"/>
          <cdr:cNvSpPr txBox="1"/>
        </cdr:nvSpPr>
        <cdr:spPr>
          <a:xfrm xmlns:a="http://schemas.openxmlformats.org/drawingml/2006/main">
            <a:off x="2664637" y="2832195"/>
            <a:ext cx="848780" cy="31082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b="1" dirty="0"/>
              <a:t>Global </a:t>
            </a:r>
          </a:p>
          <a:p xmlns:a="http://schemas.openxmlformats.org/drawingml/2006/main">
            <a:pPr algn="ctr"/>
            <a:r>
              <a:rPr lang="en-US" sz="800" b="1" dirty="0"/>
              <a:t>Opportunities</a:t>
            </a:r>
          </a:p>
        </cdr:txBody>
      </cdr:sp>
      <cdr:sp macro="" textlink="">
        <cdr:nvSpPr>
          <cdr:cNvPr id="9" name="TextBox 1"/>
          <cdr:cNvSpPr txBox="1"/>
        </cdr:nvSpPr>
        <cdr:spPr>
          <a:xfrm xmlns:a="http://schemas.openxmlformats.org/drawingml/2006/main">
            <a:off x="3542913" y="2857576"/>
            <a:ext cx="700615" cy="34228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b="1" dirty="0"/>
              <a:t>Global </a:t>
            </a:r>
          </a:p>
          <a:p xmlns:a="http://schemas.openxmlformats.org/drawingml/2006/main">
            <a:pPr algn="ctr"/>
            <a:r>
              <a:rPr lang="en-US" sz="800" b="1" dirty="0"/>
              <a:t>Stalwarts</a:t>
            </a:r>
          </a:p>
        </cdr:txBody>
      </cdr:sp>
      <cdr:sp macro="" textlink="">
        <cdr:nvSpPr>
          <cdr:cNvPr id="10" name="TextBox 1"/>
          <cdr:cNvSpPr txBox="1"/>
        </cdr:nvSpPr>
        <cdr:spPr>
          <a:xfrm xmlns:a="http://schemas.openxmlformats.org/drawingml/2006/main">
            <a:off x="4301074" y="2817847"/>
            <a:ext cx="683676" cy="33731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b="1" dirty="0"/>
              <a:t>International </a:t>
            </a:r>
          </a:p>
          <a:p xmlns:a="http://schemas.openxmlformats.org/drawingml/2006/main">
            <a:pPr algn="ctr"/>
            <a:r>
              <a:rPr lang="en-US" sz="800" b="1" dirty="0"/>
              <a:t>Opportunities</a:t>
            </a:r>
          </a:p>
        </cdr:txBody>
      </cdr:sp>
      <cdr:sp macro="" textlink="">
        <cdr:nvSpPr>
          <cdr:cNvPr id="11" name="TextBox 1"/>
          <cdr:cNvSpPr txBox="1"/>
        </cdr:nvSpPr>
        <cdr:spPr>
          <a:xfrm xmlns:a="http://schemas.openxmlformats.org/drawingml/2006/main">
            <a:off x="4986872" y="2820770"/>
            <a:ext cx="819145" cy="25187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b="1" dirty="0"/>
              <a:t>International </a:t>
            </a:r>
          </a:p>
          <a:p xmlns:a="http://schemas.openxmlformats.org/drawingml/2006/main">
            <a:pPr algn="ctr"/>
            <a:r>
              <a:rPr lang="en-US" sz="800" b="1" dirty="0"/>
              <a:t>Stalwarts</a:t>
            </a:r>
          </a:p>
        </cdr:txBody>
      </cdr:sp>
      <cdr:sp macro="" textlink="">
        <cdr:nvSpPr>
          <cdr:cNvPr id="12" name="TextBox 1"/>
          <cdr:cNvSpPr txBox="1"/>
        </cdr:nvSpPr>
        <cdr:spPr>
          <a:xfrm xmlns:a="http://schemas.openxmlformats.org/drawingml/2006/main">
            <a:off x="5790711" y="2812303"/>
            <a:ext cx="772583" cy="25611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b="1" dirty="0"/>
              <a:t>Emerging</a:t>
            </a:r>
            <a:r>
              <a:rPr lang="en-US" sz="800" b="1" baseline="0" dirty="0"/>
              <a:t> Markets </a:t>
            </a:r>
          </a:p>
          <a:p xmlns:a="http://schemas.openxmlformats.org/drawingml/2006/main">
            <a:pPr algn="ctr"/>
            <a:r>
              <a:rPr lang="en-US" sz="800" b="1" baseline="0" dirty="0"/>
              <a:t>Opportunities</a:t>
            </a:r>
            <a:endParaRPr lang="en-US" sz="800" b="1" dirty="0"/>
          </a:p>
        </cdr:txBody>
      </cdr:sp>
      <cdr:sp macro="" textlink="">
        <cdr:nvSpPr>
          <cdr:cNvPr id="17" name="TextBox 1"/>
          <cdr:cNvSpPr txBox="1"/>
        </cdr:nvSpPr>
        <cdr:spPr>
          <a:xfrm xmlns:a="http://schemas.openxmlformats.org/drawingml/2006/main">
            <a:off x="1155515" y="2920218"/>
            <a:ext cx="679450" cy="19345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dirty="0"/>
              <a:t>Global </a:t>
            </a:r>
            <a:r>
              <a:rPr lang="en-US" sz="800" b="1" dirty="0" smtClean="0"/>
              <a:t>Micro Cap</a:t>
            </a:r>
            <a:endParaRPr lang="en-US" sz="800" b="1" dirty="0"/>
          </a:p>
        </cdr:txBody>
      </cdr:sp>
    </cdr:grpSp>
  </cdr:relSizeAnchor>
  <cdr:relSizeAnchor xmlns:cdr="http://schemas.openxmlformats.org/drawingml/2006/chartDrawing">
    <cdr:from>
      <cdr:x>0.10124</cdr:x>
      <cdr:y>0.7762</cdr:y>
    </cdr:from>
    <cdr:to>
      <cdr:x>0.955</cdr:x>
      <cdr:y>0.77762</cdr:y>
    </cdr:to>
    <cdr:cxnSp macro="">
      <cdr:nvCxnSpPr>
        <cdr:cNvPr id="18" name="Straight Connector 17"/>
        <cdr:cNvCxnSpPr/>
      </cdr:nvCxnSpPr>
      <cdr:spPr>
        <a:xfrm xmlns:a="http://schemas.openxmlformats.org/drawingml/2006/main" flipH="1">
          <a:off x="723899" y="2319867"/>
          <a:ext cx="6104466" cy="4233"/>
        </a:xfrm>
        <a:prstGeom xmlns:a="http://schemas.openxmlformats.org/drawingml/2006/main" prst="line">
          <a:avLst/>
        </a:prstGeom>
        <a:ln xmlns:a="http://schemas.openxmlformats.org/drawingml/2006/main" w="6350">
          <a:solidFill>
            <a:schemeClr val="accent3">
              <a:lumMod val="75000"/>
            </a:schemeClr>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0.10124</cdr:x>
      <cdr:y>0.67422</cdr:y>
    </cdr:from>
    <cdr:to>
      <cdr:x>0.955</cdr:x>
      <cdr:y>0.67564</cdr:y>
    </cdr:to>
    <cdr:cxnSp macro="">
      <cdr:nvCxnSpPr>
        <cdr:cNvPr id="19" name="Straight Connector 18"/>
        <cdr:cNvCxnSpPr/>
      </cdr:nvCxnSpPr>
      <cdr:spPr>
        <a:xfrm xmlns:a="http://schemas.openxmlformats.org/drawingml/2006/main" flipH="1">
          <a:off x="723900" y="2015067"/>
          <a:ext cx="6104466" cy="4233"/>
        </a:xfrm>
        <a:prstGeom xmlns:a="http://schemas.openxmlformats.org/drawingml/2006/main" prst="line">
          <a:avLst/>
        </a:prstGeom>
        <a:ln xmlns:a="http://schemas.openxmlformats.org/drawingml/2006/main" w="6350">
          <a:solidFill>
            <a:schemeClr val="accent6">
              <a:lumMod val="60000"/>
              <a:lumOff val="40000"/>
            </a:schemeClr>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0.10065</cdr:x>
      <cdr:y>0.30453</cdr:y>
    </cdr:from>
    <cdr:to>
      <cdr:x>0.95441</cdr:x>
      <cdr:y>0.30595</cdr:y>
    </cdr:to>
    <cdr:cxnSp macro="">
      <cdr:nvCxnSpPr>
        <cdr:cNvPr id="20" name="Straight Connector 19"/>
        <cdr:cNvCxnSpPr/>
      </cdr:nvCxnSpPr>
      <cdr:spPr>
        <a:xfrm xmlns:a="http://schemas.openxmlformats.org/drawingml/2006/main" flipH="1">
          <a:off x="719667" y="910167"/>
          <a:ext cx="6104466" cy="4233"/>
        </a:xfrm>
        <a:prstGeom xmlns:a="http://schemas.openxmlformats.org/drawingml/2006/main" prst="line">
          <a:avLst/>
        </a:prstGeom>
        <a:ln xmlns:a="http://schemas.openxmlformats.org/drawingml/2006/main" w="6350">
          <a:solidFill>
            <a:schemeClr val="bg1">
              <a:lumMod val="50000"/>
            </a:schemeClr>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0.86902</cdr:x>
      <cdr:y>0</cdr:y>
    </cdr:from>
    <cdr:to>
      <cdr:x>0.90092</cdr:x>
      <cdr:y>0.03852</cdr:y>
    </cdr:to>
    <cdr:sp macro="" textlink="">
      <cdr:nvSpPr>
        <cdr:cNvPr id="14" name="TextBox 13"/>
        <cdr:cNvSpPr txBox="1"/>
      </cdr:nvSpPr>
      <cdr:spPr>
        <a:xfrm xmlns:a="http://schemas.openxmlformats.org/drawingml/2006/main">
          <a:off x="6202552" y="0"/>
          <a:ext cx="227683" cy="11422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none" rtlCol="0" anchor="ctr"/>
        <a:lstStyle xmlns:a="http://schemas.openxmlformats.org/drawingml/2006/main"/>
        <a:p xmlns:a="http://schemas.openxmlformats.org/drawingml/2006/main">
          <a:pPr algn="ctr"/>
          <a:r>
            <a:rPr lang="en-US" sz="800" dirty="0"/>
            <a:t>0.8%</a:t>
          </a:r>
        </a:p>
      </cdr:txBody>
    </cdr:sp>
  </cdr:relSizeAnchor>
  <cdr:relSizeAnchor xmlns:cdr="http://schemas.openxmlformats.org/drawingml/2006/chartDrawing">
    <cdr:from>
      <cdr:x>0.3237</cdr:x>
      <cdr:y>0.00178</cdr:y>
    </cdr:from>
    <cdr:to>
      <cdr:x>0.35293</cdr:x>
      <cdr:y>0.03568</cdr:y>
    </cdr:to>
    <cdr:sp macro="" textlink="">
      <cdr:nvSpPr>
        <cdr:cNvPr id="15" name="TextBox 14"/>
        <cdr:cNvSpPr txBox="1"/>
      </cdr:nvSpPr>
      <cdr:spPr>
        <a:xfrm xmlns:a="http://schemas.openxmlformats.org/drawingml/2006/main">
          <a:off x="2310345" y="5291"/>
          <a:ext cx="208627" cy="10052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r>
            <a:rPr lang="en-US" sz="800" dirty="0"/>
            <a:t>0.4%</a:t>
          </a:r>
        </a:p>
      </cdr:txBody>
    </cdr:sp>
  </cdr:relSizeAnchor>
  <cdr:relSizeAnchor xmlns:cdr="http://schemas.openxmlformats.org/drawingml/2006/chartDrawing">
    <cdr:from>
      <cdr:x>0.85695</cdr:x>
      <cdr:y>0.00464</cdr:y>
    </cdr:from>
    <cdr:to>
      <cdr:x>0.86466</cdr:x>
      <cdr:y>0.02519</cdr:y>
    </cdr:to>
    <cdr:sp macro="" textlink="">
      <cdr:nvSpPr>
        <cdr:cNvPr id="21" name="Oval 20"/>
        <cdr:cNvSpPr/>
      </cdr:nvSpPr>
      <cdr:spPr>
        <a:xfrm xmlns:a="http://schemas.openxmlformats.org/drawingml/2006/main">
          <a:off x="7819230" y="23074"/>
          <a:ext cx="70348" cy="102194"/>
        </a:xfrm>
        <a:prstGeom xmlns:a="http://schemas.openxmlformats.org/drawingml/2006/main" prst="ellipse">
          <a:avLst/>
        </a:prstGeom>
        <a:solidFill xmlns:a="http://schemas.openxmlformats.org/drawingml/2006/main">
          <a:schemeClr val="bg1">
            <a:lumMod val="65000"/>
          </a:schemeClr>
        </a:solidFill>
        <a:ln xmlns:a="http://schemas.openxmlformats.org/drawingml/2006/main" w="635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US" sz="1100" dirty="0"/>
        </a:p>
      </cdr:txBody>
    </cdr:sp>
  </cdr:relSizeAnchor>
  <cdr:relSizeAnchor xmlns:cdr="http://schemas.openxmlformats.org/drawingml/2006/chartDrawing">
    <cdr:from>
      <cdr:x>0.31554</cdr:x>
      <cdr:y>0.00701</cdr:y>
    </cdr:from>
    <cdr:to>
      <cdr:x>0.32195</cdr:x>
      <cdr:y>0.02242</cdr:y>
    </cdr:to>
    <cdr:sp macro="" textlink="">
      <cdr:nvSpPr>
        <cdr:cNvPr id="22" name="Oval 21"/>
        <cdr:cNvSpPr/>
      </cdr:nvSpPr>
      <cdr:spPr>
        <a:xfrm xmlns:a="http://schemas.openxmlformats.org/drawingml/2006/main">
          <a:off x="2252133" y="20779"/>
          <a:ext cx="45719" cy="45719"/>
        </a:xfrm>
        <a:prstGeom xmlns:a="http://schemas.openxmlformats.org/drawingml/2006/main" prst="ellipse">
          <a:avLst/>
        </a:prstGeom>
        <a:solidFill xmlns:a="http://schemas.openxmlformats.org/drawingml/2006/main">
          <a:schemeClr val="bg1">
            <a:lumMod val="65000"/>
          </a:schemeClr>
        </a:solidFill>
        <a:ln xmlns:a="http://schemas.openxmlformats.org/drawingml/2006/main" w="635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035300" cy="466725"/>
          </a:xfrm>
          <a:prstGeom prst="rect">
            <a:avLst/>
          </a:prstGeom>
          <a:noFill/>
          <a:ln w="9525">
            <a:noFill/>
            <a:miter lim="800000"/>
            <a:headEnd/>
            <a:tailEnd/>
          </a:ln>
          <a:effectLst/>
        </p:spPr>
        <p:txBody>
          <a:bodyPr vert="horz" wrap="square" lIns="94771" tIns="47387" rIns="94771" bIns="47387" numCol="1" anchor="t" anchorCtr="0" compatLnSpc="1">
            <a:prstTxWarp prst="textNoShape">
              <a:avLst/>
            </a:prstTxWarp>
          </a:bodyPr>
          <a:lstStyle>
            <a:lvl1pPr algn="l" defTabSz="949325" eaLnBrk="1" hangingPunct="1">
              <a:defRPr sz="1300">
                <a:solidFill>
                  <a:schemeClr val="tx1"/>
                </a:solidFill>
                <a:latin typeface="Arial" charset="0"/>
              </a:defRPr>
            </a:lvl1pPr>
          </a:lstStyle>
          <a:p>
            <a:pPr>
              <a:defRPr/>
            </a:pPr>
            <a:endParaRPr lang="en-US" dirty="0"/>
          </a:p>
        </p:txBody>
      </p:sp>
      <p:sp>
        <p:nvSpPr>
          <p:cNvPr id="38915" name="Rectangle 3"/>
          <p:cNvSpPr>
            <a:spLocks noGrp="1" noChangeArrowheads="1"/>
          </p:cNvSpPr>
          <p:nvPr>
            <p:ph type="dt" sz="quarter" idx="1"/>
          </p:nvPr>
        </p:nvSpPr>
        <p:spPr bwMode="auto">
          <a:xfrm>
            <a:off x="3973513" y="0"/>
            <a:ext cx="3035300" cy="466725"/>
          </a:xfrm>
          <a:prstGeom prst="rect">
            <a:avLst/>
          </a:prstGeom>
          <a:noFill/>
          <a:ln w="9525">
            <a:noFill/>
            <a:miter lim="800000"/>
            <a:headEnd/>
            <a:tailEnd/>
          </a:ln>
          <a:effectLst/>
        </p:spPr>
        <p:txBody>
          <a:bodyPr vert="horz" wrap="square" lIns="94771" tIns="47387" rIns="94771" bIns="47387" numCol="1" anchor="t" anchorCtr="0" compatLnSpc="1">
            <a:prstTxWarp prst="textNoShape">
              <a:avLst/>
            </a:prstTxWarp>
          </a:bodyPr>
          <a:lstStyle>
            <a:lvl1pPr algn="r" defTabSz="949325" eaLnBrk="1" hangingPunct="1">
              <a:defRPr sz="1300">
                <a:solidFill>
                  <a:schemeClr val="tx1"/>
                </a:solidFill>
                <a:latin typeface="Arial" charset="0"/>
              </a:defRPr>
            </a:lvl1pPr>
          </a:lstStyle>
          <a:p>
            <a:pPr>
              <a:defRPr/>
            </a:pPr>
            <a:endParaRPr lang="en-US" dirty="0"/>
          </a:p>
        </p:txBody>
      </p:sp>
      <p:sp>
        <p:nvSpPr>
          <p:cNvPr id="38916" name="Rectangle 4"/>
          <p:cNvSpPr>
            <a:spLocks noGrp="1" noChangeArrowheads="1"/>
          </p:cNvSpPr>
          <p:nvPr>
            <p:ph type="ftr" sz="quarter" idx="2"/>
          </p:nvPr>
        </p:nvSpPr>
        <p:spPr bwMode="auto">
          <a:xfrm>
            <a:off x="0" y="8828088"/>
            <a:ext cx="3035300" cy="466725"/>
          </a:xfrm>
          <a:prstGeom prst="rect">
            <a:avLst/>
          </a:prstGeom>
          <a:noFill/>
          <a:ln w="9525">
            <a:noFill/>
            <a:miter lim="800000"/>
            <a:headEnd/>
            <a:tailEnd/>
          </a:ln>
          <a:effectLst/>
        </p:spPr>
        <p:txBody>
          <a:bodyPr vert="horz" wrap="square" lIns="94771" tIns="47387" rIns="94771" bIns="47387" numCol="1" anchor="b" anchorCtr="0" compatLnSpc="1">
            <a:prstTxWarp prst="textNoShape">
              <a:avLst/>
            </a:prstTxWarp>
          </a:bodyPr>
          <a:lstStyle>
            <a:lvl1pPr algn="l" defTabSz="949325" eaLnBrk="1" hangingPunct="1">
              <a:defRPr sz="1300">
                <a:solidFill>
                  <a:schemeClr val="tx1"/>
                </a:solidFill>
                <a:latin typeface="Arial" charset="0"/>
              </a:defRPr>
            </a:lvl1pPr>
          </a:lstStyle>
          <a:p>
            <a:pPr>
              <a:defRPr/>
            </a:pPr>
            <a:endParaRPr lang="en-US" dirty="0"/>
          </a:p>
        </p:txBody>
      </p:sp>
      <p:sp>
        <p:nvSpPr>
          <p:cNvPr id="38917" name="Rectangle 5"/>
          <p:cNvSpPr>
            <a:spLocks noGrp="1" noChangeArrowheads="1"/>
          </p:cNvSpPr>
          <p:nvPr>
            <p:ph type="sldNum" sz="quarter" idx="3"/>
          </p:nvPr>
        </p:nvSpPr>
        <p:spPr bwMode="auto">
          <a:xfrm>
            <a:off x="3973513" y="8828088"/>
            <a:ext cx="3035300" cy="466725"/>
          </a:xfrm>
          <a:prstGeom prst="rect">
            <a:avLst/>
          </a:prstGeom>
          <a:noFill/>
          <a:ln w="9525">
            <a:noFill/>
            <a:miter lim="800000"/>
            <a:headEnd/>
            <a:tailEnd/>
          </a:ln>
          <a:effectLst/>
        </p:spPr>
        <p:txBody>
          <a:bodyPr vert="horz" wrap="square" lIns="94771" tIns="47387" rIns="94771" bIns="47387" numCol="1" anchor="b" anchorCtr="0" compatLnSpc="1">
            <a:prstTxWarp prst="textNoShape">
              <a:avLst/>
            </a:prstTxWarp>
          </a:bodyPr>
          <a:lstStyle>
            <a:lvl1pPr algn="r" defTabSz="949325" eaLnBrk="1" hangingPunct="1">
              <a:defRPr sz="1300">
                <a:solidFill>
                  <a:schemeClr val="tx1"/>
                </a:solidFill>
                <a:latin typeface="Arial" charset="0"/>
              </a:defRPr>
            </a:lvl1pPr>
          </a:lstStyle>
          <a:p>
            <a:pPr>
              <a:defRPr/>
            </a:pPr>
            <a:fld id="{65F796C8-34C1-4147-B304-BB639F085B40}" type="slidenum">
              <a:rPr lang="en-US"/>
              <a:pPr>
                <a:defRPr/>
              </a:pPr>
              <a:t>‹#›</a:t>
            </a:fld>
            <a:endParaRPr lang="en-US" dirty="0"/>
          </a:p>
        </p:txBody>
      </p:sp>
    </p:spTree>
    <p:extLst>
      <p:ext uri="{BB962C8B-B14F-4D97-AF65-F5344CB8AC3E}">
        <p14:creationId xmlns:p14="http://schemas.microsoft.com/office/powerpoint/2010/main" val="756051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3033713" cy="466725"/>
          </a:xfrm>
          <a:prstGeom prst="rect">
            <a:avLst/>
          </a:prstGeom>
          <a:noFill/>
          <a:ln w="9525">
            <a:noFill/>
            <a:miter lim="800000"/>
            <a:headEnd/>
            <a:tailEnd/>
          </a:ln>
          <a:effectLst/>
        </p:spPr>
        <p:txBody>
          <a:bodyPr vert="horz" wrap="square" lIns="93603" tIns="46805" rIns="93603" bIns="46805" numCol="1" anchor="t" anchorCtr="0" compatLnSpc="1">
            <a:prstTxWarp prst="textNoShape">
              <a:avLst/>
            </a:prstTxWarp>
          </a:bodyPr>
          <a:lstStyle>
            <a:lvl1pPr algn="l" defTabSz="938213" eaLnBrk="1" hangingPunct="1">
              <a:defRPr sz="1300">
                <a:solidFill>
                  <a:schemeClr val="tx1"/>
                </a:solidFill>
                <a:latin typeface="Arial" charset="0"/>
              </a:defRPr>
            </a:lvl1pPr>
          </a:lstStyle>
          <a:p>
            <a:pPr>
              <a:defRPr/>
            </a:pPr>
            <a:endParaRPr lang="en-US" dirty="0"/>
          </a:p>
        </p:txBody>
      </p:sp>
      <p:sp>
        <p:nvSpPr>
          <p:cNvPr id="128003" name="Rectangle 3"/>
          <p:cNvSpPr>
            <a:spLocks noGrp="1" noChangeArrowheads="1"/>
          </p:cNvSpPr>
          <p:nvPr>
            <p:ph type="dt" idx="1"/>
          </p:nvPr>
        </p:nvSpPr>
        <p:spPr bwMode="auto">
          <a:xfrm>
            <a:off x="3975100" y="0"/>
            <a:ext cx="3033713" cy="466725"/>
          </a:xfrm>
          <a:prstGeom prst="rect">
            <a:avLst/>
          </a:prstGeom>
          <a:noFill/>
          <a:ln w="9525">
            <a:noFill/>
            <a:miter lim="800000"/>
            <a:headEnd/>
            <a:tailEnd/>
          </a:ln>
          <a:effectLst/>
        </p:spPr>
        <p:txBody>
          <a:bodyPr vert="horz" wrap="square" lIns="93603" tIns="46805" rIns="93603" bIns="46805" numCol="1" anchor="t" anchorCtr="0" compatLnSpc="1">
            <a:prstTxWarp prst="textNoShape">
              <a:avLst/>
            </a:prstTxWarp>
          </a:bodyPr>
          <a:lstStyle>
            <a:lvl1pPr algn="r" defTabSz="938213" eaLnBrk="1" hangingPunct="1">
              <a:defRPr sz="1300">
                <a:solidFill>
                  <a:schemeClr val="tx1"/>
                </a:solidFill>
                <a:latin typeface="Arial" charset="0"/>
              </a:defRPr>
            </a:lvl1pPr>
          </a:lstStyle>
          <a:p>
            <a:pPr>
              <a:defRPr/>
            </a:pPr>
            <a:endParaRPr lang="en-US" dirty="0"/>
          </a:p>
        </p:txBody>
      </p:sp>
      <p:sp>
        <p:nvSpPr>
          <p:cNvPr id="50180" name="Rectangle 4"/>
          <p:cNvSpPr>
            <a:spLocks noGrp="1" noRot="1" noChangeAspect="1" noChangeArrowheads="1" noTextEdit="1"/>
          </p:cNvSpPr>
          <p:nvPr>
            <p:ph type="sldImg" idx="2"/>
          </p:nvPr>
        </p:nvSpPr>
        <p:spPr bwMode="auto">
          <a:xfrm>
            <a:off x="1184275" y="696913"/>
            <a:ext cx="4648200" cy="3486150"/>
          </a:xfrm>
          <a:prstGeom prst="rect">
            <a:avLst/>
          </a:prstGeom>
          <a:noFill/>
          <a:ln w="9525">
            <a:solidFill>
              <a:srgbClr val="000000"/>
            </a:solidFill>
            <a:miter lim="800000"/>
            <a:headEnd/>
            <a:tailEnd/>
          </a:ln>
        </p:spPr>
      </p:sp>
      <p:sp>
        <p:nvSpPr>
          <p:cNvPr id="128005" name="Rectangle 5"/>
          <p:cNvSpPr>
            <a:spLocks noGrp="1" noChangeArrowheads="1"/>
          </p:cNvSpPr>
          <p:nvPr>
            <p:ph type="body" sz="quarter" idx="3"/>
          </p:nvPr>
        </p:nvSpPr>
        <p:spPr bwMode="auto">
          <a:xfrm>
            <a:off x="698500" y="4416425"/>
            <a:ext cx="5613400" cy="4183063"/>
          </a:xfrm>
          <a:prstGeom prst="rect">
            <a:avLst/>
          </a:prstGeom>
          <a:noFill/>
          <a:ln w="9525">
            <a:noFill/>
            <a:miter lim="800000"/>
            <a:headEnd/>
            <a:tailEnd/>
          </a:ln>
          <a:effectLst/>
        </p:spPr>
        <p:txBody>
          <a:bodyPr vert="horz" wrap="square" lIns="93603" tIns="46805" rIns="93603" bIns="4680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8006" name="Rectangle 6"/>
          <p:cNvSpPr>
            <a:spLocks noGrp="1" noChangeArrowheads="1"/>
          </p:cNvSpPr>
          <p:nvPr>
            <p:ph type="ftr" sz="quarter" idx="4"/>
          </p:nvPr>
        </p:nvSpPr>
        <p:spPr bwMode="auto">
          <a:xfrm>
            <a:off x="0" y="8828088"/>
            <a:ext cx="3033713" cy="466725"/>
          </a:xfrm>
          <a:prstGeom prst="rect">
            <a:avLst/>
          </a:prstGeom>
          <a:noFill/>
          <a:ln w="9525">
            <a:noFill/>
            <a:miter lim="800000"/>
            <a:headEnd/>
            <a:tailEnd/>
          </a:ln>
          <a:effectLst/>
        </p:spPr>
        <p:txBody>
          <a:bodyPr vert="horz" wrap="square" lIns="93603" tIns="46805" rIns="93603" bIns="46805" numCol="1" anchor="b" anchorCtr="0" compatLnSpc="1">
            <a:prstTxWarp prst="textNoShape">
              <a:avLst/>
            </a:prstTxWarp>
          </a:bodyPr>
          <a:lstStyle>
            <a:lvl1pPr algn="l" defTabSz="938213" eaLnBrk="1" hangingPunct="1">
              <a:defRPr sz="1300">
                <a:solidFill>
                  <a:schemeClr val="tx1"/>
                </a:solidFill>
                <a:latin typeface="Arial" charset="0"/>
              </a:defRPr>
            </a:lvl1pPr>
          </a:lstStyle>
          <a:p>
            <a:pPr>
              <a:defRPr/>
            </a:pPr>
            <a:endParaRPr lang="en-US" dirty="0"/>
          </a:p>
        </p:txBody>
      </p:sp>
      <p:sp>
        <p:nvSpPr>
          <p:cNvPr id="128007" name="Rectangle 7"/>
          <p:cNvSpPr>
            <a:spLocks noGrp="1" noChangeArrowheads="1"/>
          </p:cNvSpPr>
          <p:nvPr>
            <p:ph type="sldNum" sz="quarter" idx="5"/>
          </p:nvPr>
        </p:nvSpPr>
        <p:spPr bwMode="auto">
          <a:xfrm>
            <a:off x="3975100" y="8828088"/>
            <a:ext cx="3033713" cy="466725"/>
          </a:xfrm>
          <a:prstGeom prst="rect">
            <a:avLst/>
          </a:prstGeom>
          <a:noFill/>
          <a:ln w="9525">
            <a:noFill/>
            <a:miter lim="800000"/>
            <a:headEnd/>
            <a:tailEnd/>
          </a:ln>
          <a:effectLst/>
        </p:spPr>
        <p:txBody>
          <a:bodyPr vert="horz" wrap="square" lIns="93603" tIns="46805" rIns="93603" bIns="46805" numCol="1" anchor="b" anchorCtr="0" compatLnSpc="1">
            <a:prstTxWarp prst="textNoShape">
              <a:avLst/>
            </a:prstTxWarp>
          </a:bodyPr>
          <a:lstStyle>
            <a:lvl1pPr algn="r" defTabSz="938213" eaLnBrk="1" hangingPunct="1">
              <a:defRPr sz="1300">
                <a:solidFill>
                  <a:schemeClr val="tx1"/>
                </a:solidFill>
                <a:latin typeface="Arial" charset="0"/>
              </a:defRPr>
            </a:lvl1pPr>
          </a:lstStyle>
          <a:p>
            <a:pPr>
              <a:defRPr/>
            </a:pPr>
            <a:fld id="{BC8FE80B-FA37-4044-8032-C6C67896A1A5}" type="slidenum">
              <a:rPr lang="en-US"/>
              <a:pPr>
                <a:defRPr/>
              </a:pPr>
              <a:t>‹#›</a:t>
            </a:fld>
            <a:endParaRPr lang="en-US" dirty="0"/>
          </a:p>
        </p:txBody>
      </p:sp>
    </p:spTree>
    <p:extLst>
      <p:ext uri="{BB962C8B-B14F-4D97-AF65-F5344CB8AC3E}">
        <p14:creationId xmlns:p14="http://schemas.microsoft.com/office/powerpoint/2010/main" val="2559307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C8FE80B-FA37-4044-8032-C6C67896A1A5}" type="slidenum">
              <a:rPr lang="en-US" smtClean="0"/>
              <a:pPr>
                <a:defRPr/>
              </a:pPr>
              <a:t>1</a:t>
            </a:fld>
            <a:endParaRPr lang="en-US" dirty="0"/>
          </a:p>
        </p:txBody>
      </p:sp>
    </p:spTree>
    <p:extLst>
      <p:ext uri="{BB962C8B-B14F-4D97-AF65-F5344CB8AC3E}">
        <p14:creationId xmlns:p14="http://schemas.microsoft.com/office/powerpoint/2010/main" val="1600695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auto">
          <a:xfrm>
            <a:off x="0" y="1193800"/>
            <a:ext cx="9750425" cy="239713"/>
          </a:xfrm>
          <a:prstGeom prst="rect">
            <a:avLst/>
          </a:prstGeom>
          <a:solidFill>
            <a:srgbClr val="121B48"/>
          </a:solidFill>
          <a:ln w="9525">
            <a:noFill/>
            <a:miter lim="800000"/>
            <a:headEnd/>
            <a:tailEnd/>
          </a:ln>
          <a:effectLst/>
        </p:spPr>
        <p:txBody>
          <a:bodyPr wrap="none" anchor="ctr"/>
          <a:lstStyle/>
          <a:p>
            <a:pPr>
              <a:defRPr/>
            </a:pPr>
            <a:endParaRPr lang="en-US" dirty="0"/>
          </a:p>
        </p:txBody>
      </p:sp>
      <p:sp>
        <p:nvSpPr>
          <p:cNvPr id="5" name="Rectangle 4"/>
          <p:cNvSpPr>
            <a:spLocks noChangeArrowheads="1"/>
          </p:cNvSpPr>
          <p:nvPr/>
        </p:nvSpPr>
        <p:spPr bwMode="auto">
          <a:xfrm>
            <a:off x="0" y="1158875"/>
            <a:ext cx="9750425" cy="238125"/>
          </a:xfrm>
          <a:prstGeom prst="rect">
            <a:avLst/>
          </a:prstGeom>
          <a:solidFill>
            <a:srgbClr val="3399FF"/>
          </a:solidFill>
          <a:ln w="9525">
            <a:noFill/>
            <a:miter lim="800000"/>
            <a:headEnd/>
            <a:tailEnd/>
          </a:ln>
          <a:effectLst/>
        </p:spPr>
        <p:txBody>
          <a:bodyPr wrap="none" lIns="87405" tIns="43702" rIns="87405" bIns="43702" anchor="ctr"/>
          <a:lstStyle/>
          <a:p>
            <a:pPr defTabSz="974725" eaLnBrk="1" hangingPunct="1">
              <a:defRPr/>
            </a:pPr>
            <a:endParaRPr lang="en-US" dirty="0">
              <a:solidFill>
                <a:schemeClr val="tx1"/>
              </a:solidFill>
            </a:endParaRPr>
          </a:p>
        </p:txBody>
      </p:sp>
      <p:sp>
        <p:nvSpPr>
          <p:cNvPr id="158723" name="Rectangle 3"/>
          <p:cNvSpPr>
            <a:spLocks noGrp="1" noChangeArrowheads="1"/>
          </p:cNvSpPr>
          <p:nvPr>
            <p:ph type="ctrTitle"/>
          </p:nvPr>
        </p:nvSpPr>
        <p:spPr>
          <a:xfrm>
            <a:off x="731838" y="2271713"/>
            <a:ext cx="8289925" cy="803275"/>
          </a:xfrm>
        </p:spPr>
        <p:txBody>
          <a:bodyPr/>
          <a:lstStyle>
            <a:lvl1pPr algn="ctr">
              <a:defRPr sz="4000" b="1"/>
            </a:lvl1pPr>
          </a:lstStyle>
          <a:p>
            <a:r>
              <a:rPr lang="en-US" dirty="0"/>
              <a:t>Click to edit Master title style</a:t>
            </a:r>
          </a:p>
        </p:txBody>
      </p:sp>
      <p:sp>
        <p:nvSpPr>
          <p:cNvPr id="158724" name="Rectangle 4"/>
          <p:cNvSpPr>
            <a:spLocks noGrp="1" noChangeArrowheads="1"/>
          </p:cNvSpPr>
          <p:nvPr>
            <p:ph type="subTitle" idx="1"/>
          </p:nvPr>
        </p:nvSpPr>
        <p:spPr>
          <a:xfrm>
            <a:off x="1463675" y="3548063"/>
            <a:ext cx="6826250" cy="555625"/>
          </a:xfrm>
        </p:spPr>
        <p:txBody>
          <a:bodyPr/>
          <a:lstStyle>
            <a:lvl1pPr marL="0" indent="0" algn="ctr">
              <a:buFontTx/>
              <a:buNone/>
              <a:defRPr sz="2800" b="1"/>
            </a:lvl1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49129933-3AA7-4846-AD1F-9A1B437403B0}" type="slidenum">
              <a:rPr lang="en-US"/>
              <a:pPr>
                <a:defRPr/>
              </a:pPr>
              <a:t>‹#›</a:t>
            </a:fld>
            <a:endParaRPr lang="en-US" dirty="0"/>
          </a:p>
        </p:txBody>
      </p:sp>
      <p:sp>
        <p:nvSpPr>
          <p:cNvPr id="5" name="Footer Placeholder 4"/>
          <p:cNvSpPr>
            <a:spLocks noGrp="1"/>
          </p:cNvSpPr>
          <p:nvPr>
            <p:ph type="ftr" sz="quarter" idx="11"/>
          </p:nvPr>
        </p:nvSpPr>
        <p:spPr>
          <a:xfrm>
            <a:off x="2216150" y="6397625"/>
            <a:ext cx="6713538" cy="771525"/>
          </a:xfrm>
          <a:prstGeom prst="rect">
            <a:avLst/>
          </a:prstGeom>
        </p:spPr>
        <p:txBody>
          <a:bodyPr/>
          <a:lstStyle>
            <a:lvl1pPr>
              <a:defRPr>
                <a:latin typeface="Arial" charset="0"/>
              </a:defRPr>
            </a:lvl1pPr>
          </a:lstStyle>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50113" y="488950"/>
            <a:ext cx="2244725"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5938" y="488950"/>
            <a:ext cx="6581775"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5E69DAD2-3EAA-402D-86A9-F8B811279B34}" type="slidenum">
              <a:rPr lang="en-US"/>
              <a:pPr>
                <a:defRPr/>
              </a:pPr>
              <a:t>‹#›</a:t>
            </a:fld>
            <a:endParaRPr lang="en-US" dirty="0"/>
          </a:p>
        </p:txBody>
      </p:sp>
      <p:sp>
        <p:nvSpPr>
          <p:cNvPr id="5" name="Footer Placeholder 4"/>
          <p:cNvSpPr>
            <a:spLocks noGrp="1"/>
          </p:cNvSpPr>
          <p:nvPr>
            <p:ph type="ftr" sz="quarter" idx="11"/>
          </p:nvPr>
        </p:nvSpPr>
        <p:spPr>
          <a:xfrm>
            <a:off x="2216150" y="6397625"/>
            <a:ext cx="6713538" cy="771525"/>
          </a:xfrm>
          <a:prstGeom prst="rect">
            <a:avLst/>
          </a:prstGeom>
        </p:spPr>
        <p:txBody>
          <a:bodyPr/>
          <a:lstStyle>
            <a:lvl1pPr>
              <a:defRPr>
                <a:latin typeface="Arial" charset="0"/>
              </a:defRPr>
            </a:lvl1pPr>
          </a:lstStyle>
          <a:p>
            <a:pPr>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3A0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593A01"/>
                </a:solidFill>
              </a:defRPr>
            </a:lvl1pPr>
            <a:lvl2pPr>
              <a:defRPr>
                <a:solidFill>
                  <a:srgbClr val="593A01"/>
                </a:solidFill>
              </a:defRPr>
            </a:lvl2pPr>
            <a:lvl3pPr>
              <a:defRPr>
                <a:solidFill>
                  <a:srgbClr val="593A01"/>
                </a:solidFill>
              </a:defRPr>
            </a:lvl3pPr>
            <a:lvl4pPr>
              <a:defRPr>
                <a:solidFill>
                  <a:srgbClr val="593A01"/>
                </a:solidFill>
              </a:defRPr>
            </a:lvl4pPr>
            <a:lvl5pPr>
              <a:defRPr>
                <a:solidFill>
                  <a:srgbClr val="593A0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sldNum" sz="quarter" idx="10"/>
          </p:nvPr>
        </p:nvSpPr>
        <p:spPr>
          <a:ln/>
        </p:spPr>
        <p:txBody>
          <a:bodyPr/>
          <a:lstStyle>
            <a:lvl1pPr>
              <a:defRPr/>
            </a:lvl1pPr>
          </a:lstStyle>
          <a:p>
            <a:pPr>
              <a:defRPr/>
            </a:pPr>
            <a:fld id="{1D4BC85D-B8BA-4DFB-AD54-DD35F32B9AE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9938" y="4700588"/>
            <a:ext cx="8291512" cy="145256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69938" y="3100388"/>
            <a:ext cx="8291512" cy="16002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FAC62FB1-B210-4C0A-A23D-66921AD47151}" type="slidenum">
              <a:rPr lang="en-US"/>
              <a:pPr>
                <a:defRPr/>
              </a:pPr>
              <a:t>‹#›</a:t>
            </a:fld>
            <a:endParaRPr lang="en-US" dirty="0"/>
          </a:p>
        </p:txBody>
      </p:sp>
      <p:sp>
        <p:nvSpPr>
          <p:cNvPr id="5" name="Footer Placeholder 4"/>
          <p:cNvSpPr>
            <a:spLocks noGrp="1"/>
          </p:cNvSpPr>
          <p:nvPr>
            <p:ph type="ftr" sz="quarter" idx="11"/>
          </p:nvPr>
        </p:nvSpPr>
        <p:spPr>
          <a:xfrm>
            <a:off x="2216150" y="6397625"/>
            <a:ext cx="6713538" cy="771525"/>
          </a:xfrm>
          <a:prstGeom prst="rect">
            <a:avLst/>
          </a:prstGeom>
        </p:spPr>
        <p:txBody>
          <a:bodyPr/>
          <a:lstStyle>
            <a:lvl1pPr>
              <a:defRPr>
                <a:latin typeface="Arial" charset="0"/>
              </a:defRPr>
            </a:lvl1pPr>
          </a:lstStyle>
          <a:p>
            <a:pPr>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0225" y="1614488"/>
            <a:ext cx="4298950" cy="4589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1575" y="1614488"/>
            <a:ext cx="4300538" cy="4589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2A3F4023-1999-4EF9-869B-D99C1EF10FEB}" type="slidenum">
              <a:rPr lang="en-US"/>
              <a:pPr>
                <a:defRPr/>
              </a:pPr>
              <a:t>‹#›</a:t>
            </a:fld>
            <a:endParaRPr lang="en-US" dirty="0"/>
          </a:p>
        </p:txBody>
      </p:sp>
      <p:sp>
        <p:nvSpPr>
          <p:cNvPr id="6" name="Footer Placeholder 5"/>
          <p:cNvSpPr>
            <a:spLocks noGrp="1"/>
          </p:cNvSpPr>
          <p:nvPr>
            <p:ph type="ftr" sz="quarter" idx="11"/>
          </p:nvPr>
        </p:nvSpPr>
        <p:spPr>
          <a:xfrm>
            <a:off x="2216150" y="6397625"/>
            <a:ext cx="6713538" cy="771525"/>
          </a:xfrm>
          <a:prstGeom prst="rect">
            <a:avLst/>
          </a:prstGeom>
        </p:spPr>
        <p:txBody>
          <a:bodyPr/>
          <a:lstStyle>
            <a:lvl1pPr>
              <a:defRPr>
                <a:latin typeface="Arial" charset="0"/>
              </a:defRPr>
            </a:lvl1pPr>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7363" y="293688"/>
            <a:ext cx="8778875" cy="1219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87363" y="1636713"/>
            <a:ext cx="4310062"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87363" y="2319338"/>
            <a:ext cx="4310062"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54588" y="1636713"/>
            <a:ext cx="4311650"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4588" y="2319338"/>
            <a:ext cx="4311650"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63BE6AA4-29C7-4B39-B5FC-A7955C21EC38}" type="slidenum">
              <a:rPr lang="en-US"/>
              <a:pPr>
                <a:defRPr/>
              </a:pPr>
              <a:t>‹#›</a:t>
            </a:fld>
            <a:endParaRPr lang="en-US" dirty="0"/>
          </a:p>
        </p:txBody>
      </p:sp>
      <p:sp>
        <p:nvSpPr>
          <p:cNvPr id="8" name="Footer Placeholder 7"/>
          <p:cNvSpPr>
            <a:spLocks noGrp="1"/>
          </p:cNvSpPr>
          <p:nvPr>
            <p:ph type="ftr" sz="quarter" idx="11"/>
          </p:nvPr>
        </p:nvSpPr>
        <p:spPr>
          <a:xfrm>
            <a:off x="2216150" y="6397625"/>
            <a:ext cx="6713538" cy="771525"/>
          </a:xfrm>
          <a:prstGeom prst="rect">
            <a:avLst/>
          </a:prstGeom>
        </p:spPr>
        <p:txBody>
          <a:bodyPr/>
          <a:lstStyle>
            <a:lvl1pPr>
              <a:defRPr>
                <a:latin typeface="Arial" charset="0"/>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D2756A94-B6B5-4B3B-B6E1-B4199BD9C582}" type="slidenum">
              <a:rPr lang="en-US"/>
              <a:pPr>
                <a:defRPr/>
              </a:pPr>
              <a:t>‹#›</a:t>
            </a:fld>
            <a:endParaRPr lang="en-US" dirty="0"/>
          </a:p>
        </p:txBody>
      </p:sp>
      <p:sp>
        <p:nvSpPr>
          <p:cNvPr id="4" name="Footer Placeholder 3"/>
          <p:cNvSpPr>
            <a:spLocks noGrp="1"/>
          </p:cNvSpPr>
          <p:nvPr>
            <p:ph type="ftr" sz="quarter" idx="11"/>
          </p:nvPr>
        </p:nvSpPr>
        <p:spPr>
          <a:xfrm>
            <a:off x="2216150" y="6397625"/>
            <a:ext cx="6713538" cy="771525"/>
          </a:xfrm>
          <a:prstGeom prst="rect">
            <a:avLst/>
          </a:prstGeom>
        </p:spPr>
        <p:txBody>
          <a:bodyPr/>
          <a:lstStyle>
            <a:lvl1pPr>
              <a:defRPr>
                <a:latin typeface="Arial" charset="0"/>
              </a:defRPr>
            </a:lvl1pPr>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3F51B302-311E-4DB6-81C6-FD7B29B5C68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7363" y="290513"/>
            <a:ext cx="3209925" cy="12398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13175" y="290513"/>
            <a:ext cx="5453063" cy="6243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7363" y="1530350"/>
            <a:ext cx="3209925" cy="5003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1DDA65DE-7FE0-40E1-8AF7-9B4434B3C6C1}" type="slidenum">
              <a:rPr lang="en-US"/>
              <a:pPr>
                <a:defRPr/>
              </a:pPr>
              <a:t>‹#›</a:t>
            </a:fld>
            <a:endParaRPr lang="en-US" dirty="0"/>
          </a:p>
        </p:txBody>
      </p:sp>
      <p:sp>
        <p:nvSpPr>
          <p:cNvPr id="6" name="Footer Placeholder 5"/>
          <p:cNvSpPr>
            <a:spLocks noGrp="1"/>
          </p:cNvSpPr>
          <p:nvPr>
            <p:ph type="ftr" sz="quarter" idx="11"/>
          </p:nvPr>
        </p:nvSpPr>
        <p:spPr>
          <a:xfrm>
            <a:off x="2216150" y="6397625"/>
            <a:ext cx="6713538" cy="771525"/>
          </a:xfrm>
          <a:prstGeom prst="rect">
            <a:avLst/>
          </a:prstGeom>
        </p:spPr>
        <p:txBody>
          <a:bodyPr/>
          <a:lstStyle>
            <a:lvl1pPr>
              <a:defRPr>
                <a:latin typeface="Arial" charset="0"/>
              </a:defRPr>
            </a:lvl1pPr>
          </a:lstStyle>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11350" y="5121275"/>
            <a:ext cx="5853113" cy="6032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11350" y="654050"/>
            <a:ext cx="5853113" cy="4389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911350" y="5724525"/>
            <a:ext cx="5853113" cy="8588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BD541301-591F-444B-A54C-227F15E41E12}" type="slidenum">
              <a:rPr lang="en-US"/>
              <a:pPr>
                <a:defRPr/>
              </a:pPr>
              <a:t>‹#›</a:t>
            </a:fld>
            <a:endParaRPr lang="en-US" dirty="0"/>
          </a:p>
        </p:txBody>
      </p:sp>
      <p:sp>
        <p:nvSpPr>
          <p:cNvPr id="6" name="Footer Placeholder 5"/>
          <p:cNvSpPr>
            <a:spLocks noGrp="1"/>
          </p:cNvSpPr>
          <p:nvPr>
            <p:ph type="ftr" sz="quarter" idx="11"/>
          </p:nvPr>
        </p:nvSpPr>
        <p:spPr>
          <a:xfrm>
            <a:off x="2216150" y="6397625"/>
            <a:ext cx="6713538" cy="771525"/>
          </a:xfrm>
          <a:prstGeom prst="rect">
            <a:avLst/>
          </a:prstGeom>
        </p:spPr>
        <p:txBody>
          <a:bodyPr/>
          <a:lstStyle>
            <a:lvl1pPr>
              <a:defRPr>
                <a:latin typeface="Arial" charset="0"/>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sldNum" sz="quarter" idx="4"/>
          </p:nvPr>
        </p:nvSpPr>
        <p:spPr bwMode="auto">
          <a:xfrm>
            <a:off x="4625975" y="6872288"/>
            <a:ext cx="487363" cy="322262"/>
          </a:xfrm>
          <a:prstGeom prst="rect">
            <a:avLst/>
          </a:prstGeom>
          <a:noFill/>
          <a:ln w="9525">
            <a:noFill/>
            <a:miter lim="800000"/>
            <a:headEnd/>
            <a:tailEnd/>
          </a:ln>
          <a:effectLst/>
        </p:spPr>
        <p:txBody>
          <a:bodyPr vert="horz" wrap="square" lIns="97250" tIns="48626" rIns="97250" bIns="48626" numCol="1" anchor="t" anchorCtr="0" compatLnSpc="1">
            <a:prstTxWarp prst="textNoShape">
              <a:avLst/>
            </a:prstTxWarp>
          </a:bodyPr>
          <a:lstStyle>
            <a:lvl1pPr algn="r">
              <a:defRPr sz="1400">
                <a:latin typeface="Arial" pitchFamily="34" charset="0"/>
              </a:defRPr>
            </a:lvl1pPr>
          </a:lstStyle>
          <a:p>
            <a:pPr>
              <a:defRPr/>
            </a:pPr>
            <a:fld id="{CD0E0BAE-F896-436C-ACDF-9500CB9F2CA2}" type="slidenum">
              <a:rPr lang="en-US"/>
              <a:pPr>
                <a:defRPr/>
              </a:pPr>
              <a:t>‹#›</a:t>
            </a:fld>
            <a:endParaRPr lang="en-US" dirty="0"/>
          </a:p>
        </p:txBody>
      </p:sp>
      <p:sp>
        <p:nvSpPr>
          <p:cNvPr id="4099" name="Rectangle 3"/>
          <p:cNvSpPr>
            <a:spLocks noGrp="1" noChangeArrowheads="1"/>
          </p:cNvSpPr>
          <p:nvPr>
            <p:ph type="title"/>
          </p:nvPr>
        </p:nvSpPr>
        <p:spPr bwMode="auto">
          <a:xfrm>
            <a:off x="515938" y="412750"/>
            <a:ext cx="8978900" cy="801688"/>
          </a:xfrm>
          <a:prstGeom prst="rect">
            <a:avLst/>
          </a:prstGeom>
          <a:noFill/>
          <a:ln w="9525">
            <a:noFill/>
            <a:miter lim="800000"/>
            <a:headEnd/>
            <a:tailEnd/>
          </a:ln>
        </p:spPr>
        <p:txBody>
          <a:bodyPr vert="horz" wrap="square" lIns="97296" tIns="48648" rIns="97296" bIns="48648" numCol="1" anchor="ctr" anchorCtr="0" compatLnSpc="1">
            <a:prstTxWarp prst="textNoShape">
              <a:avLst/>
            </a:prstTxWarp>
          </a:bodyPr>
          <a:lstStyle/>
          <a:p>
            <a:pPr lvl="0"/>
            <a:r>
              <a:rPr lang="en-US" dirty="0" smtClean="0"/>
              <a:t>Click to edit Master title style</a:t>
            </a:r>
          </a:p>
        </p:txBody>
      </p:sp>
      <p:sp>
        <p:nvSpPr>
          <p:cNvPr id="4100" name="Rectangle 4"/>
          <p:cNvSpPr>
            <a:spLocks noGrp="1" noChangeArrowheads="1"/>
          </p:cNvSpPr>
          <p:nvPr>
            <p:ph type="body" idx="1"/>
          </p:nvPr>
        </p:nvSpPr>
        <p:spPr bwMode="auto">
          <a:xfrm>
            <a:off x="530225" y="1614488"/>
            <a:ext cx="8751888" cy="4589462"/>
          </a:xfrm>
          <a:prstGeom prst="rect">
            <a:avLst/>
          </a:prstGeom>
          <a:noFill/>
          <a:ln w="9525">
            <a:noFill/>
            <a:miter lim="800000"/>
            <a:headEnd/>
            <a:tailEnd/>
          </a:ln>
        </p:spPr>
        <p:txBody>
          <a:bodyPr vert="horz" wrap="square" lIns="97296" tIns="48648" rIns="97296" bIns="4864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57704" name="Rectangle 8"/>
          <p:cNvSpPr>
            <a:spLocks noChangeArrowheads="1"/>
          </p:cNvSpPr>
          <p:nvPr/>
        </p:nvSpPr>
        <p:spPr bwMode="auto">
          <a:xfrm>
            <a:off x="0" y="1158875"/>
            <a:ext cx="9750425" cy="238125"/>
          </a:xfrm>
          <a:prstGeom prst="rect">
            <a:avLst/>
          </a:prstGeom>
          <a:solidFill>
            <a:srgbClr val="3399FF"/>
          </a:solidFill>
          <a:ln w="9525">
            <a:noFill/>
            <a:miter lim="800000"/>
            <a:headEnd/>
            <a:tailEnd/>
          </a:ln>
          <a:effectLst/>
        </p:spPr>
        <p:txBody>
          <a:bodyPr wrap="none" lIns="87405" tIns="43702" rIns="87405" bIns="43702" anchor="ctr"/>
          <a:lstStyle/>
          <a:p>
            <a:pPr defTabSz="974725" eaLnBrk="1" hangingPunct="1">
              <a:defRPr/>
            </a:pPr>
            <a:endParaRPr lang="en-US" dirty="0">
              <a:solidFill>
                <a:schemeClr val="tx1"/>
              </a:solidFill>
            </a:endParaRPr>
          </a:p>
        </p:txBody>
      </p:sp>
      <p:pic>
        <p:nvPicPr>
          <p:cNvPr id="7" name="Picture 6" descr="G:\Marketing\Logos\Horizontal - Primary Logo\Funds\GPF_logo_scale_rgb_r.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252293" y="6784523"/>
            <a:ext cx="2474404" cy="51541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83" r:id="rId1"/>
    <p:sldLayoutId id="2147483782"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hdr="0" ftr="0" dt="0"/>
  <p:txStyles>
    <p:titleStyle>
      <a:lvl1pPr algn="l" defTabSz="974725" rtl="0" eaLnBrk="0" fontAlgn="base" hangingPunct="0">
        <a:spcBef>
          <a:spcPct val="0"/>
        </a:spcBef>
        <a:spcAft>
          <a:spcPct val="0"/>
        </a:spcAft>
        <a:defRPr sz="3200" b="1">
          <a:solidFill>
            <a:srgbClr val="593A01"/>
          </a:solidFill>
          <a:latin typeface="+mj-lt"/>
          <a:ea typeface="+mj-ea"/>
          <a:cs typeface="+mj-cs"/>
        </a:defRPr>
      </a:lvl1pPr>
      <a:lvl2pPr algn="l" defTabSz="974725" rtl="0" eaLnBrk="0" fontAlgn="base" hangingPunct="0">
        <a:spcBef>
          <a:spcPct val="0"/>
        </a:spcBef>
        <a:spcAft>
          <a:spcPct val="0"/>
        </a:spcAft>
        <a:defRPr sz="3200" b="1">
          <a:solidFill>
            <a:srgbClr val="663300"/>
          </a:solidFill>
          <a:latin typeface="Calibri" pitchFamily="34" charset="0"/>
        </a:defRPr>
      </a:lvl2pPr>
      <a:lvl3pPr algn="l" defTabSz="974725" rtl="0" eaLnBrk="0" fontAlgn="base" hangingPunct="0">
        <a:spcBef>
          <a:spcPct val="0"/>
        </a:spcBef>
        <a:spcAft>
          <a:spcPct val="0"/>
        </a:spcAft>
        <a:defRPr sz="3200" b="1">
          <a:solidFill>
            <a:srgbClr val="663300"/>
          </a:solidFill>
          <a:latin typeface="Calibri" pitchFamily="34" charset="0"/>
        </a:defRPr>
      </a:lvl3pPr>
      <a:lvl4pPr algn="l" defTabSz="974725" rtl="0" eaLnBrk="0" fontAlgn="base" hangingPunct="0">
        <a:spcBef>
          <a:spcPct val="0"/>
        </a:spcBef>
        <a:spcAft>
          <a:spcPct val="0"/>
        </a:spcAft>
        <a:defRPr sz="3200" b="1">
          <a:solidFill>
            <a:srgbClr val="663300"/>
          </a:solidFill>
          <a:latin typeface="Calibri" pitchFamily="34" charset="0"/>
        </a:defRPr>
      </a:lvl4pPr>
      <a:lvl5pPr algn="l" defTabSz="974725" rtl="0" eaLnBrk="0" fontAlgn="base" hangingPunct="0">
        <a:spcBef>
          <a:spcPct val="0"/>
        </a:spcBef>
        <a:spcAft>
          <a:spcPct val="0"/>
        </a:spcAft>
        <a:defRPr sz="3200" b="1">
          <a:solidFill>
            <a:srgbClr val="663300"/>
          </a:solidFill>
          <a:latin typeface="Calibri" pitchFamily="34" charset="0"/>
        </a:defRPr>
      </a:lvl5pPr>
      <a:lvl6pPr marL="457200" algn="l" defTabSz="974725" rtl="0" fontAlgn="base">
        <a:spcBef>
          <a:spcPct val="0"/>
        </a:spcBef>
        <a:spcAft>
          <a:spcPct val="0"/>
        </a:spcAft>
        <a:defRPr sz="2700" b="1">
          <a:solidFill>
            <a:srgbClr val="0E1D47"/>
          </a:solidFill>
          <a:latin typeface="Trajan" pitchFamily="18" charset="0"/>
        </a:defRPr>
      </a:lvl6pPr>
      <a:lvl7pPr marL="914400" algn="l" defTabSz="974725" rtl="0" fontAlgn="base">
        <a:spcBef>
          <a:spcPct val="0"/>
        </a:spcBef>
        <a:spcAft>
          <a:spcPct val="0"/>
        </a:spcAft>
        <a:defRPr sz="2700" b="1">
          <a:solidFill>
            <a:srgbClr val="0E1D47"/>
          </a:solidFill>
          <a:latin typeface="Trajan" pitchFamily="18" charset="0"/>
        </a:defRPr>
      </a:lvl7pPr>
      <a:lvl8pPr marL="1371600" algn="l" defTabSz="974725" rtl="0" fontAlgn="base">
        <a:spcBef>
          <a:spcPct val="0"/>
        </a:spcBef>
        <a:spcAft>
          <a:spcPct val="0"/>
        </a:spcAft>
        <a:defRPr sz="2700" b="1">
          <a:solidFill>
            <a:srgbClr val="0E1D47"/>
          </a:solidFill>
          <a:latin typeface="Trajan" pitchFamily="18" charset="0"/>
        </a:defRPr>
      </a:lvl8pPr>
      <a:lvl9pPr marL="1828800" algn="l" defTabSz="974725" rtl="0" fontAlgn="base">
        <a:spcBef>
          <a:spcPct val="0"/>
        </a:spcBef>
        <a:spcAft>
          <a:spcPct val="0"/>
        </a:spcAft>
        <a:defRPr sz="2700" b="1">
          <a:solidFill>
            <a:srgbClr val="0E1D47"/>
          </a:solidFill>
          <a:latin typeface="Trajan" pitchFamily="18" charset="0"/>
        </a:defRPr>
      </a:lvl9pPr>
    </p:titleStyle>
    <p:bodyStyle>
      <a:lvl1pPr marL="365125" indent="-365125" algn="l" defTabSz="974725" rtl="0" eaLnBrk="0" fontAlgn="base" hangingPunct="0">
        <a:spcBef>
          <a:spcPct val="20000"/>
        </a:spcBef>
        <a:spcAft>
          <a:spcPct val="0"/>
        </a:spcAft>
        <a:buChar char="•"/>
        <a:defRPr sz="2400">
          <a:solidFill>
            <a:srgbClr val="593A01"/>
          </a:solidFill>
          <a:latin typeface="+mn-lt"/>
          <a:ea typeface="+mn-ea"/>
          <a:cs typeface="+mn-cs"/>
        </a:defRPr>
      </a:lvl1pPr>
      <a:lvl2pPr marL="792163" indent="-304800" algn="l" defTabSz="974725" rtl="0" eaLnBrk="0" fontAlgn="base" hangingPunct="0">
        <a:spcBef>
          <a:spcPct val="20000"/>
        </a:spcBef>
        <a:spcAft>
          <a:spcPct val="0"/>
        </a:spcAft>
        <a:buChar char="–"/>
        <a:defRPr sz="2000">
          <a:solidFill>
            <a:srgbClr val="593A01"/>
          </a:solidFill>
          <a:latin typeface="+mn-lt"/>
        </a:defRPr>
      </a:lvl2pPr>
      <a:lvl3pPr marL="1219200" indent="-244475" algn="l" defTabSz="974725" rtl="0" eaLnBrk="0" fontAlgn="base" hangingPunct="0">
        <a:spcBef>
          <a:spcPct val="20000"/>
        </a:spcBef>
        <a:spcAft>
          <a:spcPct val="0"/>
        </a:spcAft>
        <a:buChar char="•"/>
        <a:defRPr>
          <a:solidFill>
            <a:srgbClr val="593A01"/>
          </a:solidFill>
          <a:latin typeface="+mn-lt"/>
        </a:defRPr>
      </a:lvl3pPr>
      <a:lvl4pPr marL="1706563" indent="-242888" algn="l" defTabSz="974725" rtl="0" eaLnBrk="0" fontAlgn="base" hangingPunct="0">
        <a:spcBef>
          <a:spcPct val="20000"/>
        </a:spcBef>
        <a:spcAft>
          <a:spcPct val="0"/>
        </a:spcAft>
        <a:buChar char="–"/>
        <a:defRPr sz="1600">
          <a:solidFill>
            <a:srgbClr val="593A01"/>
          </a:solidFill>
          <a:latin typeface="+mn-lt"/>
        </a:defRPr>
      </a:lvl4pPr>
      <a:lvl5pPr marL="2193925" indent="-242888" algn="l" defTabSz="974725" rtl="0" eaLnBrk="0" fontAlgn="base" hangingPunct="0">
        <a:spcBef>
          <a:spcPct val="20000"/>
        </a:spcBef>
        <a:spcAft>
          <a:spcPct val="0"/>
        </a:spcAft>
        <a:buChar char="•"/>
        <a:defRPr sz="1400">
          <a:solidFill>
            <a:srgbClr val="593A01"/>
          </a:solidFill>
          <a:latin typeface="+mn-lt"/>
        </a:defRPr>
      </a:lvl5pPr>
      <a:lvl6pPr marL="2651125" indent="-242888" algn="l" defTabSz="974725" rtl="0" fontAlgn="base">
        <a:spcBef>
          <a:spcPct val="20000"/>
        </a:spcBef>
        <a:spcAft>
          <a:spcPct val="0"/>
        </a:spcAft>
        <a:buChar char="•"/>
        <a:defRPr sz="1000">
          <a:solidFill>
            <a:srgbClr val="0E1D47"/>
          </a:solidFill>
          <a:latin typeface="+mn-lt"/>
        </a:defRPr>
      </a:lvl6pPr>
      <a:lvl7pPr marL="3108325" indent="-242888" algn="l" defTabSz="974725" rtl="0" fontAlgn="base">
        <a:spcBef>
          <a:spcPct val="20000"/>
        </a:spcBef>
        <a:spcAft>
          <a:spcPct val="0"/>
        </a:spcAft>
        <a:buChar char="•"/>
        <a:defRPr sz="1000">
          <a:solidFill>
            <a:srgbClr val="0E1D47"/>
          </a:solidFill>
          <a:latin typeface="+mn-lt"/>
        </a:defRPr>
      </a:lvl7pPr>
      <a:lvl8pPr marL="3565525" indent="-242888" algn="l" defTabSz="974725" rtl="0" fontAlgn="base">
        <a:spcBef>
          <a:spcPct val="20000"/>
        </a:spcBef>
        <a:spcAft>
          <a:spcPct val="0"/>
        </a:spcAft>
        <a:buChar char="•"/>
        <a:defRPr sz="1000">
          <a:solidFill>
            <a:srgbClr val="0E1D47"/>
          </a:solidFill>
          <a:latin typeface="+mn-lt"/>
        </a:defRPr>
      </a:lvl8pPr>
      <a:lvl9pPr marL="4022725" indent="-242888" algn="l" defTabSz="974725" rtl="0" fontAlgn="base">
        <a:spcBef>
          <a:spcPct val="20000"/>
        </a:spcBef>
        <a:spcAft>
          <a:spcPct val="0"/>
        </a:spcAft>
        <a:buChar char="•"/>
        <a:defRPr sz="1000">
          <a:solidFill>
            <a:srgbClr val="0E1D4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grandeurpeakglobal.com/"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Marketing\Logos\Horizontal - Primary Logo\Funds\GPF_logo_scale_rgb_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0586" y="3364181"/>
            <a:ext cx="6764070" cy="1408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nvPr>
        </p:nvGraphicFramePr>
        <p:xfrm>
          <a:off x="5072096" y="1535926"/>
          <a:ext cx="4422742" cy="498252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30791" y="6518449"/>
            <a:ext cx="3237862" cy="267760"/>
          </a:xfrm>
          <a:prstGeom prst="rect">
            <a:avLst/>
          </a:prstGeom>
          <a:noFill/>
        </p:spPr>
        <p:txBody>
          <a:bodyPr wrap="none" lIns="97530" tIns="48765" rIns="97530" bIns="48765" rtlCol="0">
            <a:spAutoFit/>
          </a:bodyPr>
          <a:lstStyle/>
          <a:p>
            <a:pPr algn="l"/>
            <a:r>
              <a:rPr lang="en-US" sz="1100" i="1" dirty="0">
                <a:solidFill>
                  <a:srgbClr val="593A01"/>
                </a:solidFill>
              </a:rPr>
              <a:t>s</a:t>
            </a:r>
            <a:r>
              <a:rPr lang="en-US" sz="1100" i="1" dirty="0" smtClean="0">
                <a:solidFill>
                  <a:srgbClr val="593A01"/>
                </a:solidFill>
              </a:rPr>
              <a:t>ource: Bloomberg (data from 1/1/00 – 12/31/14)</a:t>
            </a:r>
            <a:endParaRPr lang="en-US" sz="1100" i="1" dirty="0">
              <a:solidFill>
                <a:srgbClr val="593A01"/>
              </a:solidFill>
            </a:endParaRPr>
          </a:p>
        </p:txBody>
      </p:sp>
      <p:sp>
        <p:nvSpPr>
          <p:cNvPr id="4" name="Title 1"/>
          <p:cNvSpPr>
            <a:spLocks noGrp="1"/>
          </p:cNvSpPr>
          <p:nvPr>
            <p:ph type="title"/>
          </p:nvPr>
        </p:nvSpPr>
        <p:spPr/>
        <p:txBody>
          <a:bodyPr/>
          <a:lstStyle/>
          <a:p>
            <a:r>
              <a:rPr lang="en-US" dirty="0" smtClean="0"/>
              <a:t>A Growing Global Opportunity Set</a:t>
            </a:r>
            <a:endParaRPr lang="en-US" dirty="0"/>
          </a:p>
        </p:txBody>
      </p:sp>
      <p:sp>
        <p:nvSpPr>
          <p:cNvPr id="2" name="Slide Number Placeholder 1"/>
          <p:cNvSpPr>
            <a:spLocks noGrp="1"/>
          </p:cNvSpPr>
          <p:nvPr>
            <p:ph type="sldNum" sz="quarter" idx="10"/>
          </p:nvPr>
        </p:nvSpPr>
        <p:spPr/>
        <p:txBody>
          <a:bodyPr/>
          <a:lstStyle/>
          <a:p>
            <a:pPr>
              <a:defRPr/>
            </a:pPr>
            <a:fld id="{1D4BC85D-B8BA-4DFB-AD54-DD35F32B9AE3}" type="slidenum">
              <a:rPr lang="en-US" smtClean="0">
                <a:solidFill>
                  <a:schemeClr val="tx2"/>
                </a:solidFill>
              </a:rPr>
              <a:pPr>
                <a:defRPr/>
              </a:pPr>
              <a:t>10</a:t>
            </a:fld>
            <a:endParaRPr lang="en-US" dirty="0">
              <a:solidFill>
                <a:schemeClr val="tx2"/>
              </a:solidFill>
            </a:endParaRPr>
          </a:p>
        </p:txBody>
      </p:sp>
      <p:sp>
        <p:nvSpPr>
          <p:cNvPr id="3" name="TextBox 2"/>
          <p:cNvSpPr txBox="1"/>
          <p:nvPr/>
        </p:nvSpPr>
        <p:spPr>
          <a:xfrm>
            <a:off x="5806539" y="3781753"/>
            <a:ext cx="3384260" cy="261610"/>
          </a:xfrm>
          <a:prstGeom prst="rect">
            <a:avLst/>
          </a:prstGeom>
          <a:solidFill>
            <a:schemeClr val="bg1"/>
          </a:solidFill>
        </p:spPr>
        <p:txBody>
          <a:bodyPr wrap="none" rtlCol="0">
            <a:spAutoFit/>
          </a:bodyPr>
          <a:lstStyle/>
          <a:p>
            <a:r>
              <a:rPr lang="en-US" sz="1100" b="1" i="1" dirty="0" smtClean="0">
                <a:solidFill>
                  <a:srgbClr val="663300"/>
                </a:solidFill>
              </a:rPr>
              <a:t>The majority of IPOs have been outside the U.S.</a:t>
            </a:r>
            <a:endParaRPr lang="en-US" sz="1100" b="1" i="1" dirty="0">
              <a:solidFill>
                <a:srgbClr val="663300"/>
              </a:solidFill>
            </a:endParaRPr>
          </a:p>
        </p:txBody>
      </p:sp>
      <p:sp>
        <p:nvSpPr>
          <p:cNvPr id="9" name="TextBox 8"/>
          <p:cNvSpPr txBox="1"/>
          <p:nvPr/>
        </p:nvSpPr>
        <p:spPr>
          <a:xfrm>
            <a:off x="0" y="7038201"/>
            <a:ext cx="3338543" cy="276999"/>
          </a:xfrm>
          <a:prstGeom prst="rect">
            <a:avLst/>
          </a:prstGeom>
          <a:noFill/>
        </p:spPr>
        <p:txBody>
          <a:bodyPr wrap="none" rtlCol="0">
            <a:spAutoFit/>
          </a:bodyPr>
          <a:lstStyle/>
          <a:p>
            <a:r>
              <a:rPr lang="en-US" sz="1200" i="1" dirty="0" smtClean="0">
                <a:solidFill>
                  <a:srgbClr val="593A01"/>
                </a:solidFill>
                <a:latin typeface="+mn-lt"/>
              </a:rPr>
              <a:t>Past performance is no guarantee of future results </a:t>
            </a:r>
            <a:endParaRPr lang="en-US" sz="1200" i="1" dirty="0">
              <a:solidFill>
                <a:srgbClr val="593A01"/>
              </a:solidFill>
              <a:latin typeface="+mn-lt"/>
            </a:endParaRPr>
          </a:p>
        </p:txBody>
      </p:sp>
      <p:graphicFrame>
        <p:nvGraphicFramePr>
          <p:cNvPr id="10" name="Chart 9"/>
          <p:cNvGraphicFramePr>
            <a:graphicFrameLocks/>
          </p:cNvGraphicFramePr>
          <p:nvPr>
            <p:extLst/>
          </p:nvPr>
        </p:nvGraphicFramePr>
        <p:xfrm>
          <a:off x="309514" y="1517715"/>
          <a:ext cx="4432168" cy="50007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80711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z="3400" dirty="0" smtClean="0"/>
              <a:t>Investment Focus: High Quality Companies</a:t>
            </a:r>
          </a:p>
        </p:txBody>
      </p:sp>
      <p:sp>
        <p:nvSpPr>
          <p:cNvPr id="23555" name="Content Placeholder 2"/>
          <p:cNvSpPr>
            <a:spLocks noGrp="1"/>
          </p:cNvSpPr>
          <p:nvPr>
            <p:ph idx="1"/>
          </p:nvPr>
        </p:nvSpPr>
        <p:spPr>
          <a:xfrm>
            <a:off x="487363" y="1706563"/>
            <a:ext cx="8778875" cy="5321300"/>
          </a:xfrm>
        </p:spPr>
        <p:txBody>
          <a:bodyPr/>
          <a:lstStyle/>
          <a:p>
            <a:pPr eaLnBrk="1" hangingPunct="1"/>
            <a:r>
              <a:rPr lang="en-US" dirty="0" smtClean="0"/>
              <a:t>Financial Quality</a:t>
            </a:r>
          </a:p>
          <a:p>
            <a:pPr lvl="1" eaLnBrk="1" hangingPunct="1"/>
            <a:r>
              <a:rPr lang="en-US" dirty="0" smtClean="0"/>
              <a:t>High margins with limited volatility</a:t>
            </a:r>
          </a:p>
          <a:p>
            <a:pPr lvl="1" eaLnBrk="1" hangingPunct="1"/>
            <a:r>
              <a:rPr lang="en-US" dirty="0" smtClean="0"/>
              <a:t>Strong balance sheet with low debt</a:t>
            </a:r>
          </a:p>
          <a:p>
            <a:pPr lvl="1" eaLnBrk="1" hangingPunct="1"/>
            <a:r>
              <a:rPr lang="en-US" dirty="0" smtClean="0"/>
              <a:t>High returns on capital</a:t>
            </a:r>
          </a:p>
          <a:p>
            <a:pPr eaLnBrk="1" hangingPunct="1"/>
            <a:r>
              <a:rPr lang="en-US" dirty="0" smtClean="0"/>
              <a:t>Business Model Quality</a:t>
            </a:r>
          </a:p>
          <a:p>
            <a:pPr lvl="1" eaLnBrk="1" hangingPunct="1"/>
            <a:r>
              <a:rPr lang="en-US" dirty="0" smtClean="0"/>
              <a:t>Sustainable competitive advantage</a:t>
            </a:r>
          </a:p>
          <a:p>
            <a:pPr lvl="1" eaLnBrk="1" hangingPunct="1"/>
            <a:r>
              <a:rPr lang="en-US" dirty="0" smtClean="0"/>
              <a:t>Steady business</a:t>
            </a:r>
          </a:p>
          <a:p>
            <a:pPr eaLnBrk="1" hangingPunct="1"/>
            <a:r>
              <a:rPr lang="en-US" dirty="0" smtClean="0"/>
              <a:t>Management Quality</a:t>
            </a:r>
          </a:p>
          <a:p>
            <a:pPr lvl="1" eaLnBrk="1" hangingPunct="1"/>
            <a:r>
              <a:rPr lang="en-US" dirty="0" smtClean="0"/>
              <a:t>Experienced</a:t>
            </a:r>
          </a:p>
          <a:p>
            <a:pPr lvl="1" eaLnBrk="1" hangingPunct="1"/>
            <a:r>
              <a:rPr lang="en-US" dirty="0" smtClean="0"/>
              <a:t>Proven</a:t>
            </a:r>
          </a:p>
          <a:p>
            <a:pPr lvl="2" eaLnBrk="1" hangingPunct="1"/>
            <a:endParaRPr lang="en-US" sz="900" dirty="0" smtClean="0"/>
          </a:p>
          <a:p>
            <a:pPr eaLnBrk="1" hangingPunct="1"/>
            <a:r>
              <a:rPr lang="en-US" dirty="0" smtClean="0"/>
              <a:t>Our focus on high quality companies may lead to stronger relative performance during bear (not bull) markets</a:t>
            </a:r>
          </a:p>
        </p:txBody>
      </p:sp>
      <p:sp>
        <p:nvSpPr>
          <p:cNvPr id="23556" name="Slide Number Placeholder 3"/>
          <p:cNvSpPr>
            <a:spLocks noGrp="1"/>
          </p:cNvSpPr>
          <p:nvPr>
            <p:ph type="sldNum" sz="quarter" idx="10"/>
          </p:nvPr>
        </p:nvSpPr>
        <p:spPr>
          <a:noFill/>
        </p:spPr>
        <p:txBody>
          <a:bodyPr/>
          <a:lstStyle/>
          <a:p>
            <a:pPr defTabSz="974725"/>
            <a:fld id="{2FBBE6A6-489A-4F3B-8C1A-16ADE63F0731}" type="slidenum">
              <a:rPr lang="en-US" smtClean="0">
                <a:latin typeface="Arial" charset="0"/>
              </a:rPr>
              <a:pPr defTabSz="974725"/>
              <a:t>11</a:t>
            </a:fld>
            <a:endParaRPr lang="en-US" dirty="0" smtClean="0">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z="3400" dirty="0" smtClean="0"/>
              <a:t>Investment Types</a:t>
            </a:r>
          </a:p>
        </p:txBody>
      </p:sp>
      <p:sp>
        <p:nvSpPr>
          <p:cNvPr id="24580" name="Slide Number Placeholder 3"/>
          <p:cNvSpPr>
            <a:spLocks noGrp="1"/>
          </p:cNvSpPr>
          <p:nvPr>
            <p:ph type="sldNum" sz="quarter" idx="10"/>
          </p:nvPr>
        </p:nvSpPr>
        <p:spPr>
          <a:noFill/>
        </p:spPr>
        <p:txBody>
          <a:bodyPr/>
          <a:lstStyle/>
          <a:p>
            <a:pPr defTabSz="974725"/>
            <a:fld id="{BAD0978B-CC21-432D-B013-D89AC7B9086A}" type="slidenum">
              <a:rPr lang="en-US" smtClean="0">
                <a:latin typeface="Arial" charset="0"/>
              </a:rPr>
              <a:pPr defTabSz="974725"/>
              <a:t>12</a:t>
            </a:fld>
            <a:endParaRPr lang="en-US" dirty="0" smtClean="0">
              <a:latin typeface="Arial" charset="0"/>
            </a:endParaRPr>
          </a:p>
        </p:txBody>
      </p:sp>
      <p:sp>
        <p:nvSpPr>
          <p:cNvPr id="6" name="Content Placeholder 2"/>
          <p:cNvSpPr>
            <a:spLocks noGrp="1"/>
          </p:cNvSpPr>
          <p:nvPr>
            <p:ph idx="1"/>
          </p:nvPr>
        </p:nvSpPr>
        <p:spPr>
          <a:xfrm>
            <a:off x="487363" y="1865313"/>
            <a:ext cx="8778875" cy="4311650"/>
          </a:xfrm>
        </p:spPr>
        <p:txBody>
          <a:bodyPr/>
          <a:lstStyle/>
          <a:p>
            <a:pPr marL="492336" indent="-492336" eaLnBrk="1" hangingPunct="1">
              <a:spcBef>
                <a:spcPts val="1200"/>
              </a:spcBef>
              <a:buFont typeface="+mj-lt"/>
              <a:buAutoNum type="arabicPeriod"/>
              <a:defRPr/>
            </a:pPr>
            <a:r>
              <a:rPr lang="en-US" dirty="0" smtClean="0"/>
              <a:t>Best-In-Class Growth Companies (BICs)</a:t>
            </a:r>
          </a:p>
          <a:p>
            <a:pPr marL="492336" indent="-492336" eaLnBrk="1" hangingPunct="1">
              <a:spcBef>
                <a:spcPts val="1200"/>
              </a:spcBef>
              <a:buFont typeface="+mj-lt"/>
              <a:buAutoNum type="arabicPeriod"/>
              <a:defRPr/>
            </a:pPr>
            <a:r>
              <a:rPr lang="en-US" dirty="0" smtClean="0"/>
              <a:t>Fallen Angels</a:t>
            </a:r>
          </a:p>
          <a:p>
            <a:pPr marL="492336" indent="-492336" eaLnBrk="1" hangingPunct="1">
              <a:spcBef>
                <a:spcPts val="1200"/>
              </a:spcBef>
              <a:buFont typeface="+mj-lt"/>
              <a:buAutoNum type="arabicPeriod"/>
              <a:defRPr/>
            </a:pPr>
            <a:r>
              <a:rPr lang="en-US" dirty="0" smtClean="0"/>
              <a:t>Stalwarts</a:t>
            </a:r>
          </a:p>
          <a:p>
            <a:pPr eaLnBrk="1" hangingPunct="1">
              <a:defRPr/>
            </a:pPr>
            <a:endParaRPr lang="en-US" dirty="0" smtClean="0"/>
          </a:p>
          <a:p>
            <a:pPr algn="ctr" eaLnBrk="1" hangingPunct="1">
              <a:buFontTx/>
              <a:buNone/>
              <a:defRPr/>
            </a:pPr>
            <a:r>
              <a:rPr lang="en-US" dirty="0" smtClean="0"/>
              <a:t>“Quality” is a desired characteristic across all investment types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z="3400" dirty="0" smtClean="0"/>
              <a:t>Investment Type: Best-In-Class Growth</a:t>
            </a:r>
          </a:p>
        </p:txBody>
      </p:sp>
      <p:sp>
        <p:nvSpPr>
          <p:cNvPr id="25603" name="Content Placeholder 2"/>
          <p:cNvSpPr>
            <a:spLocks noGrp="1"/>
          </p:cNvSpPr>
          <p:nvPr>
            <p:ph idx="1"/>
          </p:nvPr>
        </p:nvSpPr>
        <p:spPr/>
        <p:txBody>
          <a:bodyPr/>
          <a:lstStyle/>
          <a:p>
            <a:pPr eaLnBrk="1" hangingPunct="1"/>
            <a:r>
              <a:rPr lang="en-US" dirty="0" smtClean="0"/>
              <a:t>BICs</a:t>
            </a:r>
          </a:p>
          <a:p>
            <a:pPr lvl="1" eaLnBrk="1" hangingPunct="1"/>
            <a:r>
              <a:rPr lang="en-US" dirty="0" smtClean="0"/>
              <a:t>15%+ earning growth, with plenty of headroom</a:t>
            </a:r>
          </a:p>
          <a:p>
            <a:pPr lvl="1" eaLnBrk="1" hangingPunct="1"/>
            <a:r>
              <a:rPr lang="en-US" dirty="0" smtClean="0"/>
              <a:t>Quality management team</a:t>
            </a:r>
          </a:p>
          <a:p>
            <a:pPr lvl="1" eaLnBrk="1" hangingPunct="1"/>
            <a:r>
              <a:rPr lang="en-US" dirty="0" smtClean="0"/>
              <a:t>Good business model with sustainable competitive advantage</a:t>
            </a:r>
          </a:p>
          <a:p>
            <a:pPr lvl="1" eaLnBrk="1" hangingPunct="1"/>
            <a:r>
              <a:rPr lang="en-US" dirty="0" smtClean="0"/>
              <a:t>Strong financials</a:t>
            </a:r>
          </a:p>
          <a:p>
            <a:pPr lvl="1" eaLnBrk="1" hangingPunct="1"/>
            <a:endParaRPr lang="en-US" dirty="0" smtClean="0"/>
          </a:p>
          <a:p>
            <a:pPr eaLnBrk="1" hangingPunct="1"/>
            <a:r>
              <a:rPr lang="en-US" dirty="0" smtClean="0"/>
              <a:t>Find them small &amp; undiscovered; buy and hold</a:t>
            </a:r>
          </a:p>
          <a:p>
            <a:pPr lvl="1" eaLnBrk="1" hangingPunct="1"/>
            <a:r>
              <a:rPr lang="en-US" dirty="0" smtClean="0"/>
              <a:t>Compound the earnings growth</a:t>
            </a:r>
          </a:p>
          <a:p>
            <a:pPr lvl="1" eaLnBrk="1" hangingPunct="1"/>
            <a:r>
              <a:rPr lang="en-US" dirty="0" smtClean="0"/>
              <a:t>P/E expansion as they become discovered</a:t>
            </a:r>
          </a:p>
          <a:p>
            <a:pPr lvl="1" eaLnBrk="1" hangingPunct="1">
              <a:buFontTx/>
              <a:buNone/>
            </a:pPr>
            <a:endParaRPr lang="en-US" dirty="0" smtClean="0"/>
          </a:p>
          <a:p>
            <a:pPr eaLnBrk="1" hangingPunct="1"/>
            <a:r>
              <a:rPr lang="en-US" dirty="0" smtClean="0"/>
              <a:t>P/E to Long-Term Growth Rate (LTG) as one key valuation metric</a:t>
            </a:r>
          </a:p>
        </p:txBody>
      </p:sp>
      <p:sp>
        <p:nvSpPr>
          <p:cNvPr id="25604" name="Slide Number Placeholder 3"/>
          <p:cNvSpPr>
            <a:spLocks noGrp="1"/>
          </p:cNvSpPr>
          <p:nvPr>
            <p:ph type="sldNum" sz="quarter" idx="10"/>
          </p:nvPr>
        </p:nvSpPr>
        <p:spPr>
          <a:noFill/>
        </p:spPr>
        <p:txBody>
          <a:bodyPr/>
          <a:lstStyle/>
          <a:p>
            <a:pPr defTabSz="974725"/>
            <a:fld id="{ABEEB941-03C0-40F7-AAAE-F5D0B89487C0}" type="slidenum">
              <a:rPr lang="en-US" smtClean="0">
                <a:latin typeface="Arial" charset="0"/>
              </a:rPr>
              <a:pPr defTabSz="974725"/>
              <a:t>13</a:t>
            </a:fld>
            <a:endParaRPr lang="en-US" dirty="0" smtClean="0">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z="3400" dirty="0" smtClean="0"/>
              <a:t>Investment Type: Fallen Angels</a:t>
            </a:r>
          </a:p>
        </p:txBody>
      </p:sp>
      <p:sp>
        <p:nvSpPr>
          <p:cNvPr id="26627" name="Content Placeholder 2"/>
          <p:cNvSpPr>
            <a:spLocks noGrp="1"/>
          </p:cNvSpPr>
          <p:nvPr>
            <p:ph idx="1"/>
          </p:nvPr>
        </p:nvSpPr>
        <p:spPr/>
        <p:txBody>
          <a:bodyPr/>
          <a:lstStyle/>
          <a:p>
            <a:pPr eaLnBrk="1" hangingPunct="1"/>
            <a:r>
              <a:rPr lang="en-US" dirty="0" smtClean="0"/>
              <a:t>Fallen Angels</a:t>
            </a:r>
          </a:p>
          <a:p>
            <a:pPr lvl="1" eaLnBrk="1" hangingPunct="1"/>
            <a:r>
              <a:rPr lang="en-US" dirty="0" smtClean="0"/>
              <a:t>Quality growth companies</a:t>
            </a:r>
          </a:p>
          <a:p>
            <a:pPr lvl="1" eaLnBrk="1" hangingPunct="1"/>
            <a:r>
              <a:rPr lang="en-US" dirty="0" smtClean="0"/>
              <a:t>Hit a bump in the road</a:t>
            </a:r>
          </a:p>
          <a:p>
            <a:pPr lvl="1" eaLnBrk="1" hangingPunct="1"/>
            <a:r>
              <a:rPr lang="en-US" dirty="0" smtClean="0"/>
              <a:t>Temporarily priced as a “value” stock</a:t>
            </a:r>
          </a:p>
          <a:p>
            <a:pPr lvl="1" eaLnBrk="1" hangingPunct="1"/>
            <a:r>
              <a:rPr lang="en-US" dirty="0" smtClean="0"/>
              <a:t>Growth investor background gives us an advantage here</a:t>
            </a:r>
          </a:p>
          <a:p>
            <a:pPr lvl="1" eaLnBrk="1" hangingPunct="1"/>
            <a:endParaRPr lang="en-US" dirty="0" smtClean="0"/>
          </a:p>
          <a:p>
            <a:pPr eaLnBrk="1" hangingPunct="1"/>
            <a:r>
              <a:rPr lang="en-US" dirty="0" smtClean="0"/>
              <a:t>Buy them low and hold through the recovery</a:t>
            </a:r>
          </a:p>
          <a:p>
            <a:pPr lvl="1" eaLnBrk="1" hangingPunct="1"/>
            <a:r>
              <a:rPr lang="en-US" dirty="0" smtClean="0"/>
              <a:t>Capture earnings growth as it returns</a:t>
            </a:r>
          </a:p>
          <a:p>
            <a:pPr lvl="1" eaLnBrk="1" hangingPunct="1"/>
            <a:r>
              <a:rPr lang="en-US" dirty="0" smtClean="0"/>
              <a:t>Capture P/E expansion as market’s confidence returns</a:t>
            </a:r>
          </a:p>
          <a:p>
            <a:pPr lvl="1" eaLnBrk="1" hangingPunct="1"/>
            <a:endParaRPr lang="en-US" dirty="0" smtClean="0"/>
          </a:p>
          <a:p>
            <a:pPr eaLnBrk="1" hangingPunct="1"/>
            <a:r>
              <a:rPr lang="en-US" dirty="0" smtClean="0"/>
              <a:t>Price to peak earnings as one key valuation metric</a:t>
            </a:r>
          </a:p>
          <a:p>
            <a:pPr lvl="1" eaLnBrk="1" hangingPunct="1"/>
            <a:endParaRPr lang="en-US" dirty="0" smtClean="0"/>
          </a:p>
        </p:txBody>
      </p:sp>
      <p:sp>
        <p:nvSpPr>
          <p:cNvPr id="26628" name="Slide Number Placeholder 3"/>
          <p:cNvSpPr>
            <a:spLocks noGrp="1"/>
          </p:cNvSpPr>
          <p:nvPr>
            <p:ph type="sldNum" sz="quarter" idx="10"/>
          </p:nvPr>
        </p:nvSpPr>
        <p:spPr>
          <a:noFill/>
        </p:spPr>
        <p:txBody>
          <a:bodyPr/>
          <a:lstStyle/>
          <a:p>
            <a:pPr defTabSz="974725"/>
            <a:fld id="{B6981141-F1C5-4295-9BFA-4420083025D3}" type="slidenum">
              <a:rPr lang="en-US" smtClean="0">
                <a:latin typeface="Arial" charset="0"/>
              </a:rPr>
              <a:pPr defTabSz="974725"/>
              <a:t>14</a:t>
            </a:fld>
            <a:endParaRPr lang="en-US" dirty="0" smtClean="0">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z="3400" dirty="0" smtClean="0"/>
              <a:t>Investment Type: Stalwarts</a:t>
            </a:r>
          </a:p>
        </p:txBody>
      </p:sp>
      <p:sp>
        <p:nvSpPr>
          <p:cNvPr id="27651" name="Content Placeholder 2"/>
          <p:cNvSpPr>
            <a:spLocks noGrp="1"/>
          </p:cNvSpPr>
          <p:nvPr>
            <p:ph idx="1"/>
          </p:nvPr>
        </p:nvSpPr>
        <p:spPr/>
        <p:txBody>
          <a:bodyPr/>
          <a:lstStyle/>
          <a:p>
            <a:pPr eaLnBrk="1" hangingPunct="1"/>
            <a:r>
              <a:rPr lang="en-US" dirty="0" smtClean="0"/>
              <a:t>Stalwarts (maturing BICs)</a:t>
            </a:r>
          </a:p>
          <a:p>
            <a:pPr lvl="1" eaLnBrk="1" hangingPunct="1"/>
            <a:r>
              <a:rPr lang="en-US" dirty="0" smtClean="0"/>
              <a:t>Growth continues (although may only be 10-15%)</a:t>
            </a:r>
          </a:p>
          <a:p>
            <a:pPr lvl="1" eaLnBrk="1" hangingPunct="1"/>
            <a:r>
              <a:rPr lang="en-US" dirty="0" smtClean="0"/>
              <a:t>Quality management</a:t>
            </a:r>
          </a:p>
          <a:p>
            <a:pPr lvl="1" eaLnBrk="1" hangingPunct="1"/>
            <a:r>
              <a:rPr lang="en-US" dirty="0" smtClean="0"/>
              <a:t>Great business model with very strong competitive advantage</a:t>
            </a:r>
          </a:p>
          <a:p>
            <a:pPr lvl="1" eaLnBrk="1" hangingPunct="1"/>
            <a:r>
              <a:rPr lang="en-US" dirty="0" smtClean="0"/>
              <a:t>High cash flow and solid balance sheet</a:t>
            </a:r>
          </a:p>
          <a:p>
            <a:pPr lvl="2" eaLnBrk="1" hangingPunct="1"/>
            <a:r>
              <a:rPr lang="en-US" dirty="0" smtClean="0"/>
              <a:t>Often paying dividends and/or buying back stock</a:t>
            </a:r>
          </a:p>
          <a:p>
            <a:pPr lvl="2" eaLnBrk="1" hangingPunct="1"/>
            <a:endParaRPr lang="en-US" dirty="0" smtClean="0"/>
          </a:p>
          <a:p>
            <a:pPr eaLnBrk="1" hangingPunct="1"/>
            <a:r>
              <a:rPr lang="en-US" dirty="0" smtClean="0"/>
              <a:t>Buy them at a good value</a:t>
            </a:r>
          </a:p>
          <a:p>
            <a:pPr lvl="1" eaLnBrk="1" hangingPunct="1"/>
            <a:r>
              <a:rPr lang="en-US" dirty="0" smtClean="0"/>
              <a:t>Can’t overpay since growth is slowing</a:t>
            </a:r>
          </a:p>
          <a:p>
            <a:pPr lvl="1" eaLnBrk="1" hangingPunct="1"/>
            <a:endParaRPr lang="en-US" dirty="0" smtClean="0"/>
          </a:p>
          <a:p>
            <a:pPr eaLnBrk="1" hangingPunct="1"/>
            <a:r>
              <a:rPr lang="en-US" dirty="0" smtClean="0"/>
              <a:t>P/E to LTG+Yield as one key valuation metric</a:t>
            </a:r>
          </a:p>
          <a:p>
            <a:pPr eaLnBrk="1" hangingPunct="1"/>
            <a:endParaRPr lang="en-US" dirty="0" smtClean="0"/>
          </a:p>
          <a:p>
            <a:pPr lvl="1" eaLnBrk="1" hangingPunct="1"/>
            <a:endParaRPr lang="en-US" dirty="0" smtClean="0"/>
          </a:p>
          <a:p>
            <a:pPr lvl="1" eaLnBrk="1" hangingPunct="1"/>
            <a:endParaRPr lang="en-US" dirty="0" smtClean="0"/>
          </a:p>
        </p:txBody>
      </p:sp>
      <p:sp>
        <p:nvSpPr>
          <p:cNvPr id="27652" name="Slide Number Placeholder 3"/>
          <p:cNvSpPr>
            <a:spLocks noGrp="1"/>
          </p:cNvSpPr>
          <p:nvPr>
            <p:ph type="sldNum" sz="quarter" idx="10"/>
          </p:nvPr>
        </p:nvSpPr>
        <p:spPr>
          <a:noFill/>
        </p:spPr>
        <p:txBody>
          <a:bodyPr/>
          <a:lstStyle/>
          <a:p>
            <a:pPr defTabSz="974725"/>
            <a:fld id="{04F1882E-DE72-4532-875F-5E9DAACAB576}" type="slidenum">
              <a:rPr lang="en-US" smtClean="0">
                <a:latin typeface="Arial" charset="0"/>
              </a:rPr>
              <a:pPr defTabSz="974725"/>
              <a:t>15</a:t>
            </a:fld>
            <a:endParaRPr lang="en-US" dirty="0" smtClean="0">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Our Research Process: Bottom Up</a:t>
            </a:r>
          </a:p>
        </p:txBody>
      </p:sp>
      <p:sp>
        <p:nvSpPr>
          <p:cNvPr id="21507" name="Content Placeholder 2"/>
          <p:cNvSpPr>
            <a:spLocks noGrp="1"/>
          </p:cNvSpPr>
          <p:nvPr>
            <p:ph idx="1"/>
          </p:nvPr>
        </p:nvSpPr>
        <p:spPr>
          <a:xfrm>
            <a:off x="530225" y="1519238"/>
            <a:ext cx="8751888" cy="5357812"/>
          </a:xfrm>
        </p:spPr>
        <p:txBody>
          <a:bodyPr/>
          <a:lstStyle/>
          <a:p>
            <a:r>
              <a:rPr lang="en-US" dirty="0" smtClean="0"/>
              <a:t>Disciplined Screening Based on Financial History</a:t>
            </a:r>
          </a:p>
          <a:p>
            <a:pPr lvl="1"/>
            <a:r>
              <a:rPr lang="en-US" dirty="0" smtClean="0"/>
              <a:t>52 week global screening schedule keeps us constantly looking at interesting and/or developing opportunities</a:t>
            </a:r>
          </a:p>
          <a:p>
            <a:r>
              <a:rPr lang="en-US" dirty="0" smtClean="0"/>
              <a:t>Rigorous Due Diligence</a:t>
            </a:r>
          </a:p>
          <a:p>
            <a:pPr lvl="1"/>
            <a:r>
              <a:rPr lang="en-US" dirty="0" smtClean="0"/>
              <a:t>Analyzing the company, industry, competitors, customers, and suppliers</a:t>
            </a:r>
          </a:p>
          <a:p>
            <a:pPr lvl="1"/>
            <a:r>
              <a:rPr lang="en-US" dirty="0" smtClean="0"/>
              <a:t>Traveling the world to visit companies and meet senior management</a:t>
            </a:r>
          </a:p>
          <a:p>
            <a:r>
              <a:rPr lang="en-US" dirty="0" smtClean="0"/>
              <a:t>Collaborative Vetting</a:t>
            </a:r>
          </a:p>
          <a:p>
            <a:pPr lvl="1"/>
            <a:r>
              <a:rPr lang="en-US" dirty="0" smtClean="0"/>
              <a:t>Tapping into the experience and insights of the full team in considering each investment</a:t>
            </a:r>
          </a:p>
          <a:p>
            <a:r>
              <a:rPr lang="en-US" dirty="0" smtClean="0"/>
              <a:t>Build Proprietary Models</a:t>
            </a:r>
          </a:p>
          <a:p>
            <a:pPr lvl="1"/>
            <a:r>
              <a:rPr lang="en-US" dirty="0" smtClean="0"/>
              <a:t>Understanding the key drivers and expected returns for each company</a:t>
            </a:r>
          </a:p>
          <a:p>
            <a:r>
              <a:rPr lang="en-US" dirty="0" smtClean="0"/>
              <a:t>Close Attention to Valuation in Purchase Decision</a:t>
            </a:r>
          </a:p>
          <a:p>
            <a:pPr lvl="1"/>
            <a:r>
              <a:rPr lang="en-US" dirty="0" smtClean="0"/>
              <a:t>Seeking to avoid P/E compression risk</a:t>
            </a:r>
          </a:p>
          <a:p>
            <a:pPr lvl="1"/>
            <a:r>
              <a:rPr lang="en-US" dirty="0" smtClean="0"/>
              <a:t>Valuation is a key factor in position size</a:t>
            </a:r>
          </a:p>
        </p:txBody>
      </p:sp>
      <p:sp>
        <p:nvSpPr>
          <p:cNvPr id="21508" name="Slide Number Placeholder 3"/>
          <p:cNvSpPr>
            <a:spLocks noGrp="1"/>
          </p:cNvSpPr>
          <p:nvPr>
            <p:ph type="sldNum" sz="quarter" idx="10"/>
          </p:nvPr>
        </p:nvSpPr>
        <p:spPr>
          <a:noFill/>
        </p:spPr>
        <p:txBody>
          <a:bodyPr/>
          <a:lstStyle/>
          <a:p>
            <a:fld id="{9E62E379-291E-404B-AE8B-31546BCACC78}" type="slidenum">
              <a:rPr lang="en-US" smtClean="0">
                <a:latin typeface="Arial" charset="0"/>
              </a:rPr>
              <a:pPr/>
              <a:t>16</a:t>
            </a:fld>
            <a:endParaRPr lang="en-US" dirty="0" smtClean="0">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pPr algn="ctr" eaLnBrk="1" hangingPunct="1"/>
            <a:r>
              <a:rPr lang="en-US" sz="3400" dirty="0" smtClean="0"/>
              <a:t>Research Process Flow</a:t>
            </a:r>
          </a:p>
        </p:txBody>
      </p:sp>
      <p:graphicFrame>
        <p:nvGraphicFramePr>
          <p:cNvPr id="6" name="Content Placeholder 5"/>
          <p:cNvGraphicFramePr>
            <a:graphicFrameLocks noGrp="1"/>
          </p:cNvGraphicFramePr>
          <p:nvPr>
            <p:ph idx="1"/>
          </p:nvPr>
        </p:nvGraphicFramePr>
        <p:xfrm>
          <a:off x="530225" y="1614488"/>
          <a:ext cx="8751888" cy="4589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8" name="Slide Number Placeholder 3"/>
          <p:cNvSpPr>
            <a:spLocks noGrp="1"/>
          </p:cNvSpPr>
          <p:nvPr>
            <p:ph type="sldNum" sz="quarter" idx="10"/>
          </p:nvPr>
        </p:nvSpPr>
        <p:spPr>
          <a:noFill/>
        </p:spPr>
        <p:txBody>
          <a:bodyPr/>
          <a:lstStyle/>
          <a:p>
            <a:pPr defTabSz="974725"/>
            <a:fld id="{B25A0EEA-D21C-4832-AFA3-614713A476E0}" type="slidenum">
              <a:rPr lang="en-US" smtClean="0">
                <a:latin typeface="Arial" charset="0"/>
              </a:rPr>
              <a:pPr defTabSz="974725"/>
              <a:t>17</a:t>
            </a:fld>
            <a:endParaRPr lang="en-US" dirty="0" smtClean="0">
              <a:latin typeface="Arial" charset="0"/>
            </a:endParaRPr>
          </a:p>
        </p:txBody>
      </p:sp>
      <p:cxnSp>
        <p:nvCxnSpPr>
          <p:cNvPr id="8" name="Elbow Connector 7"/>
          <p:cNvCxnSpPr/>
          <p:nvPr/>
        </p:nvCxnSpPr>
        <p:spPr bwMode="auto">
          <a:xfrm flipV="1">
            <a:off x="5651653" y="5023692"/>
            <a:ext cx="1311003" cy="870332"/>
          </a:xfrm>
          <a:prstGeom prst="bentConnector3">
            <a:avLst>
              <a:gd name="adj1" fmla="val 50000"/>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bwMode="auto">
          <a:xfrm rot="10800000" flipV="1">
            <a:off x="2456772" y="4803354"/>
            <a:ext cx="947441" cy="4"/>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15" name="Rectangle 14"/>
          <p:cNvSpPr/>
          <p:nvPr/>
        </p:nvSpPr>
        <p:spPr bwMode="auto">
          <a:xfrm>
            <a:off x="418641" y="4605052"/>
            <a:ext cx="1949987" cy="969484"/>
          </a:xfrm>
          <a:prstGeom prst="rect">
            <a:avLst/>
          </a:prstGeom>
          <a:solidFill>
            <a:srgbClr val="663300"/>
          </a:solidFill>
          <a:ln w="12700" cap="flat" cmpd="sng" algn="ctr">
            <a:noFill/>
            <a:prstDash val="solid"/>
            <a:round/>
            <a:headEnd type="none" w="med" len="med"/>
            <a:tailEnd type="none" w="med" len="med"/>
          </a:ln>
          <a:effectLst/>
        </p:spPr>
        <p:txBody>
          <a:bodyPr vert="horz" wrap="square" lIns="101514" tIns="50760" rIns="101514" bIns="50760" numCol="1" rtlCol="0" anchor="t" anchorCtr="0" compatLnSpc="1">
            <a:prstTxWarp prst="textNoShape">
              <a:avLst/>
            </a:prstTxWarp>
          </a:bodyPr>
          <a:lstStyle/>
          <a:p>
            <a:pPr marL="0" marR="0" indent="0" algn="l" defTabSz="974725" rtl="0" eaLnBrk="0" fontAlgn="base" latinLnBrk="0" hangingPunct="0">
              <a:lnSpc>
                <a:spcPct val="100000"/>
              </a:lnSpc>
              <a:spcBef>
                <a:spcPct val="0"/>
              </a:spcBef>
              <a:spcAft>
                <a:spcPct val="0"/>
              </a:spcAft>
              <a:buClrTx/>
              <a:buSzTx/>
              <a:buFontTx/>
              <a:buNone/>
              <a:tabLst>
                <a:tab pos="249238" algn="l"/>
              </a:tabLst>
            </a:pPr>
            <a:r>
              <a:rPr kumimoji="0" lang="en-US" sz="1400" b="0" i="0" u="sng" strike="noStrike" cap="none" normalizeH="0" baseline="0" dirty="0" smtClean="0">
                <a:ln>
                  <a:noFill/>
                </a:ln>
                <a:solidFill>
                  <a:schemeClr val="bg1"/>
                </a:solidFill>
                <a:effectLst/>
                <a:latin typeface="Arial" charset="0"/>
              </a:rPr>
              <a:t>Watch Lists</a:t>
            </a:r>
          </a:p>
          <a:p>
            <a:pPr marL="0" marR="0" indent="0" algn="l" defTabSz="974725" rtl="0" eaLnBrk="0" fontAlgn="base" latinLnBrk="0" hangingPunct="0">
              <a:lnSpc>
                <a:spcPct val="100000"/>
              </a:lnSpc>
              <a:spcBef>
                <a:spcPct val="0"/>
              </a:spcBef>
              <a:spcAft>
                <a:spcPct val="0"/>
              </a:spcAft>
              <a:buClrTx/>
              <a:buSzTx/>
              <a:buFontTx/>
              <a:buNone/>
              <a:tabLst>
                <a:tab pos="249238" algn="l"/>
              </a:tabLst>
            </a:pPr>
            <a:r>
              <a:rPr lang="en-US" sz="1400" dirty="0" smtClean="0">
                <a:solidFill>
                  <a:schemeClr val="bg1"/>
                </a:solidFill>
              </a:rPr>
              <a:t>A: BIC, but expensive</a:t>
            </a:r>
          </a:p>
          <a:p>
            <a:pPr marL="0" marR="0" indent="0" algn="l" defTabSz="974725" rtl="0" eaLnBrk="0" fontAlgn="base" latinLnBrk="0" hangingPunct="0">
              <a:lnSpc>
                <a:spcPct val="100000"/>
              </a:lnSpc>
              <a:spcBef>
                <a:spcPct val="0"/>
              </a:spcBef>
              <a:spcAft>
                <a:spcPct val="0"/>
              </a:spcAft>
              <a:buClrTx/>
              <a:buSzTx/>
              <a:buFontTx/>
              <a:buNone/>
              <a:tabLst>
                <a:tab pos="249238" algn="l"/>
              </a:tabLst>
            </a:pPr>
            <a:r>
              <a:rPr kumimoji="0" lang="en-US" sz="1400" b="0" i="0" u="none" strike="noStrike" cap="none" normalizeH="0" baseline="0" dirty="0" smtClean="0">
                <a:ln>
                  <a:noFill/>
                </a:ln>
                <a:solidFill>
                  <a:schemeClr val="bg1"/>
                </a:solidFill>
                <a:effectLst/>
                <a:latin typeface="Arial" charset="0"/>
              </a:rPr>
              <a:t>B:</a:t>
            </a:r>
            <a:r>
              <a:rPr kumimoji="0" lang="en-US" sz="1400" b="0" i="0" u="none" strike="noStrike" cap="none" normalizeH="0" dirty="0" smtClean="0">
                <a:ln>
                  <a:noFill/>
                </a:ln>
                <a:solidFill>
                  <a:schemeClr val="bg1"/>
                </a:solidFill>
                <a:effectLst/>
                <a:latin typeface="Arial" charset="0"/>
              </a:rPr>
              <a:t> Worth following</a:t>
            </a:r>
          </a:p>
          <a:p>
            <a:pPr marL="0" marR="0" indent="0" algn="l" defTabSz="974725" rtl="0" eaLnBrk="0" fontAlgn="base" latinLnBrk="0" hangingPunct="0">
              <a:lnSpc>
                <a:spcPct val="100000"/>
              </a:lnSpc>
              <a:spcBef>
                <a:spcPct val="0"/>
              </a:spcBef>
              <a:spcAft>
                <a:spcPct val="0"/>
              </a:spcAft>
              <a:buClrTx/>
              <a:buSzTx/>
              <a:buFontTx/>
              <a:buNone/>
              <a:tabLst>
                <a:tab pos="249238" algn="l"/>
              </a:tabLst>
            </a:pPr>
            <a:r>
              <a:rPr lang="en-US" sz="1400" baseline="0" dirty="0" smtClean="0">
                <a:solidFill>
                  <a:schemeClr val="bg1"/>
                </a:solidFill>
              </a:rPr>
              <a:t>C:</a:t>
            </a:r>
            <a:r>
              <a:rPr lang="en-US" sz="1400" dirty="0" smtClean="0">
                <a:solidFill>
                  <a:schemeClr val="bg1"/>
                </a:solidFill>
              </a:rPr>
              <a:t> Pass</a:t>
            </a:r>
            <a:endParaRPr kumimoji="0" lang="en-US" sz="1400" b="0" i="0" u="none" strike="noStrike" cap="none" normalizeH="0" baseline="0" dirty="0" smtClean="0">
              <a:ln>
                <a:noFill/>
              </a:ln>
              <a:solidFill>
                <a:schemeClr val="bg1"/>
              </a:solidFill>
              <a:effectLst/>
              <a:latin typeface="Arial" charset="0"/>
            </a:endParaRPr>
          </a:p>
        </p:txBody>
      </p:sp>
      <p:cxnSp>
        <p:nvCxnSpPr>
          <p:cNvPr id="17" name="Straight Arrow Connector 16"/>
          <p:cNvCxnSpPr/>
          <p:nvPr/>
        </p:nvCxnSpPr>
        <p:spPr bwMode="auto">
          <a:xfrm>
            <a:off x="2487979" y="5385414"/>
            <a:ext cx="1489111" cy="1836"/>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20" name="Flowchart: Manual Operation 19"/>
          <p:cNvSpPr/>
          <p:nvPr/>
        </p:nvSpPr>
        <p:spPr bwMode="auto">
          <a:xfrm>
            <a:off x="7050794" y="4825388"/>
            <a:ext cx="1927951" cy="1443210"/>
          </a:xfrm>
          <a:prstGeom prst="flowChartManualOperation">
            <a:avLst/>
          </a:prstGeom>
          <a:solidFill>
            <a:srgbClr val="663300"/>
          </a:solidFill>
          <a:ln w="12700" cap="flat" cmpd="sng" algn="ctr">
            <a:noFill/>
            <a:prstDash val="solid"/>
            <a:round/>
            <a:headEnd type="none" w="med" len="med"/>
            <a:tailEnd type="none" w="med" len="med"/>
          </a:ln>
          <a:effectLst/>
        </p:spPr>
        <p:txBody>
          <a:bodyPr vert="horz" wrap="square" lIns="101514" tIns="50760" rIns="101514" bIns="50760" numCol="1" rtlCol="0" anchor="t" anchorCtr="0" compatLnSpc="1">
            <a:prstTxWarp prst="textNoShape">
              <a:avLst/>
            </a:prstTxWarp>
          </a:bodyPr>
          <a:lstStyle/>
          <a:p>
            <a:pPr marL="0" marR="0" indent="0" algn="ctr" defTabSz="974725" rtl="0" eaLnBrk="0" fontAlgn="base" latinLnBrk="0" hangingPunct="0">
              <a:lnSpc>
                <a:spcPct val="100000"/>
              </a:lnSpc>
              <a:spcBef>
                <a:spcPct val="0"/>
              </a:spcBef>
              <a:spcAft>
                <a:spcPct val="0"/>
              </a:spcAft>
              <a:buClrTx/>
              <a:buSzTx/>
              <a:buFontTx/>
              <a:buNone/>
              <a:tabLst>
                <a:tab pos="249238" algn="l"/>
              </a:tabLst>
            </a:pPr>
            <a:r>
              <a:rPr kumimoji="0" lang="en-US" sz="1200" b="0" i="0" u="none" strike="noStrike" cap="none" normalizeH="0" baseline="0" dirty="0" smtClean="0">
                <a:ln>
                  <a:noFill/>
                </a:ln>
                <a:solidFill>
                  <a:schemeClr val="bg1"/>
                </a:solidFill>
                <a:effectLst/>
                <a:latin typeface="Arial" charset="0"/>
              </a:rPr>
              <a:t>Dashboard</a:t>
            </a:r>
          </a:p>
          <a:p>
            <a:pPr marL="0" marR="0" indent="0" algn="ctr" defTabSz="974725" rtl="0" eaLnBrk="0" fontAlgn="base" latinLnBrk="0" hangingPunct="0">
              <a:lnSpc>
                <a:spcPct val="100000"/>
              </a:lnSpc>
              <a:spcBef>
                <a:spcPct val="0"/>
              </a:spcBef>
              <a:spcAft>
                <a:spcPct val="0"/>
              </a:spcAft>
              <a:buClrTx/>
              <a:buSzTx/>
              <a:buFontTx/>
              <a:buNone/>
              <a:tabLst>
                <a:tab pos="249238" algn="l"/>
              </a:tabLst>
            </a:pPr>
            <a:endParaRPr lang="en-US" sz="1200" dirty="0">
              <a:solidFill>
                <a:schemeClr val="bg1"/>
              </a:solidFill>
            </a:endParaRPr>
          </a:p>
          <a:p>
            <a:pPr marL="0" marR="0" indent="0" algn="ctr" defTabSz="974725" rtl="0" eaLnBrk="0" fontAlgn="base" latinLnBrk="0" hangingPunct="0">
              <a:lnSpc>
                <a:spcPct val="100000"/>
              </a:lnSpc>
              <a:spcBef>
                <a:spcPct val="0"/>
              </a:spcBef>
              <a:spcAft>
                <a:spcPct val="0"/>
              </a:spcAft>
              <a:buClrTx/>
              <a:buSzTx/>
              <a:buFontTx/>
              <a:buNone/>
              <a:tabLst>
                <a:tab pos="249238" algn="l"/>
              </a:tabLst>
            </a:pPr>
            <a:r>
              <a:rPr kumimoji="0" lang="en-US" sz="1200" b="0" i="0" u="none" strike="noStrike" cap="none" normalizeH="0" baseline="0" dirty="0" smtClean="0">
                <a:ln>
                  <a:noFill/>
                </a:ln>
                <a:solidFill>
                  <a:schemeClr val="bg1"/>
                </a:solidFill>
                <a:effectLst/>
                <a:latin typeface="Arial" charset="0"/>
              </a:rPr>
              <a:t>Continued</a:t>
            </a:r>
          </a:p>
          <a:p>
            <a:pPr marL="0" marR="0" indent="0" algn="ctr" defTabSz="974725" rtl="0" eaLnBrk="0" fontAlgn="base" latinLnBrk="0" hangingPunct="0">
              <a:lnSpc>
                <a:spcPct val="100000"/>
              </a:lnSpc>
              <a:spcBef>
                <a:spcPct val="0"/>
              </a:spcBef>
              <a:spcAft>
                <a:spcPct val="0"/>
              </a:spcAft>
              <a:buClrTx/>
              <a:buSzTx/>
              <a:buFontTx/>
              <a:buNone/>
              <a:tabLst>
                <a:tab pos="249238" algn="l"/>
              </a:tabLst>
            </a:pPr>
            <a:r>
              <a:rPr kumimoji="0" lang="en-US" sz="1200" b="0" i="0" u="none" strike="noStrike" cap="none" normalizeH="0" baseline="0" dirty="0" smtClean="0">
                <a:ln>
                  <a:noFill/>
                </a:ln>
                <a:solidFill>
                  <a:schemeClr val="bg1"/>
                </a:solidFill>
                <a:effectLst/>
                <a:latin typeface="Arial" charset="0"/>
              </a:rPr>
              <a:t>Onion Peeling</a:t>
            </a:r>
          </a:p>
          <a:p>
            <a:pPr marL="0" marR="0" indent="0" algn="ctr" defTabSz="974725" rtl="0" eaLnBrk="0" fontAlgn="base" latinLnBrk="0" hangingPunct="0">
              <a:lnSpc>
                <a:spcPct val="100000"/>
              </a:lnSpc>
              <a:spcBef>
                <a:spcPct val="0"/>
              </a:spcBef>
              <a:spcAft>
                <a:spcPct val="0"/>
              </a:spcAft>
              <a:buClrTx/>
              <a:buSzTx/>
              <a:buFontTx/>
              <a:buNone/>
              <a:tabLst>
                <a:tab pos="249238" algn="l"/>
              </a:tabLst>
            </a:pPr>
            <a:endParaRPr lang="en-US" sz="1200" dirty="0">
              <a:solidFill>
                <a:schemeClr val="bg1"/>
              </a:solidFill>
            </a:endParaRPr>
          </a:p>
          <a:p>
            <a:pPr marL="0" marR="0" indent="0" algn="ctr" defTabSz="974725" rtl="0" eaLnBrk="0" fontAlgn="base" latinLnBrk="0" hangingPunct="0">
              <a:lnSpc>
                <a:spcPct val="100000"/>
              </a:lnSpc>
              <a:spcBef>
                <a:spcPct val="0"/>
              </a:spcBef>
              <a:spcAft>
                <a:spcPct val="0"/>
              </a:spcAft>
              <a:buClrTx/>
              <a:buSzTx/>
              <a:buFontTx/>
              <a:buNone/>
              <a:tabLst>
                <a:tab pos="249238" algn="l"/>
              </a:tabLst>
            </a:pPr>
            <a:r>
              <a:rPr kumimoji="0" lang="en-US" sz="1200" b="0" i="0" u="none" strike="noStrike" cap="none" normalizeH="0" baseline="0" dirty="0" smtClean="0">
                <a:ln>
                  <a:noFill/>
                </a:ln>
                <a:solidFill>
                  <a:schemeClr val="bg1"/>
                </a:solidFill>
                <a:effectLst/>
                <a:latin typeface="Arial" charset="0"/>
              </a:rPr>
              <a:t>Position</a:t>
            </a:r>
          </a:p>
          <a:p>
            <a:pPr marL="0" marR="0" indent="0" algn="ctr" defTabSz="974725" rtl="0" eaLnBrk="0" fontAlgn="base" latinLnBrk="0" hangingPunct="0">
              <a:lnSpc>
                <a:spcPct val="100000"/>
              </a:lnSpc>
              <a:spcBef>
                <a:spcPct val="0"/>
              </a:spcBef>
              <a:spcAft>
                <a:spcPct val="0"/>
              </a:spcAft>
              <a:buClrTx/>
              <a:buSzTx/>
              <a:buFontTx/>
              <a:buNone/>
              <a:tabLst>
                <a:tab pos="249238" algn="l"/>
              </a:tabLst>
            </a:pPr>
            <a:r>
              <a:rPr lang="en-US" sz="1200" dirty="0" smtClean="0">
                <a:solidFill>
                  <a:schemeClr val="bg1"/>
                </a:solidFill>
              </a:rPr>
              <a:t>Revisions</a:t>
            </a:r>
            <a:endParaRPr kumimoji="0" lang="en-US" sz="1200" b="0" i="0" u="none" strike="noStrike" cap="none" normalizeH="0" baseline="0" dirty="0" smtClean="0">
              <a:ln>
                <a:noFill/>
              </a:ln>
              <a:solidFill>
                <a:schemeClr val="bg1"/>
              </a:solidFill>
              <a:effectLst/>
              <a:latin typeface="Arial" charset="0"/>
            </a:endParaRPr>
          </a:p>
        </p:txBody>
      </p:sp>
      <p:cxnSp>
        <p:nvCxnSpPr>
          <p:cNvPr id="42" name="Straight Arrow Connector 41"/>
          <p:cNvCxnSpPr/>
          <p:nvPr/>
        </p:nvCxnSpPr>
        <p:spPr bwMode="auto">
          <a:xfrm rot="5400000">
            <a:off x="7926637" y="5150385"/>
            <a:ext cx="165253" cy="1588"/>
          </a:xfrm>
          <a:prstGeom prst="straightConnector1">
            <a:avLst/>
          </a:prstGeom>
          <a:ln>
            <a:headEnd type="none" w="med" len="med"/>
            <a:tailEnd type="arrow"/>
          </a:ln>
        </p:spPr>
        <p:style>
          <a:lnRef idx="1">
            <a:schemeClr val="accent3"/>
          </a:lnRef>
          <a:fillRef idx="0">
            <a:schemeClr val="accent3"/>
          </a:fillRef>
          <a:effectRef idx="0">
            <a:schemeClr val="accent3"/>
          </a:effectRef>
          <a:fontRef idx="minor">
            <a:schemeClr val="tx1"/>
          </a:fontRef>
        </p:style>
      </p:cxnSp>
      <p:cxnSp>
        <p:nvCxnSpPr>
          <p:cNvPr id="43" name="Straight Arrow Connector 42"/>
          <p:cNvCxnSpPr/>
          <p:nvPr/>
        </p:nvCxnSpPr>
        <p:spPr bwMode="auto">
          <a:xfrm rot="5400000">
            <a:off x="7924799" y="5699397"/>
            <a:ext cx="165253" cy="1588"/>
          </a:xfrm>
          <a:prstGeom prst="straightConnector1">
            <a:avLst/>
          </a:prstGeom>
          <a:ln>
            <a:headEnd type="none" w="med" len="med"/>
            <a:tailEnd type="arrow"/>
          </a:ln>
        </p:spPr>
        <p:style>
          <a:lnRef idx="1">
            <a:schemeClr val="accent3"/>
          </a:lnRef>
          <a:fillRef idx="0">
            <a:schemeClr val="accent3"/>
          </a:fillRef>
          <a:effectRef idx="0">
            <a:schemeClr val="accent3"/>
          </a:effectRef>
          <a:fontRef idx="minor">
            <a:schemeClr val="tx1"/>
          </a:fontRef>
        </p:style>
      </p:cxnSp>
      <p:sp>
        <p:nvSpPr>
          <p:cNvPr id="13" name="TextBox 12"/>
          <p:cNvSpPr txBox="1"/>
          <p:nvPr/>
        </p:nvSpPr>
        <p:spPr>
          <a:xfrm>
            <a:off x="91949" y="6867507"/>
            <a:ext cx="4004751" cy="276999"/>
          </a:xfrm>
          <a:prstGeom prst="rect">
            <a:avLst/>
          </a:prstGeom>
          <a:noFill/>
        </p:spPr>
        <p:txBody>
          <a:bodyPr wrap="none" rtlCol="0">
            <a:spAutoFit/>
          </a:bodyPr>
          <a:lstStyle/>
          <a:p>
            <a:r>
              <a:rPr lang="en-US" sz="1200" dirty="0" smtClean="0">
                <a:solidFill>
                  <a:srgbClr val="663300"/>
                </a:solidFill>
                <a:latin typeface="+mn-lt"/>
              </a:rPr>
              <a:t>*Q/V/M stands for Quality, Value, and (Business) Momentum</a:t>
            </a:r>
            <a:endParaRPr lang="en-US" sz="1200" dirty="0">
              <a:solidFill>
                <a:srgbClr val="663300"/>
              </a:solidFill>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213" y="500561"/>
            <a:ext cx="8120408" cy="590925"/>
          </a:xfrm>
          <a:prstGeom prst="rect">
            <a:avLst/>
          </a:prstGeom>
          <a:noFill/>
        </p:spPr>
        <p:txBody>
          <a:bodyPr wrap="none" lIns="97530" tIns="48765" rIns="97530" bIns="48765" rtlCol="0">
            <a:spAutoFit/>
          </a:bodyPr>
          <a:lstStyle/>
          <a:p>
            <a:r>
              <a:rPr lang="en-US" sz="3200" b="1" dirty="0" smtClean="0">
                <a:solidFill>
                  <a:srgbClr val="593A01"/>
                </a:solidFill>
                <a:latin typeface="+mj-lt"/>
              </a:rPr>
              <a:t>Company Touches: </a:t>
            </a:r>
            <a:r>
              <a:rPr lang="en-US" sz="3200" b="1" dirty="0">
                <a:solidFill>
                  <a:srgbClr val="663300"/>
                </a:solidFill>
              </a:rPr>
              <a:t>2011</a:t>
            </a:r>
            <a:r>
              <a:rPr lang="en-US" sz="3200" b="1" dirty="0">
                <a:solidFill>
                  <a:srgbClr val="2F5897"/>
                </a:solidFill>
              </a:rPr>
              <a:t>, </a:t>
            </a:r>
            <a:r>
              <a:rPr lang="en-US" sz="3200" b="1" dirty="0" smtClean="0">
                <a:solidFill>
                  <a:srgbClr val="DECC1A"/>
                </a:solidFill>
              </a:rPr>
              <a:t>2012</a:t>
            </a:r>
            <a:r>
              <a:rPr lang="en-US" sz="3200" b="1" dirty="0">
                <a:solidFill>
                  <a:srgbClr val="2F5897"/>
                </a:solidFill>
              </a:rPr>
              <a:t>,</a:t>
            </a:r>
            <a:r>
              <a:rPr lang="en-US" sz="3200" b="1" dirty="0" smtClean="0">
                <a:solidFill>
                  <a:srgbClr val="2F5897"/>
                </a:solidFill>
              </a:rPr>
              <a:t> </a:t>
            </a:r>
            <a:r>
              <a:rPr lang="en-US" sz="3200" b="1" dirty="0" smtClean="0">
                <a:solidFill>
                  <a:srgbClr val="660066"/>
                </a:solidFill>
              </a:rPr>
              <a:t>2013 </a:t>
            </a:r>
            <a:r>
              <a:rPr lang="en-US" sz="3200" b="1" dirty="0" smtClean="0">
                <a:solidFill>
                  <a:schemeClr val="tx2"/>
                </a:solidFill>
              </a:rPr>
              <a:t>&amp;</a:t>
            </a:r>
            <a:r>
              <a:rPr lang="en-US" sz="3200" b="1" dirty="0" smtClean="0">
                <a:solidFill>
                  <a:srgbClr val="660066"/>
                </a:solidFill>
              </a:rPr>
              <a:t> </a:t>
            </a:r>
            <a:r>
              <a:rPr lang="en-US" sz="3200" b="1" dirty="0" smtClean="0">
                <a:solidFill>
                  <a:srgbClr val="2F5897"/>
                </a:solidFill>
              </a:rPr>
              <a:t>2014</a:t>
            </a:r>
            <a:endParaRPr lang="en-US" sz="3200" b="1" dirty="0">
              <a:solidFill>
                <a:srgbClr val="2F5897"/>
              </a:solidFill>
              <a:latin typeface="+mj-lt"/>
            </a:endParaRPr>
          </a:p>
        </p:txBody>
      </p:sp>
      <p:pic>
        <p:nvPicPr>
          <p:cNvPr id="3" name="Picture 2" descr="Screen Shot 2014-09-25 at 12.01.11 AM.png"/>
          <p:cNvPicPr>
            <a:picLocks noChangeAspect="1"/>
          </p:cNvPicPr>
          <p:nvPr/>
        </p:nvPicPr>
        <p:blipFill rotWithShape="1">
          <a:blip r:embed="rId2">
            <a:extLst>
              <a:ext uri="{28A0092B-C50C-407E-A947-70E740481C1C}">
                <a14:useLocalDpi xmlns:a14="http://schemas.microsoft.com/office/drawing/2010/main" val="0"/>
              </a:ext>
            </a:extLst>
          </a:blip>
          <a:srcRect l="23036" t="28107" r="12260" b="9826"/>
          <a:stretch/>
        </p:blipFill>
        <p:spPr>
          <a:xfrm>
            <a:off x="487681" y="2095499"/>
            <a:ext cx="8892035" cy="4525431"/>
          </a:xfrm>
          <a:prstGeom prst="rect">
            <a:avLst/>
          </a:prstGeom>
        </p:spPr>
      </p:pic>
      <p:sp>
        <p:nvSpPr>
          <p:cNvPr id="2" name="TextBox 1"/>
          <p:cNvSpPr txBox="1"/>
          <p:nvPr/>
        </p:nvSpPr>
        <p:spPr>
          <a:xfrm>
            <a:off x="247599" y="1432457"/>
            <a:ext cx="9623147" cy="584775"/>
          </a:xfrm>
          <a:prstGeom prst="rect">
            <a:avLst/>
          </a:prstGeom>
          <a:noFill/>
        </p:spPr>
        <p:txBody>
          <a:bodyPr wrap="none" rtlCol="0">
            <a:spAutoFit/>
          </a:bodyPr>
          <a:lstStyle/>
          <a:p>
            <a:pPr algn="l"/>
            <a:r>
              <a:rPr lang="en-US" sz="1800" dirty="0" smtClean="0">
                <a:solidFill>
                  <a:srgbClr val="593A01"/>
                </a:solidFill>
              </a:rPr>
              <a:t>In the past 3 ½ years we have touched </a:t>
            </a:r>
            <a:r>
              <a:rPr lang="en-US" sz="1800" i="1" dirty="0">
                <a:solidFill>
                  <a:srgbClr val="593A01"/>
                </a:solidFill>
              </a:rPr>
              <a:t>~ </a:t>
            </a:r>
            <a:r>
              <a:rPr lang="en-US" sz="1800" dirty="0" smtClean="0">
                <a:solidFill>
                  <a:srgbClr val="593A01"/>
                </a:solidFill>
              </a:rPr>
              <a:t>4000 companies in 54 countries and 43 US States. </a:t>
            </a:r>
          </a:p>
          <a:p>
            <a:pPr algn="l"/>
            <a:r>
              <a:rPr lang="en-US" sz="1400" i="1" dirty="0" smtClean="0">
                <a:solidFill>
                  <a:srgbClr val="593A01"/>
                </a:solidFill>
              </a:rPr>
              <a:t>(~1,800 visits / ~1,700 calls / ~450 companies in our office) </a:t>
            </a:r>
            <a:endParaRPr lang="en-US" sz="1400" i="1" dirty="0">
              <a:solidFill>
                <a:srgbClr val="593A01"/>
              </a:solidFill>
            </a:endParaRPr>
          </a:p>
        </p:txBody>
      </p:sp>
      <p:sp>
        <p:nvSpPr>
          <p:cNvPr id="5" name="Slide Number Placeholder 4"/>
          <p:cNvSpPr>
            <a:spLocks noGrp="1"/>
          </p:cNvSpPr>
          <p:nvPr>
            <p:ph type="sldNum" sz="quarter" idx="10"/>
          </p:nvPr>
        </p:nvSpPr>
        <p:spPr/>
        <p:txBody>
          <a:bodyPr/>
          <a:lstStyle/>
          <a:p>
            <a:pPr>
              <a:defRPr/>
            </a:pPr>
            <a:fld id="{1D4BC85D-B8BA-4DFB-AD54-DD35F32B9AE3}" type="slidenum">
              <a:rPr lang="en-US" smtClean="0">
                <a:solidFill>
                  <a:srgbClr val="2F5897"/>
                </a:solidFill>
              </a:rPr>
              <a:pPr>
                <a:defRPr/>
              </a:pPr>
              <a:t>18</a:t>
            </a:fld>
            <a:endParaRPr lang="en-US" dirty="0">
              <a:solidFill>
                <a:srgbClr val="2F5897"/>
              </a:solidFill>
            </a:endParaRPr>
          </a:p>
        </p:txBody>
      </p:sp>
      <p:sp>
        <p:nvSpPr>
          <p:cNvPr id="6" name="TextBox 5"/>
          <p:cNvSpPr txBox="1"/>
          <p:nvPr/>
        </p:nvSpPr>
        <p:spPr>
          <a:xfrm>
            <a:off x="366765" y="6813417"/>
            <a:ext cx="4536294" cy="267760"/>
          </a:xfrm>
          <a:prstGeom prst="rect">
            <a:avLst/>
          </a:prstGeom>
          <a:noFill/>
        </p:spPr>
        <p:txBody>
          <a:bodyPr wrap="none" lIns="97530" tIns="48765" rIns="97530" bIns="48765" rtlCol="0">
            <a:spAutoFit/>
          </a:bodyPr>
          <a:lstStyle/>
          <a:p>
            <a:pPr algn="l"/>
            <a:r>
              <a:rPr lang="en-US" sz="1100" i="1" dirty="0">
                <a:solidFill>
                  <a:srgbClr val="593A01"/>
                </a:solidFill>
              </a:rPr>
              <a:t>S</a:t>
            </a:r>
            <a:r>
              <a:rPr lang="en-US" sz="1100" i="1" dirty="0" smtClean="0">
                <a:solidFill>
                  <a:srgbClr val="593A01"/>
                </a:solidFill>
              </a:rPr>
              <a:t>ource: Grandeur Peak Global Advisors (data from 7/1/11 - 12/31/14)</a:t>
            </a:r>
            <a:endParaRPr lang="en-US" sz="1100" i="1" dirty="0">
              <a:solidFill>
                <a:srgbClr val="593A01"/>
              </a:solidFill>
            </a:endParaRPr>
          </a:p>
        </p:txBody>
      </p:sp>
    </p:spTree>
    <p:extLst>
      <p:ext uri="{BB962C8B-B14F-4D97-AF65-F5344CB8AC3E}">
        <p14:creationId xmlns:p14="http://schemas.microsoft.com/office/powerpoint/2010/main" val="37590926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Portfolio Construction</a:t>
            </a:r>
            <a:endParaRPr lang="en-US" dirty="0"/>
          </a:p>
        </p:txBody>
      </p:sp>
      <p:sp>
        <p:nvSpPr>
          <p:cNvPr id="3" name="Content Placeholder 2"/>
          <p:cNvSpPr>
            <a:spLocks noGrp="1"/>
          </p:cNvSpPr>
          <p:nvPr>
            <p:ph idx="1"/>
          </p:nvPr>
        </p:nvSpPr>
        <p:spPr/>
        <p:txBody>
          <a:bodyPr/>
          <a:lstStyle/>
          <a:p>
            <a:r>
              <a:rPr lang="en-US" dirty="0" smtClean="0"/>
              <a:t>Broad Exposure</a:t>
            </a:r>
          </a:p>
          <a:p>
            <a:pPr lvl="1"/>
            <a:r>
              <a:rPr lang="en-US" dirty="0" smtClean="0"/>
              <a:t>Look in developed, emerging, and frontier countries</a:t>
            </a:r>
          </a:p>
          <a:p>
            <a:pPr lvl="1"/>
            <a:r>
              <a:rPr lang="en-US" dirty="0" smtClean="0"/>
              <a:t>Look across all sectors</a:t>
            </a:r>
          </a:p>
          <a:p>
            <a:r>
              <a:rPr lang="en-US" dirty="0" smtClean="0"/>
              <a:t>Bottom Up Selection</a:t>
            </a:r>
          </a:p>
          <a:p>
            <a:pPr lvl="1"/>
            <a:r>
              <a:rPr lang="en-US" dirty="0" smtClean="0"/>
              <a:t>Benchmark agnostic</a:t>
            </a:r>
          </a:p>
          <a:p>
            <a:pPr lvl="1"/>
            <a:r>
              <a:rPr lang="en-US" dirty="0" smtClean="0"/>
              <a:t>Country &amp; Industry weightings based on bottom up opportunities</a:t>
            </a:r>
          </a:p>
          <a:p>
            <a:r>
              <a:rPr lang="en-US" dirty="0" smtClean="0"/>
              <a:t>Long-Term Investors</a:t>
            </a:r>
          </a:p>
          <a:p>
            <a:pPr lvl="1"/>
            <a:r>
              <a:rPr lang="en-US" dirty="0" smtClean="0"/>
              <a:t>Evaluate companies on a 5+ year horizon</a:t>
            </a:r>
          </a:p>
          <a:p>
            <a:pPr lvl="1"/>
            <a:r>
              <a:rPr lang="en-US" dirty="0" smtClean="0"/>
              <a:t>Buy-and-hold philosophy</a:t>
            </a:r>
          </a:p>
          <a:p>
            <a:r>
              <a:rPr lang="en-US" dirty="0" smtClean="0"/>
              <a:t>Flexibility</a:t>
            </a:r>
          </a:p>
          <a:p>
            <a:pPr lvl="1"/>
            <a:r>
              <a:rPr lang="en-US" dirty="0"/>
              <a:t>T</a:t>
            </a:r>
            <a:r>
              <a:rPr lang="en-US" dirty="0" smtClean="0"/>
              <a:t>o move wherever we find the best opportunities</a:t>
            </a:r>
            <a:endParaRPr lang="en-US" dirty="0"/>
          </a:p>
        </p:txBody>
      </p:sp>
      <p:sp>
        <p:nvSpPr>
          <p:cNvPr id="4" name="Slide Number Placeholder 3"/>
          <p:cNvSpPr>
            <a:spLocks noGrp="1"/>
          </p:cNvSpPr>
          <p:nvPr>
            <p:ph type="sldNum" sz="quarter" idx="10"/>
          </p:nvPr>
        </p:nvSpPr>
        <p:spPr/>
        <p:txBody>
          <a:bodyPr/>
          <a:lstStyle/>
          <a:p>
            <a:pPr>
              <a:defRPr/>
            </a:pPr>
            <a:fld id="{1D4BC85D-B8BA-4DFB-AD54-DD35F32B9AE3}" type="slidenum">
              <a:rPr lang="en-US" smtClean="0"/>
              <a:pPr>
                <a:defRPr/>
              </a:pPr>
              <a:t>19</a:t>
            </a:fld>
            <a:endParaRPr lang="en-US" dirty="0"/>
          </a:p>
        </p:txBody>
      </p:sp>
    </p:spTree>
    <p:extLst>
      <p:ext uri="{BB962C8B-B14F-4D97-AF65-F5344CB8AC3E}">
        <p14:creationId xmlns:p14="http://schemas.microsoft.com/office/powerpoint/2010/main" val="1903466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4" name="Slide Number Placeholder 3"/>
          <p:cNvSpPr>
            <a:spLocks noGrp="1"/>
          </p:cNvSpPr>
          <p:nvPr>
            <p:ph type="sldNum" sz="quarter" idx="10"/>
          </p:nvPr>
        </p:nvSpPr>
        <p:spPr/>
        <p:txBody>
          <a:bodyPr/>
          <a:lstStyle/>
          <a:p>
            <a:pPr>
              <a:defRPr/>
            </a:pPr>
            <a:fld id="{1D4BC85D-B8BA-4DFB-AD54-DD35F32B9AE3}" type="slidenum">
              <a:rPr lang="en-US" smtClean="0"/>
              <a:pPr>
                <a:defRPr/>
              </a:pPr>
              <a:t>2</a:t>
            </a:fld>
            <a:endParaRPr lang="en-US" dirty="0"/>
          </a:p>
        </p:txBody>
      </p:sp>
      <p:sp>
        <p:nvSpPr>
          <p:cNvPr id="5" name="Content Placeholder 2"/>
          <p:cNvSpPr>
            <a:spLocks noGrp="1"/>
          </p:cNvSpPr>
          <p:nvPr>
            <p:ph idx="1"/>
          </p:nvPr>
        </p:nvSpPr>
        <p:spPr>
          <a:xfrm>
            <a:off x="317117" y="1747838"/>
            <a:ext cx="9179307" cy="5243512"/>
          </a:xfrm>
        </p:spPr>
        <p:txBody>
          <a:bodyPr/>
          <a:lstStyle/>
          <a:p>
            <a:pPr>
              <a:buNone/>
            </a:pPr>
            <a:r>
              <a:rPr lang="en-US" sz="2000" b="1" u="sng" dirty="0" smtClean="0"/>
              <a:t>Shareholder Services</a:t>
            </a:r>
          </a:p>
          <a:p>
            <a:pPr>
              <a:buNone/>
            </a:pPr>
            <a:r>
              <a:rPr lang="en-US" sz="2000" b="1" dirty="0" smtClean="0"/>
              <a:t>Phone</a:t>
            </a:r>
            <a:r>
              <a:rPr lang="en-US" sz="2000" b="1" dirty="0"/>
              <a:t>:				</a:t>
            </a:r>
            <a:r>
              <a:rPr lang="en-US" sz="2000" b="1" dirty="0" smtClean="0"/>
              <a:t>	Mail:</a:t>
            </a:r>
          </a:p>
          <a:p>
            <a:pPr>
              <a:buNone/>
            </a:pPr>
            <a:r>
              <a:rPr lang="en-US" sz="2000" dirty="0" smtClean="0"/>
              <a:t>     1.855.377.PEAK (7325</a:t>
            </a:r>
            <a:r>
              <a:rPr lang="en-US" sz="2000" dirty="0"/>
              <a:t>)		</a:t>
            </a:r>
            <a:r>
              <a:rPr lang="en-US" sz="2000" dirty="0" smtClean="0"/>
              <a:t>	     Grandeur </a:t>
            </a:r>
            <a:r>
              <a:rPr lang="en-US" sz="2000" dirty="0"/>
              <a:t>Peak Funds</a:t>
            </a:r>
            <a:endParaRPr lang="en-US" sz="2000" b="1" dirty="0" smtClean="0"/>
          </a:p>
          <a:p>
            <a:pPr>
              <a:buNone/>
            </a:pPr>
            <a:r>
              <a:rPr lang="en-US" sz="2000" b="1" dirty="0" smtClean="0"/>
              <a:t>E-Mail</a:t>
            </a:r>
            <a:r>
              <a:rPr lang="en-US" sz="2000" b="1" dirty="0"/>
              <a:t>: </a:t>
            </a:r>
            <a:r>
              <a:rPr lang="en-US" sz="2000" b="1" dirty="0" smtClean="0"/>
              <a:t>					     </a:t>
            </a:r>
            <a:r>
              <a:rPr lang="en-US" sz="2000" dirty="0" smtClean="0"/>
              <a:t>P.O</a:t>
            </a:r>
            <a:r>
              <a:rPr lang="en-US" sz="2000" dirty="0"/>
              <a:t>. Box 13664	</a:t>
            </a:r>
            <a:endParaRPr lang="en-US" sz="2000" b="1" dirty="0" smtClean="0"/>
          </a:p>
          <a:p>
            <a:pPr>
              <a:buNone/>
            </a:pPr>
            <a:r>
              <a:rPr lang="en-US" sz="2000" dirty="0" smtClean="0"/>
              <a:t>     grandeurpeakglobal@alpsinc.com</a:t>
            </a:r>
            <a:r>
              <a:rPr lang="en-US" sz="2000" b="1" dirty="0" smtClean="0"/>
              <a:t>		     </a:t>
            </a:r>
            <a:r>
              <a:rPr lang="en-US" sz="2000" dirty="0" smtClean="0"/>
              <a:t>Denver</a:t>
            </a:r>
            <a:r>
              <a:rPr lang="en-US" sz="2000" dirty="0"/>
              <a:t>, CO 80201	</a:t>
            </a:r>
            <a:endParaRPr lang="en-US" sz="2000" b="1" dirty="0" smtClean="0"/>
          </a:p>
          <a:p>
            <a:pPr>
              <a:buNone/>
            </a:pPr>
            <a:endParaRPr lang="en-US" sz="2800" dirty="0" smtClean="0"/>
          </a:p>
          <a:p>
            <a:pPr>
              <a:buNone/>
            </a:pPr>
            <a:r>
              <a:rPr lang="en-US" sz="2000" b="1" u="sng" dirty="0" smtClean="0"/>
              <a:t>Client Relations</a:t>
            </a:r>
          </a:p>
          <a:p>
            <a:pPr>
              <a:buNone/>
            </a:pPr>
            <a:r>
              <a:rPr lang="en-US" sz="1600" b="1" dirty="0" smtClean="0"/>
              <a:t>Eric Huefner		Mark Siddoway		Amy Johnson</a:t>
            </a:r>
          </a:p>
          <a:p>
            <a:pPr>
              <a:buNone/>
            </a:pPr>
            <a:r>
              <a:rPr lang="en-US" sz="1600" dirty="0"/>
              <a:t>President &amp; </a:t>
            </a:r>
            <a:r>
              <a:rPr lang="en-US" sz="1600" dirty="0" smtClean="0"/>
              <a:t>CCO		Head of Client Relations	Sr Manager, Client Relations</a:t>
            </a:r>
          </a:p>
          <a:p>
            <a:pPr>
              <a:buNone/>
            </a:pPr>
            <a:r>
              <a:rPr lang="en-US" sz="1200" dirty="0" smtClean="0"/>
              <a:t>ehuefner@grandeurpeakglobal.com	msiddoway@grandeurpeaklglobal.com	ajohnson@grandeurpeakglobal.com</a:t>
            </a:r>
          </a:p>
          <a:p>
            <a:pPr>
              <a:buNone/>
            </a:pPr>
            <a:r>
              <a:rPr lang="en-US" sz="1600" dirty="0" smtClean="0"/>
              <a:t>801.384.0003		801.384.0010		801.384.0044</a:t>
            </a:r>
          </a:p>
          <a:p>
            <a:pPr>
              <a:buNone/>
            </a:pPr>
            <a:r>
              <a:rPr lang="en-US" sz="1600" dirty="0" smtClean="0"/>
              <a:t>136 </a:t>
            </a:r>
            <a:r>
              <a:rPr lang="en-US" sz="1600" dirty="0"/>
              <a:t>S. Main Street, Suite 720	</a:t>
            </a:r>
            <a:r>
              <a:rPr lang="en-US" sz="1600" dirty="0" smtClean="0"/>
              <a:t>136 </a:t>
            </a:r>
            <a:r>
              <a:rPr lang="en-US" sz="1600" dirty="0"/>
              <a:t>S. Main Street, Suite 720 </a:t>
            </a:r>
            <a:r>
              <a:rPr lang="en-US" sz="1600" dirty="0" smtClean="0"/>
              <a:t>	136 </a:t>
            </a:r>
            <a:r>
              <a:rPr lang="en-US" sz="1600" dirty="0"/>
              <a:t>S. Main Street, Suite 720</a:t>
            </a:r>
          </a:p>
          <a:p>
            <a:pPr>
              <a:buNone/>
            </a:pPr>
            <a:r>
              <a:rPr lang="en-US" sz="1600" dirty="0"/>
              <a:t>Salt Lake City, UT </a:t>
            </a:r>
            <a:r>
              <a:rPr lang="en-US" sz="1600" dirty="0" smtClean="0"/>
              <a:t>84101</a:t>
            </a:r>
            <a:r>
              <a:rPr lang="en-US" sz="1600" dirty="0"/>
              <a:t>	</a:t>
            </a:r>
            <a:r>
              <a:rPr lang="en-US" sz="1600" dirty="0" smtClean="0"/>
              <a:t>Salt Lake City, UT </a:t>
            </a:r>
            <a:r>
              <a:rPr lang="en-US" sz="1600" dirty="0"/>
              <a:t>84101	</a:t>
            </a:r>
            <a:r>
              <a:rPr lang="en-US" sz="1600" dirty="0" smtClean="0"/>
              <a:t>Salt </a:t>
            </a:r>
            <a:r>
              <a:rPr lang="en-US" sz="1600" dirty="0"/>
              <a:t>Lake City, UT 84101</a:t>
            </a:r>
            <a:endParaRPr lang="en-US" sz="1600" dirty="0" smtClean="0"/>
          </a:p>
          <a:p>
            <a:pPr>
              <a:buNone/>
            </a:pPr>
            <a:endParaRPr lang="en-US" sz="2000" dirty="0"/>
          </a:p>
        </p:txBody>
      </p:sp>
      <p:sp>
        <p:nvSpPr>
          <p:cNvPr id="6" name="Text Box 176"/>
          <p:cNvSpPr txBox="1">
            <a:spLocks noChangeArrowheads="1"/>
          </p:cNvSpPr>
          <p:nvPr/>
        </p:nvSpPr>
        <p:spPr bwMode="auto">
          <a:xfrm>
            <a:off x="0" y="7071277"/>
            <a:ext cx="3355522" cy="211267"/>
          </a:xfrm>
          <a:prstGeom prst="rect">
            <a:avLst/>
          </a:prstGeom>
          <a:noFill/>
          <a:ln w="9525">
            <a:noFill/>
            <a:miter lim="800000"/>
            <a:headEnd/>
            <a:tailEnd/>
          </a:ln>
        </p:spPr>
        <p:txBody>
          <a:bodyPr wrap="square" lIns="87308" tIns="43652" rIns="87308" bIns="43652">
            <a:spAutoFit/>
          </a:bodyPr>
          <a:lstStyle/>
          <a:p>
            <a:pPr defTabSz="975554">
              <a:defRPr/>
            </a:pPr>
            <a:r>
              <a:rPr lang="en-US" sz="800" i="1" dirty="0" smtClean="0">
                <a:solidFill>
                  <a:srgbClr val="593A01"/>
                </a:solidFill>
                <a:cs typeface="Arial" charset="0"/>
              </a:rPr>
              <a:t>Grandeur Peak Funds are distributed by ALPS, Inc. (Denver, CO)</a:t>
            </a:r>
            <a:endParaRPr lang="en-US" sz="800" i="1" dirty="0">
              <a:solidFill>
                <a:srgbClr val="593A01"/>
              </a:solidFill>
              <a:cs typeface="Arial" charset="0"/>
            </a:endParaRPr>
          </a:p>
        </p:txBody>
      </p:sp>
    </p:spTree>
    <p:extLst>
      <p:ext uri="{BB962C8B-B14F-4D97-AF65-F5344CB8AC3E}">
        <p14:creationId xmlns:p14="http://schemas.microsoft.com/office/powerpoint/2010/main" val="22298917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Quality/Value/(Business) Momentum Discipline</a:t>
            </a:r>
            <a:endParaRPr lang="en-US" dirty="0"/>
          </a:p>
        </p:txBody>
      </p:sp>
      <p:sp>
        <p:nvSpPr>
          <p:cNvPr id="4" name="Slide Number Placeholder 3"/>
          <p:cNvSpPr>
            <a:spLocks noGrp="1"/>
          </p:cNvSpPr>
          <p:nvPr>
            <p:ph type="sldNum" sz="quarter" idx="10"/>
          </p:nvPr>
        </p:nvSpPr>
        <p:spPr/>
        <p:txBody>
          <a:bodyPr/>
          <a:lstStyle/>
          <a:p>
            <a:pPr>
              <a:defRPr/>
            </a:pPr>
            <a:fld id="{1D4BC85D-B8BA-4DFB-AD54-DD35F32B9AE3}" type="slidenum">
              <a:rPr lang="en-US" smtClean="0"/>
              <a:pPr>
                <a:defRPr/>
              </a:pPr>
              <a:t>20</a:t>
            </a:fld>
            <a:endParaRPr lang="en-US" dirty="0"/>
          </a:p>
        </p:txBody>
      </p:sp>
      <p:graphicFrame>
        <p:nvGraphicFramePr>
          <p:cNvPr id="17" name="Table 16"/>
          <p:cNvGraphicFramePr>
            <a:graphicFrameLocks noGrp="1"/>
          </p:cNvGraphicFramePr>
          <p:nvPr/>
        </p:nvGraphicFramePr>
        <p:xfrm>
          <a:off x="3585369" y="2847181"/>
          <a:ext cx="2641600" cy="2124075"/>
        </p:xfrm>
        <a:graphic>
          <a:graphicData uri="http://schemas.openxmlformats.org/drawingml/2006/table">
            <a:tbl>
              <a:tblPr/>
              <a:tblGrid>
                <a:gridCol w="318649"/>
                <a:gridCol w="774317"/>
                <a:gridCol w="774317"/>
                <a:gridCol w="774317"/>
              </a:tblGrid>
              <a:tr h="295275">
                <a:tc>
                  <a:txBody>
                    <a:bodyPr/>
                    <a:lstStyle/>
                    <a:p>
                      <a:pPr algn="l" fontAlgn="ctr"/>
                      <a:endParaRPr lang="en-US" sz="1400" b="0" i="0" u="none" strike="noStrike" dirty="0">
                        <a:solidFill>
                          <a:srgbClr val="000000"/>
                        </a:solidFill>
                        <a:effectLst/>
                        <a:latin typeface="Calibri"/>
                      </a:endParaRPr>
                    </a:p>
                  </a:txBody>
                  <a:tcPr marL="9525" marR="9525" marT="9525" marB="0" anchor="ctr">
                    <a:lnL>
                      <a:noFill/>
                    </a:lnL>
                    <a:lnR>
                      <a:noFill/>
                    </a:lnR>
                    <a:lnT>
                      <a:noFill/>
                    </a:lnT>
                    <a:lnB>
                      <a:noFill/>
                    </a:lnB>
                  </a:tcPr>
                </a:tc>
                <a:tc gridSpan="3">
                  <a:txBody>
                    <a:bodyPr/>
                    <a:lstStyle/>
                    <a:p>
                      <a:pPr algn="ctr" fontAlgn="ctr"/>
                      <a:r>
                        <a:rPr lang="en-US" sz="1600" b="1" i="0" u="none" strike="noStrike" dirty="0">
                          <a:solidFill>
                            <a:srgbClr val="000000"/>
                          </a:solidFill>
                          <a:effectLst/>
                          <a:latin typeface="Calibri"/>
                        </a:rPr>
                        <a:t>Great Quality Cos.</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514350">
                <a:tc rowSpan="3">
                  <a:txBody>
                    <a:bodyPr/>
                    <a:lstStyle/>
                    <a:p>
                      <a:pPr algn="ctr" fontAlgn="ctr"/>
                      <a:r>
                        <a:rPr lang="en-US" sz="1400" b="0" i="0" u="none" strike="noStrike" dirty="0">
                          <a:solidFill>
                            <a:srgbClr val="000000"/>
                          </a:solidFill>
                          <a:effectLst/>
                          <a:latin typeface="Calibri"/>
                        </a:rPr>
                        <a:t>-      Value      +</a:t>
                      </a:r>
                    </a:p>
                  </a:txBody>
                  <a:tcPr marL="9525" marR="9525" marT="9525" marB="0" vert="vert27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dirty="0">
                          <a:solidFill>
                            <a:srgbClr val="000000"/>
                          </a:solidFill>
                          <a:effectLst/>
                          <a:latin typeface="Calibri"/>
                        </a:rPr>
                        <a:t>Hold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0" i="0" u="none" strike="noStrike" dirty="0">
                          <a:solidFill>
                            <a:srgbClr val="000000"/>
                          </a:solidFill>
                          <a:effectLst/>
                          <a:latin typeface="Calibri"/>
                        </a:rPr>
                        <a:t>Buy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0" i="0" u="none" strike="noStrike" dirty="0">
                          <a:solidFill>
                            <a:srgbClr val="000000"/>
                          </a:solidFill>
                          <a:effectLst/>
                          <a:latin typeface="Calibri"/>
                        </a:rPr>
                        <a:t>Buy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514350">
                <a:tc vMerge="1">
                  <a:txBody>
                    <a:bodyPr/>
                    <a:lstStyle/>
                    <a:p>
                      <a:endParaRPr lang="en-US"/>
                    </a:p>
                  </a:txBody>
                  <a:tcPr/>
                </a:tc>
                <a:tc>
                  <a:txBody>
                    <a:bodyPr/>
                    <a:lstStyle/>
                    <a:p>
                      <a:pPr algn="ctr" fontAlgn="ctr"/>
                      <a:r>
                        <a:rPr lang="en-US" sz="1400" b="0" i="0" u="none" strike="noStrike" dirty="0">
                          <a:solidFill>
                            <a:srgbClr val="000000"/>
                          </a:solidFill>
                          <a:effectLst/>
                          <a:latin typeface="Calibri"/>
                        </a:rPr>
                        <a:t>Sell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tc>
                  <a:txBody>
                    <a:bodyPr/>
                    <a:lstStyle/>
                    <a:p>
                      <a:pPr algn="ctr" fontAlgn="ctr"/>
                      <a:r>
                        <a:rPr lang="en-US" sz="1400" b="0" i="0" u="none" strike="noStrike" dirty="0">
                          <a:solidFill>
                            <a:srgbClr val="000000"/>
                          </a:solidFill>
                          <a:effectLst/>
                          <a:latin typeface="Calibri"/>
                        </a:rPr>
                        <a:t>Hold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0" i="0" u="none" strike="noStrike" dirty="0">
                          <a:solidFill>
                            <a:srgbClr val="000000"/>
                          </a:solidFill>
                          <a:effectLst/>
                          <a:latin typeface="Calibri"/>
                        </a:rPr>
                        <a:t>Buy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514350">
                <a:tc vMerge="1">
                  <a:txBody>
                    <a:bodyPr/>
                    <a:lstStyle/>
                    <a:p>
                      <a:endParaRPr lang="en-US"/>
                    </a:p>
                  </a:txBody>
                  <a:tcPr/>
                </a:tc>
                <a:tc>
                  <a:txBody>
                    <a:bodyPr/>
                    <a:lstStyle/>
                    <a:p>
                      <a:pPr algn="ctr" fontAlgn="ctr"/>
                      <a:r>
                        <a:rPr lang="en-US" sz="1400" b="0" i="0" u="none" strike="noStrike" dirty="0">
                          <a:solidFill>
                            <a:srgbClr val="000000"/>
                          </a:solidFill>
                          <a:effectLst/>
                          <a:latin typeface="Calibri"/>
                        </a:rPr>
                        <a:t>Sell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tc>
                  <a:txBody>
                    <a:bodyPr/>
                    <a:lstStyle/>
                    <a:p>
                      <a:pPr algn="ctr" fontAlgn="ctr"/>
                      <a:r>
                        <a:rPr lang="en-US" sz="1400" b="0" i="0" u="none" strike="noStrike" dirty="0">
                          <a:solidFill>
                            <a:srgbClr val="000000"/>
                          </a:solidFill>
                          <a:effectLst/>
                          <a:latin typeface="Calibri"/>
                        </a:rPr>
                        <a:t>Sell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tc>
                  <a:txBody>
                    <a:bodyPr/>
                    <a:lstStyle/>
                    <a:p>
                      <a:pPr algn="ctr" fontAlgn="ctr"/>
                      <a:r>
                        <a:rPr lang="en-US" sz="1400" b="0" i="0" u="none" strike="noStrike" dirty="0">
                          <a:solidFill>
                            <a:srgbClr val="000000"/>
                          </a:solidFill>
                          <a:effectLst/>
                          <a:latin typeface="Calibri"/>
                        </a:rPr>
                        <a:t>Hold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85750">
                <a:tc>
                  <a:txBody>
                    <a:bodyPr/>
                    <a:lstStyle/>
                    <a:p>
                      <a:pPr algn="l" fontAlgn="ctr"/>
                      <a:endParaRPr lang="en-US" sz="1400" b="0" i="0" u="none" strike="noStrike" dirty="0">
                        <a:solidFill>
                          <a:srgbClr val="000000"/>
                        </a:solidFill>
                        <a:effectLst/>
                        <a:latin typeface="Calibri"/>
                      </a:endParaRPr>
                    </a:p>
                  </a:txBody>
                  <a:tcPr marL="9525" marR="9525" marT="9525" marB="0" anchor="ctr">
                    <a:lnL>
                      <a:noFill/>
                    </a:lnL>
                    <a:lnR>
                      <a:noFill/>
                    </a:lnR>
                    <a:lnT>
                      <a:noFill/>
                    </a:lnT>
                    <a:lnB>
                      <a:noFill/>
                    </a:lnB>
                  </a:tcPr>
                </a:tc>
                <a:tc gridSpan="3">
                  <a:txBody>
                    <a:bodyPr/>
                    <a:lstStyle/>
                    <a:p>
                      <a:pPr algn="ctr" fontAlgn="ctr"/>
                      <a:r>
                        <a:rPr lang="en-US" sz="1400" b="0" i="0" u="none" strike="noStrike" dirty="0">
                          <a:solidFill>
                            <a:srgbClr val="000000"/>
                          </a:solidFill>
                          <a:effectLst/>
                          <a:latin typeface="Calibri"/>
                        </a:rPr>
                        <a:t>-    Business Momentum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636394676"/>
              </p:ext>
            </p:extLst>
          </p:nvPr>
        </p:nvGraphicFramePr>
        <p:xfrm>
          <a:off x="6304077" y="1516402"/>
          <a:ext cx="2641600" cy="2124075"/>
        </p:xfrm>
        <a:graphic>
          <a:graphicData uri="http://schemas.openxmlformats.org/drawingml/2006/table">
            <a:tbl>
              <a:tblPr/>
              <a:tblGrid>
                <a:gridCol w="318649"/>
                <a:gridCol w="774317"/>
                <a:gridCol w="774317"/>
                <a:gridCol w="774317"/>
              </a:tblGrid>
              <a:tr h="295275">
                <a:tc>
                  <a:txBody>
                    <a:bodyPr/>
                    <a:lstStyle/>
                    <a:p>
                      <a:pPr algn="l" fontAlgn="ctr"/>
                      <a:endParaRPr lang="en-US" sz="1400" b="0" i="0" u="none" strike="noStrike" dirty="0">
                        <a:solidFill>
                          <a:srgbClr val="000000"/>
                        </a:solidFill>
                        <a:effectLst/>
                        <a:latin typeface="Calibri"/>
                      </a:endParaRPr>
                    </a:p>
                  </a:txBody>
                  <a:tcPr marL="9525" marR="9525" marT="9525" marB="0" anchor="ctr">
                    <a:lnL>
                      <a:noFill/>
                    </a:lnL>
                    <a:lnR>
                      <a:noFill/>
                    </a:lnR>
                    <a:lnT>
                      <a:noFill/>
                    </a:lnT>
                    <a:lnB>
                      <a:noFill/>
                    </a:lnB>
                  </a:tcPr>
                </a:tc>
                <a:tc gridSpan="3">
                  <a:txBody>
                    <a:bodyPr/>
                    <a:lstStyle/>
                    <a:p>
                      <a:pPr algn="ctr" fontAlgn="ctr"/>
                      <a:r>
                        <a:rPr lang="en-US" sz="1600" b="1" i="0" u="none" strike="noStrike" dirty="0">
                          <a:solidFill>
                            <a:srgbClr val="000000"/>
                          </a:solidFill>
                          <a:effectLst/>
                          <a:latin typeface="Calibri"/>
                        </a:rPr>
                        <a:t>Outstanding Quality Cos.</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514350">
                <a:tc rowSpan="3">
                  <a:txBody>
                    <a:bodyPr/>
                    <a:lstStyle/>
                    <a:p>
                      <a:pPr algn="ctr" fontAlgn="ctr"/>
                      <a:r>
                        <a:rPr lang="en-US" sz="1400" b="0" i="0" u="none" strike="noStrike" dirty="0">
                          <a:solidFill>
                            <a:srgbClr val="000000"/>
                          </a:solidFill>
                          <a:effectLst/>
                          <a:latin typeface="Calibri"/>
                        </a:rPr>
                        <a:t>-      Value      +</a:t>
                      </a:r>
                    </a:p>
                  </a:txBody>
                  <a:tcPr marL="9525" marR="9525" marT="9525" marB="0" vert="vert27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dirty="0">
                          <a:solidFill>
                            <a:srgbClr val="000000"/>
                          </a:solidFill>
                          <a:effectLst/>
                          <a:latin typeface="Calibri"/>
                        </a:rPr>
                        <a:t>Buy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0" i="0" u="none" strike="noStrike" dirty="0">
                          <a:solidFill>
                            <a:srgbClr val="000000"/>
                          </a:solidFill>
                          <a:effectLst/>
                          <a:latin typeface="Calibri"/>
                        </a:rPr>
                        <a:t>Buy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0" i="0" u="none" strike="noStrike" dirty="0">
                          <a:solidFill>
                            <a:srgbClr val="000000"/>
                          </a:solidFill>
                          <a:effectLst/>
                          <a:latin typeface="Calibri"/>
                        </a:rPr>
                        <a:t>Buy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514350">
                <a:tc vMerge="1">
                  <a:txBody>
                    <a:bodyPr/>
                    <a:lstStyle/>
                    <a:p>
                      <a:endParaRPr lang="en-US"/>
                    </a:p>
                  </a:txBody>
                  <a:tcPr/>
                </a:tc>
                <a:tc>
                  <a:txBody>
                    <a:bodyPr/>
                    <a:lstStyle/>
                    <a:p>
                      <a:pPr algn="ctr" fontAlgn="ctr"/>
                      <a:r>
                        <a:rPr lang="en-US" sz="1400" b="0" i="0" u="none" strike="noStrike" dirty="0">
                          <a:solidFill>
                            <a:srgbClr val="000000"/>
                          </a:solidFill>
                          <a:effectLst/>
                          <a:latin typeface="Calibri"/>
                        </a:rPr>
                        <a:t>Hold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0" i="0" u="none" strike="noStrike" dirty="0">
                          <a:solidFill>
                            <a:srgbClr val="000000"/>
                          </a:solidFill>
                          <a:effectLst/>
                          <a:latin typeface="Calibri"/>
                        </a:rPr>
                        <a:t>Buy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400" b="0" i="0" u="none" strike="noStrike" dirty="0">
                          <a:solidFill>
                            <a:srgbClr val="000000"/>
                          </a:solidFill>
                          <a:effectLst/>
                          <a:latin typeface="Calibri"/>
                        </a:rPr>
                        <a:t>Buy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514350">
                <a:tc vMerge="1">
                  <a:txBody>
                    <a:bodyPr/>
                    <a:lstStyle/>
                    <a:p>
                      <a:endParaRPr lang="en-US"/>
                    </a:p>
                  </a:txBody>
                  <a:tcPr/>
                </a:tc>
                <a:tc>
                  <a:txBody>
                    <a:bodyPr/>
                    <a:lstStyle/>
                    <a:p>
                      <a:pPr algn="ctr" fontAlgn="ctr"/>
                      <a:r>
                        <a:rPr lang="en-US" sz="1400" b="0" i="0" u="none" strike="noStrike" dirty="0">
                          <a:solidFill>
                            <a:srgbClr val="000000"/>
                          </a:solidFill>
                          <a:effectLst/>
                          <a:latin typeface="Calibri"/>
                        </a:rPr>
                        <a:t>Sell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tc>
                  <a:txBody>
                    <a:bodyPr/>
                    <a:lstStyle/>
                    <a:p>
                      <a:pPr algn="ctr" fontAlgn="ctr"/>
                      <a:r>
                        <a:rPr lang="en-US" sz="1400" b="0" i="0" u="none" strike="noStrike" dirty="0">
                          <a:solidFill>
                            <a:srgbClr val="000000"/>
                          </a:solidFill>
                          <a:effectLst/>
                          <a:latin typeface="Calibri"/>
                        </a:rPr>
                        <a:t>Hold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0" i="0" u="none" strike="noStrike" dirty="0">
                          <a:solidFill>
                            <a:srgbClr val="000000"/>
                          </a:solidFill>
                          <a:effectLst/>
                          <a:latin typeface="Calibri"/>
                        </a:rPr>
                        <a:t>Buy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85750">
                <a:tc>
                  <a:txBody>
                    <a:bodyPr/>
                    <a:lstStyle/>
                    <a:p>
                      <a:pPr algn="l" fontAlgn="ctr"/>
                      <a:endParaRPr lang="en-US" sz="1400" b="0" i="0" u="none" strike="noStrike" dirty="0">
                        <a:solidFill>
                          <a:srgbClr val="000000"/>
                        </a:solidFill>
                        <a:effectLst/>
                        <a:latin typeface="Calibri"/>
                      </a:endParaRPr>
                    </a:p>
                  </a:txBody>
                  <a:tcPr marL="9525" marR="9525" marT="9525" marB="0" anchor="ctr">
                    <a:lnL>
                      <a:noFill/>
                    </a:lnL>
                    <a:lnR>
                      <a:noFill/>
                    </a:lnR>
                    <a:lnT>
                      <a:noFill/>
                    </a:lnT>
                    <a:lnB>
                      <a:noFill/>
                    </a:lnB>
                  </a:tcPr>
                </a:tc>
                <a:tc gridSpan="3">
                  <a:txBody>
                    <a:bodyPr/>
                    <a:lstStyle/>
                    <a:p>
                      <a:pPr algn="ctr" fontAlgn="ctr"/>
                      <a:r>
                        <a:rPr lang="en-US" sz="1400" b="0" i="0" u="none" strike="noStrike" dirty="0">
                          <a:solidFill>
                            <a:srgbClr val="000000"/>
                          </a:solidFill>
                          <a:effectLst/>
                          <a:latin typeface="Calibri"/>
                        </a:rPr>
                        <a:t>-    Business Momentum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304417166"/>
              </p:ext>
            </p:extLst>
          </p:nvPr>
        </p:nvGraphicFramePr>
        <p:xfrm>
          <a:off x="866662" y="4186123"/>
          <a:ext cx="2641600" cy="2124075"/>
        </p:xfrm>
        <a:graphic>
          <a:graphicData uri="http://schemas.openxmlformats.org/drawingml/2006/table">
            <a:tbl>
              <a:tblPr/>
              <a:tblGrid>
                <a:gridCol w="318649"/>
                <a:gridCol w="774317"/>
                <a:gridCol w="774317"/>
                <a:gridCol w="774317"/>
              </a:tblGrid>
              <a:tr h="295275">
                <a:tc>
                  <a:txBody>
                    <a:bodyPr/>
                    <a:lstStyle/>
                    <a:p>
                      <a:pPr algn="l" fontAlgn="ctr"/>
                      <a:endParaRPr lang="en-US" sz="1400" b="0" i="0" u="none" strike="noStrike" dirty="0">
                        <a:solidFill>
                          <a:srgbClr val="000000"/>
                        </a:solidFill>
                        <a:effectLst/>
                        <a:latin typeface="Calibri"/>
                      </a:endParaRPr>
                    </a:p>
                  </a:txBody>
                  <a:tcPr marL="9525" marR="9525" marT="9525" marB="0" anchor="ctr">
                    <a:lnL>
                      <a:noFill/>
                    </a:lnL>
                    <a:lnR>
                      <a:noFill/>
                    </a:lnR>
                    <a:lnT>
                      <a:noFill/>
                    </a:lnT>
                    <a:lnB>
                      <a:noFill/>
                    </a:lnB>
                  </a:tcPr>
                </a:tc>
                <a:tc gridSpan="3">
                  <a:txBody>
                    <a:bodyPr/>
                    <a:lstStyle/>
                    <a:p>
                      <a:pPr algn="ctr" fontAlgn="ctr"/>
                      <a:r>
                        <a:rPr lang="en-US" sz="1600" b="1" i="0" u="none" strike="noStrike" dirty="0">
                          <a:solidFill>
                            <a:srgbClr val="000000"/>
                          </a:solidFill>
                          <a:effectLst/>
                          <a:latin typeface="Calibri"/>
                        </a:rPr>
                        <a:t>Good Quality Cos.</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514350">
                <a:tc rowSpan="3">
                  <a:txBody>
                    <a:bodyPr/>
                    <a:lstStyle/>
                    <a:p>
                      <a:pPr algn="ctr" fontAlgn="ctr"/>
                      <a:r>
                        <a:rPr lang="en-US" sz="1400" b="0" i="0" u="none" strike="noStrike" dirty="0">
                          <a:solidFill>
                            <a:srgbClr val="000000"/>
                          </a:solidFill>
                          <a:effectLst/>
                          <a:latin typeface="Calibri"/>
                        </a:rPr>
                        <a:t>-      Value      +</a:t>
                      </a:r>
                    </a:p>
                  </a:txBody>
                  <a:tcPr marL="9525" marR="9525" marT="9525" marB="0" vert="vert27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0" i="0" u="none" strike="noStrike" dirty="0">
                          <a:solidFill>
                            <a:srgbClr val="000000"/>
                          </a:solidFill>
                          <a:effectLst/>
                          <a:latin typeface="Calibri"/>
                        </a:rPr>
                        <a:t>Sell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tc>
                  <a:txBody>
                    <a:bodyPr/>
                    <a:lstStyle/>
                    <a:p>
                      <a:pPr algn="ctr" fontAlgn="ctr"/>
                      <a:r>
                        <a:rPr lang="en-US" sz="1400" b="0" i="0" u="none" strike="noStrike" dirty="0">
                          <a:solidFill>
                            <a:srgbClr val="000000"/>
                          </a:solidFill>
                          <a:effectLst/>
                          <a:latin typeface="Calibri"/>
                        </a:rPr>
                        <a:t>Hold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0" i="0" u="none" strike="noStrike" dirty="0">
                          <a:solidFill>
                            <a:srgbClr val="000000"/>
                          </a:solidFill>
                          <a:effectLst/>
                          <a:latin typeface="Calibri"/>
                        </a:rPr>
                        <a:t>Buy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514350">
                <a:tc vMerge="1">
                  <a:txBody>
                    <a:bodyPr/>
                    <a:lstStyle/>
                    <a:p>
                      <a:endParaRPr lang="en-US"/>
                    </a:p>
                  </a:txBody>
                  <a:tcPr/>
                </a:tc>
                <a:tc>
                  <a:txBody>
                    <a:bodyPr/>
                    <a:lstStyle/>
                    <a:p>
                      <a:pPr algn="ctr" fontAlgn="ctr"/>
                      <a:r>
                        <a:rPr lang="en-US" sz="1400" b="0" i="0" u="none" strike="noStrike" dirty="0">
                          <a:solidFill>
                            <a:srgbClr val="000000"/>
                          </a:solidFill>
                          <a:effectLst/>
                          <a:latin typeface="Calibri"/>
                        </a:rPr>
                        <a:t>Sell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tc>
                  <a:txBody>
                    <a:bodyPr/>
                    <a:lstStyle/>
                    <a:p>
                      <a:pPr algn="ctr" fontAlgn="ctr"/>
                      <a:r>
                        <a:rPr lang="en-US" sz="1400" b="0" i="0" u="none" strike="noStrike" dirty="0">
                          <a:solidFill>
                            <a:srgbClr val="000000"/>
                          </a:solidFill>
                          <a:effectLst/>
                          <a:latin typeface="Calibri"/>
                        </a:rPr>
                        <a:t>Sell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tc>
                  <a:txBody>
                    <a:bodyPr/>
                    <a:lstStyle/>
                    <a:p>
                      <a:pPr algn="ctr" fontAlgn="ctr"/>
                      <a:r>
                        <a:rPr lang="en-US" sz="1400" b="0" i="0" u="none" strike="noStrike" dirty="0">
                          <a:solidFill>
                            <a:srgbClr val="000000"/>
                          </a:solidFill>
                          <a:effectLst/>
                          <a:latin typeface="Calibri"/>
                        </a:rPr>
                        <a:t>Hold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514350">
                <a:tc vMerge="1">
                  <a:txBody>
                    <a:bodyPr/>
                    <a:lstStyle/>
                    <a:p>
                      <a:endParaRPr lang="en-US"/>
                    </a:p>
                  </a:txBody>
                  <a:tcPr/>
                </a:tc>
                <a:tc>
                  <a:txBody>
                    <a:bodyPr/>
                    <a:lstStyle/>
                    <a:p>
                      <a:pPr algn="ctr" fontAlgn="ctr"/>
                      <a:r>
                        <a:rPr lang="en-US" sz="1400" b="0" i="0" u="none" strike="noStrike" dirty="0">
                          <a:solidFill>
                            <a:srgbClr val="000000"/>
                          </a:solidFill>
                          <a:effectLst/>
                          <a:latin typeface="Calibri"/>
                        </a:rPr>
                        <a:t>Sell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tc>
                  <a:txBody>
                    <a:bodyPr/>
                    <a:lstStyle/>
                    <a:p>
                      <a:pPr algn="ctr" fontAlgn="ctr"/>
                      <a:r>
                        <a:rPr lang="en-US" sz="1400" b="0" i="0" u="none" strike="noStrike" dirty="0">
                          <a:solidFill>
                            <a:srgbClr val="000000"/>
                          </a:solidFill>
                          <a:effectLst/>
                          <a:latin typeface="Calibri"/>
                        </a:rPr>
                        <a:t>Sell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tc>
                  <a:txBody>
                    <a:bodyPr/>
                    <a:lstStyle/>
                    <a:p>
                      <a:pPr algn="ctr" fontAlgn="ctr"/>
                      <a:r>
                        <a:rPr lang="en-US" sz="1400" b="0" i="0" u="none" strike="noStrike" dirty="0">
                          <a:solidFill>
                            <a:srgbClr val="000000"/>
                          </a:solidFill>
                          <a:effectLst/>
                          <a:latin typeface="Calibri"/>
                        </a:rPr>
                        <a:t>Sell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tr>
              <a:tr h="285750">
                <a:tc>
                  <a:txBody>
                    <a:bodyPr/>
                    <a:lstStyle/>
                    <a:p>
                      <a:pPr algn="l" fontAlgn="ctr"/>
                      <a:endParaRPr lang="en-US" sz="1400" b="0" i="0" u="none" strike="noStrike" dirty="0">
                        <a:solidFill>
                          <a:srgbClr val="000000"/>
                        </a:solidFill>
                        <a:effectLst/>
                        <a:latin typeface="Calibri"/>
                      </a:endParaRPr>
                    </a:p>
                  </a:txBody>
                  <a:tcPr marL="9525" marR="9525" marT="9525" marB="0" anchor="ctr">
                    <a:lnL>
                      <a:noFill/>
                    </a:lnL>
                    <a:lnR>
                      <a:noFill/>
                    </a:lnR>
                    <a:lnT>
                      <a:noFill/>
                    </a:lnT>
                    <a:lnB>
                      <a:noFill/>
                    </a:lnB>
                  </a:tcPr>
                </a:tc>
                <a:tc gridSpan="3">
                  <a:txBody>
                    <a:bodyPr/>
                    <a:lstStyle/>
                    <a:p>
                      <a:pPr algn="ctr" fontAlgn="ctr"/>
                      <a:r>
                        <a:rPr lang="en-US" sz="1400" b="0" i="0" u="none" strike="noStrike" dirty="0">
                          <a:solidFill>
                            <a:srgbClr val="000000"/>
                          </a:solidFill>
                          <a:effectLst/>
                          <a:latin typeface="Calibri"/>
                        </a:rPr>
                        <a:t>-    Business Momentum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r>
            </a:tbl>
          </a:graphicData>
        </a:graphic>
      </p:graphicFrame>
      <p:sp>
        <p:nvSpPr>
          <p:cNvPr id="3" name="TextBox 2"/>
          <p:cNvSpPr txBox="1"/>
          <p:nvPr/>
        </p:nvSpPr>
        <p:spPr>
          <a:xfrm>
            <a:off x="960672" y="1743368"/>
            <a:ext cx="3811620" cy="677108"/>
          </a:xfrm>
          <a:prstGeom prst="rect">
            <a:avLst/>
          </a:prstGeom>
          <a:noFill/>
        </p:spPr>
        <p:txBody>
          <a:bodyPr wrap="none" rtlCol="0">
            <a:spAutoFit/>
          </a:bodyPr>
          <a:lstStyle/>
          <a:p>
            <a:r>
              <a:rPr lang="en-US" dirty="0" smtClean="0">
                <a:solidFill>
                  <a:srgbClr val="593A01"/>
                </a:solidFill>
              </a:rPr>
              <a:t>A tool to help us manage portfolio</a:t>
            </a:r>
          </a:p>
          <a:p>
            <a:pPr algn="l"/>
            <a:r>
              <a:rPr lang="en-US" dirty="0" smtClean="0">
                <a:solidFill>
                  <a:srgbClr val="593A01"/>
                </a:solidFill>
              </a:rPr>
              <a:t>construction and position size.</a:t>
            </a:r>
            <a:endParaRPr lang="en-US" dirty="0">
              <a:solidFill>
                <a:srgbClr val="593A01"/>
              </a:solidFill>
            </a:endParaRPr>
          </a:p>
        </p:txBody>
      </p:sp>
    </p:spTree>
    <p:extLst>
      <p:ext uri="{BB962C8B-B14F-4D97-AF65-F5344CB8AC3E}">
        <p14:creationId xmlns:p14="http://schemas.microsoft.com/office/powerpoint/2010/main" val="979471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Portfolio Risk Management</a:t>
            </a:r>
            <a:endParaRPr lang="en-US" dirty="0"/>
          </a:p>
        </p:txBody>
      </p:sp>
      <p:sp>
        <p:nvSpPr>
          <p:cNvPr id="3" name="Content Placeholder 2"/>
          <p:cNvSpPr>
            <a:spLocks noGrp="1"/>
          </p:cNvSpPr>
          <p:nvPr>
            <p:ph idx="1"/>
          </p:nvPr>
        </p:nvSpPr>
        <p:spPr>
          <a:xfrm>
            <a:off x="530225" y="1680590"/>
            <a:ext cx="8751888" cy="4589462"/>
          </a:xfrm>
        </p:spPr>
        <p:txBody>
          <a:bodyPr/>
          <a:lstStyle/>
          <a:p>
            <a:r>
              <a:rPr lang="en-US" dirty="0" smtClean="0"/>
              <a:t>Portfolio Quality</a:t>
            </a:r>
          </a:p>
          <a:p>
            <a:pPr lvl="1"/>
            <a:r>
              <a:rPr lang="en-US" dirty="0"/>
              <a:t>Focus on high quality companies</a:t>
            </a:r>
          </a:p>
          <a:p>
            <a:pPr lvl="1"/>
            <a:r>
              <a:rPr lang="en-US" dirty="0" smtClean="0"/>
              <a:t>Deep due diligence</a:t>
            </a:r>
          </a:p>
          <a:p>
            <a:pPr lvl="1">
              <a:buNone/>
            </a:pPr>
            <a:endParaRPr lang="en-US" sz="800" dirty="0" smtClean="0"/>
          </a:p>
          <a:p>
            <a:r>
              <a:rPr lang="en-US" dirty="0" smtClean="0"/>
              <a:t>Portfolio Diversification</a:t>
            </a:r>
          </a:p>
          <a:p>
            <a:pPr lvl="1"/>
            <a:r>
              <a:rPr lang="en-US" dirty="0" smtClean="0"/>
              <a:t>Sectors</a:t>
            </a:r>
          </a:p>
          <a:p>
            <a:pPr lvl="1"/>
            <a:r>
              <a:rPr lang="en-US" dirty="0" smtClean="0"/>
              <a:t>Countries</a:t>
            </a:r>
          </a:p>
          <a:p>
            <a:pPr lvl="1"/>
            <a:endParaRPr lang="en-US" sz="800" dirty="0" smtClean="0"/>
          </a:p>
          <a:p>
            <a:r>
              <a:rPr lang="en-US" dirty="0" smtClean="0"/>
              <a:t>Position Sizes</a:t>
            </a:r>
          </a:p>
          <a:p>
            <a:pPr lvl="1"/>
            <a:r>
              <a:rPr lang="en-US" dirty="0" smtClean="0"/>
              <a:t>Smaller positions as we “peel the onion” on newer companies</a:t>
            </a:r>
          </a:p>
          <a:p>
            <a:pPr lvl="1"/>
            <a:r>
              <a:rPr lang="en-US" dirty="0" smtClean="0"/>
              <a:t>Smaller positions where there is greater valuation risk</a:t>
            </a:r>
          </a:p>
          <a:p>
            <a:pPr lvl="1"/>
            <a:r>
              <a:rPr lang="en-US" dirty="0" smtClean="0"/>
              <a:t>Smaller positions for riskier business models (including riskier macro, political, and regulatory environments)</a:t>
            </a:r>
            <a:endParaRPr lang="en-US" dirty="0"/>
          </a:p>
        </p:txBody>
      </p:sp>
      <p:sp>
        <p:nvSpPr>
          <p:cNvPr id="4" name="Slide Number Placeholder 3"/>
          <p:cNvSpPr>
            <a:spLocks noGrp="1"/>
          </p:cNvSpPr>
          <p:nvPr>
            <p:ph type="sldNum" sz="quarter" idx="10"/>
          </p:nvPr>
        </p:nvSpPr>
        <p:spPr/>
        <p:txBody>
          <a:bodyPr/>
          <a:lstStyle/>
          <a:p>
            <a:pPr>
              <a:defRPr/>
            </a:pPr>
            <a:fld id="{1D4BC85D-B8BA-4DFB-AD54-DD35F32B9AE3}"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z="3400" dirty="0" smtClean="0"/>
              <a:t>Sell Discipline</a:t>
            </a:r>
          </a:p>
        </p:txBody>
      </p:sp>
      <p:sp>
        <p:nvSpPr>
          <p:cNvPr id="28675" name="Content Placeholder 2"/>
          <p:cNvSpPr>
            <a:spLocks noGrp="1"/>
          </p:cNvSpPr>
          <p:nvPr>
            <p:ph idx="1"/>
          </p:nvPr>
        </p:nvSpPr>
        <p:spPr/>
        <p:txBody>
          <a:bodyPr/>
          <a:lstStyle/>
          <a:p>
            <a:pPr marL="492125" indent="-492125" eaLnBrk="1" hangingPunct="1"/>
            <a:r>
              <a:rPr lang="en-US" dirty="0" smtClean="0"/>
              <a:t>QVM (Quality/Value/Momentum) Matrix </a:t>
            </a:r>
            <a:r>
              <a:rPr lang="en-US" dirty="0"/>
              <a:t>Tool</a:t>
            </a:r>
          </a:p>
          <a:p>
            <a:pPr marL="919163" lvl="1" indent="-492125" eaLnBrk="1" hangingPunct="1"/>
            <a:r>
              <a:rPr lang="en-US" dirty="0"/>
              <a:t>Deterioration in Quality, Value and/or </a:t>
            </a:r>
            <a:r>
              <a:rPr lang="en-US" dirty="0" smtClean="0"/>
              <a:t>Business Momentum</a:t>
            </a:r>
            <a:endParaRPr lang="en-US" dirty="0"/>
          </a:p>
          <a:p>
            <a:pPr marL="492125" indent="-492125" eaLnBrk="1" hangingPunct="1"/>
            <a:r>
              <a:rPr lang="en-US" dirty="0" smtClean="0"/>
              <a:t>Best-in-Class Growth Companies</a:t>
            </a:r>
          </a:p>
          <a:p>
            <a:pPr marL="919163" lvl="1" indent="-492125" eaLnBrk="1" hangingPunct="1"/>
            <a:r>
              <a:rPr lang="en-US" dirty="0" smtClean="0"/>
              <a:t>Valuation (PE/LTG) no longer attractive</a:t>
            </a:r>
          </a:p>
          <a:p>
            <a:pPr marL="919163" lvl="1" indent="-492125" eaLnBrk="1" hangingPunct="1"/>
            <a:r>
              <a:rPr lang="en-US" dirty="0" smtClean="0"/>
              <a:t>Thesis has changed, or was wrong</a:t>
            </a:r>
          </a:p>
          <a:p>
            <a:pPr marL="492125" indent="-492125" eaLnBrk="1" hangingPunct="1"/>
            <a:r>
              <a:rPr lang="en-US" dirty="0" smtClean="0"/>
              <a:t>Fallen Angel</a:t>
            </a:r>
          </a:p>
          <a:p>
            <a:pPr marL="919163" lvl="1" indent="-492125" eaLnBrk="1" hangingPunct="1"/>
            <a:r>
              <a:rPr lang="en-US" dirty="0" smtClean="0"/>
              <a:t>Valuation: Turn around gets priced into the stock</a:t>
            </a:r>
          </a:p>
          <a:p>
            <a:pPr marL="919163" lvl="1" indent="-492125" eaLnBrk="1" hangingPunct="1"/>
            <a:r>
              <a:rPr lang="en-US" dirty="0" smtClean="0"/>
              <a:t>Determine problems are deeper than expected</a:t>
            </a:r>
          </a:p>
          <a:p>
            <a:pPr marL="492125" indent="-492125" eaLnBrk="1" hangingPunct="1"/>
            <a:r>
              <a:rPr lang="en-US" dirty="0" smtClean="0"/>
              <a:t>Stalwarts</a:t>
            </a:r>
          </a:p>
          <a:p>
            <a:pPr marL="919163" lvl="1" indent="-492125" eaLnBrk="1" hangingPunct="1"/>
            <a:r>
              <a:rPr lang="en-US" dirty="0" smtClean="0"/>
              <a:t>Valuation: PE/(LTG+Yield) no longer attractive</a:t>
            </a:r>
          </a:p>
          <a:p>
            <a:pPr marL="919163" lvl="1" indent="-492125" eaLnBrk="1" hangingPunct="1"/>
            <a:r>
              <a:rPr lang="en-US" dirty="0" smtClean="0"/>
              <a:t>Thesis has changed</a:t>
            </a:r>
          </a:p>
        </p:txBody>
      </p:sp>
      <p:sp>
        <p:nvSpPr>
          <p:cNvPr id="28676" name="Slide Number Placeholder 3"/>
          <p:cNvSpPr>
            <a:spLocks noGrp="1"/>
          </p:cNvSpPr>
          <p:nvPr>
            <p:ph type="sldNum" sz="quarter" idx="10"/>
          </p:nvPr>
        </p:nvSpPr>
        <p:spPr>
          <a:noFill/>
        </p:spPr>
        <p:txBody>
          <a:bodyPr/>
          <a:lstStyle/>
          <a:p>
            <a:pPr defTabSz="974725"/>
            <a:fld id="{8E491D69-893D-4F28-95FC-6D2A26764713}" type="slidenum">
              <a:rPr lang="en-US" smtClean="0">
                <a:latin typeface="Arial" charset="0"/>
              </a:rPr>
              <a:pPr defTabSz="974725"/>
              <a:t>22</a:t>
            </a:fld>
            <a:endParaRPr lang="en-US" dirty="0" smtClean="0">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Strategy, Multiple Flavors</a:t>
            </a:r>
            <a:endParaRPr lang="en-US" dirty="0"/>
          </a:p>
        </p:txBody>
      </p:sp>
      <p:sp>
        <p:nvSpPr>
          <p:cNvPr id="4" name="Slide Number Placeholder 3"/>
          <p:cNvSpPr>
            <a:spLocks noGrp="1"/>
          </p:cNvSpPr>
          <p:nvPr>
            <p:ph type="sldNum" sz="quarter" idx="10"/>
          </p:nvPr>
        </p:nvSpPr>
        <p:spPr/>
        <p:txBody>
          <a:bodyPr/>
          <a:lstStyle/>
          <a:p>
            <a:pPr>
              <a:defRPr/>
            </a:pPr>
            <a:fld id="{1D4BC85D-B8BA-4DFB-AD54-DD35F32B9AE3}" type="slidenum">
              <a:rPr lang="en-US" smtClean="0"/>
              <a:pPr>
                <a:defRPr/>
              </a:pPr>
              <a:t>23</a:t>
            </a:fld>
            <a:endParaRPr lang="en-US" dirty="0"/>
          </a:p>
        </p:txBody>
      </p:sp>
      <p:sp>
        <p:nvSpPr>
          <p:cNvPr id="25" name="Oval 24"/>
          <p:cNvSpPr/>
          <p:nvPr/>
        </p:nvSpPr>
        <p:spPr>
          <a:xfrm>
            <a:off x="5626916" y="4477143"/>
            <a:ext cx="2902931" cy="106706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i="1" u="sng" dirty="0" smtClean="0">
                <a:solidFill>
                  <a:schemeClr val="accent1"/>
                </a:solidFill>
              </a:rPr>
              <a:t>International Stalwarts</a:t>
            </a:r>
            <a:r>
              <a:rPr lang="en-US" sz="1200" b="1" i="1" baseline="30000" dirty="0" smtClean="0">
                <a:solidFill>
                  <a:schemeClr val="accent1"/>
                </a:solidFill>
              </a:rPr>
              <a:t>¤</a:t>
            </a:r>
            <a:endParaRPr lang="en-US" sz="1200" b="1" i="1" u="sng" dirty="0" smtClean="0">
              <a:solidFill>
                <a:schemeClr val="accent1"/>
              </a:solidFill>
            </a:endParaRPr>
          </a:p>
          <a:p>
            <a:pPr algn="ctr"/>
            <a:r>
              <a:rPr lang="en-US" sz="1000" i="1" dirty="0" smtClean="0">
                <a:solidFill>
                  <a:schemeClr val="accent1"/>
                </a:solidFill>
              </a:rPr>
              <a:t>Sister strategy to Global Stalwarts, excludes U.S. companies</a:t>
            </a:r>
            <a:endParaRPr lang="en-US" sz="1000" i="1" dirty="0">
              <a:solidFill>
                <a:schemeClr val="accent1"/>
              </a:solidFill>
            </a:endParaRPr>
          </a:p>
        </p:txBody>
      </p:sp>
      <p:sp>
        <p:nvSpPr>
          <p:cNvPr id="26" name="Oval 25"/>
          <p:cNvSpPr/>
          <p:nvPr/>
        </p:nvSpPr>
        <p:spPr>
          <a:xfrm>
            <a:off x="4876269" y="3448252"/>
            <a:ext cx="3653578" cy="1095219"/>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i="1" u="sng" dirty="0" smtClean="0">
                <a:solidFill>
                  <a:schemeClr val="accent1"/>
                </a:solidFill>
              </a:rPr>
              <a:t>Global Stalwarts</a:t>
            </a:r>
            <a:r>
              <a:rPr lang="en-US" sz="1300" b="1" i="1" baseline="30000" dirty="0" smtClean="0">
                <a:solidFill>
                  <a:schemeClr val="accent1"/>
                </a:solidFill>
              </a:rPr>
              <a:t>¤</a:t>
            </a:r>
            <a:endParaRPr lang="en-US" sz="1300" b="1" i="1" u="sng" baseline="30000" dirty="0" smtClean="0">
              <a:solidFill>
                <a:schemeClr val="accent1"/>
              </a:solidFill>
            </a:endParaRPr>
          </a:p>
          <a:p>
            <a:pPr algn="ctr"/>
            <a:r>
              <a:rPr lang="en-US" sz="1100" i="1" dirty="0">
                <a:solidFill>
                  <a:schemeClr val="accent1"/>
                </a:solidFill>
              </a:rPr>
              <a:t>C</a:t>
            </a:r>
            <a:r>
              <a:rPr lang="en-US" sz="1100" i="1" dirty="0" smtClean="0">
                <a:solidFill>
                  <a:schemeClr val="accent1"/>
                </a:solidFill>
              </a:rPr>
              <a:t>oncentrated on liquid holdings (market caps of $1.5 billion and above).</a:t>
            </a:r>
            <a:endParaRPr lang="en-US" sz="1100" i="1" dirty="0">
              <a:solidFill>
                <a:schemeClr val="accent1"/>
              </a:solidFill>
            </a:endParaRPr>
          </a:p>
        </p:txBody>
      </p:sp>
      <p:grpSp>
        <p:nvGrpSpPr>
          <p:cNvPr id="23" name="Group 22"/>
          <p:cNvGrpSpPr/>
          <p:nvPr/>
        </p:nvGrpSpPr>
        <p:grpSpPr>
          <a:xfrm>
            <a:off x="800391" y="2353661"/>
            <a:ext cx="7462628" cy="4269100"/>
            <a:chOff x="1066800" y="685800"/>
            <a:chExt cx="7315200" cy="4500013"/>
          </a:xfrm>
        </p:grpSpPr>
        <p:sp>
          <p:nvSpPr>
            <p:cNvPr id="15" name="Oval 14"/>
            <p:cNvSpPr/>
            <p:nvPr/>
          </p:nvSpPr>
          <p:spPr>
            <a:xfrm>
              <a:off x="2225744" y="4119374"/>
              <a:ext cx="2506950" cy="1066439"/>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u="sng" dirty="0" smtClean="0">
                  <a:solidFill>
                    <a:schemeClr val="bg1"/>
                  </a:solidFill>
                </a:rPr>
                <a:t>Emerging Markets Opportunities</a:t>
              </a:r>
              <a:r>
                <a:rPr lang="en-US" sz="1100" b="1" u="sng" baseline="30000" dirty="0" smtClean="0">
                  <a:solidFill>
                    <a:schemeClr val="bg1"/>
                  </a:solidFill>
                </a:rPr>
                <a:t>*</a:t>
              </a:r>
              <a:endParaRPr lang="en-US" sz="1100" b="1" u="sng" dirty="0" smtClean="0">
                <a:solidFill>
                  <a:schemeClr val="bg1"/>
                </a:solidFill>
              </a:endParaRPr>
            </a:p>
            <a:p>
              <a:pPr algn="ctr"/>
              <a:r>
                <a:rPr lang="en-US" sz="900" dirty="0" smtClean="0"/>
                <a:t>Another subset of Global Reach, focused on Emerging and Frontier Markets companies </a:t>
              </a:r>
              <a:endParaRPr lang="en-US" sz="900" dirty="0"/>
            </a:p>
          </p:txBody>
        </p:sp>
        <p:sp>
          <p:nvSpPr>
            <p:cNvPr id="16" name="Oval 15"/>
            <p:cNvSpPr/>
            <p:nvPr/>
          </p:nvSpPr>
          <p:spPr>
            <a:xfrm>
              <a:off x="1733650" y="2994055"/>
              <a:ext cx="2984676" cy="117266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u="sng" dirty="0" smtClean="0">
                  <a:solidFill>
                    <a:schemeClr val="bg1"/>
                  </a:solidFill>
                </a:rPr>
                <a:t>International Opportunities</a:t>
              </a:r>
              <a:r>
                <a:rPr lang="en-US" sz="1200" b="1" u="sng" baseline="30000" dirty="0" smtClean="0">
                  <a:solidFill>
                    <a:schemeClr val="bg1"/>
                  </a:solidFill>
                </a:rPr>
                <a:t>*</a:t>
              </a:r>
              <a:endParaRPr lang="en-US" sz="1200" b="1" u="sng" dirty="0" smtClean="0">
                <a:solidFill>
                  <a:schemeClr val="bg1"/>
                </a:solidFill>
              </a:endParaRPr>
            </a:p>
            <a:p>
              <a:pPr algn="ctr"/>
              <a:r>
                <a:rPr lang="en-US" sz="1000" dirty="0" smtClean="0"/>
                <a:t>Sister strategy to Global Opportunities, excludes U.S. companies</a:t>
              </a:r>
              <a:endParaRPr lang="en-US" sz="1000" dirty="0"/>
            </a:p>
          </p:txBody>
        </p:sp>
        <p:sp>
          <p:nvSpPr>
            <p:cNvPr id="17" name="Oval 16"/>
            <p:cNvSpPr/>
            <p:nvPr/>
          </p:nvSpPr>
          <p:spPr>
            <a:xfrm>
              <a:off x="1143357" y="1839597"/>
              <a:ext cx="3581400" cy="1185185"/>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u="sng" dirty="0" smtClean="0">
                  <a:solidFill>
                    <a:schemeClr val="bg1"/>
                  </a:solidFill>
                </a:rPr>
                <a:t>Global Opportunities</a:t>
              </a:r>
              <a:r>
                <a:rPr lang="en-US" sz="1300" b="1" u="sng" baseline="30000" dirty="0" smtClean="0">
                  <a:solidFill>
                    <a:schemeClr val="bg1"/>
                  </a:solidFill>
                </a:rPr>
                <a:t>*</a:t>
              </a:r>
            </a:p>
            <a:p>
              <a:pPr algn="ctr"/>
              <a:r>
                <a:rPr lang="en-US" sz="1100" dirty="0" smtClean="0"/>
                <a:t>A more concentrated version of Globa</a:t>
              </a:r>
              <a:r>
                <a:rPr lang="en-US" sz="1100" dirty="0"/>
                <a:t>l</a:t>
              </a:r>
              <a:r>
                <a:rPr lang="en-US" sz="1100" dirty="0" smtClean="0"/>
                <a:t> Reach – the companies  in which we are comfortable taking a larger position</a:t>
              </a:r>
              <a:endParaRPr lang="en-US" sz="1100" dirty="0"/>
            </a:p>
          </p:txBody>
        </p:sp>
        <p:sp>
          <p:nvSpPr>
            <p:cNvPr id="18" name="Rounded Rectangle 17"/>
            <p:cNvSpPr/>
            <p:nvPr/>
          </p:nvSpPr>
          <p:spPr>
            <a:xfrm>
              <a:off x="1066800" y="685800"/>
              <a:ext cx="73152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smtClean="0">
                  <a:solidFill>
                    <a:schemeClr val="bg1"/>
                  </a:solidFill>
                </a:rPr>
                <a:t>Global Reach</a:t>
              </a:r>
              <a:r>
                <a:rPr lang="en-US" sz="2400" b="1" u="sng" baseline="30000" dirty="0" smtClean="0">
                  <a:solidFill>
                    <a:schemeClr val="bg1"/>
                  </a:solidFill>
                </a:rPr>
                <a:t>*</a:t>
              </a:r>
            </a:p>
            <a:p>
              <a:pPr algn="ctr"/>
              <a:r>
                <a:rPr lang="en-US" sz="1600" dirty="0" smtClean="0"/>
                <a:t>The Flagship (Umbrella) Strategy:</a:t>
              </a:r>
            </a:p>
            <a:p>
              <a:pPr algn="ctr"/>
              <a:r>
                <a:rPr lang="en-US" sz="1600" dirty="0" smtClean="0"/>
                <a:t>Our Favorite Ideas Globally</a:t>
              </a:r>
              <a:endParaRPr lang="en-US" sz="1600" dirty="0"/>
            </a:p>
          </p:txBody>
        </p:sp>
        <p:sp>
          <p:nvSpPr>
            <p:cNvPr id="19" name="Bent-Up Arrow 18"/>
            <p:cNvSpPr/>
            <p:nvPr/>
          </p:nvSpPr>
          <p:spPr>
            <a:xfrm rot="5400000">
              <a:off x="1149162" y="1949464"/>
              <a:ext cx="259006" cy="2286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0" name="Bent-Up Arrow 19"/>
            <p:cNvSpPr/>
            <p:nvPr/>
          </p:nvSpPr>
          <p:spPr>
            <a:xfrm rot="5400000">
              <a:off x="1374762" y="3025216"/>
              <a:ext cx="628225" cy="2286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1" name="Bent-Up Arrow 20"/>
            <p:cNvSpPr/>
            <p:nvPr/>
          </p:nvSpPr>
          <p:spPr>
            <a:xfrm rot="5400000">
              <a:off x="1804377" y="4149439"/>
              <a:ext cx="619621" cy="2286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7" name="Bent-Up Arrow 26"/>
          <p:cNvSpPr/>
          <p:nvPr/>
        </p:nvSpPr>
        <p:spPr>
          <a:xfrm rot="5400000">
            <a:off x="4896225" y="3551880"/>
            <a:ext cx="245715" cy="23320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Bent-Up Arrow 27"/>
          <p:cNvSpPr/>
          <p:nvPr/>
        </p:nvSpPr>
        <p:spPr>
          <a:xfrm rot="5400000">
            <a:off x="5205757" y="4570231"/>
            <a:ext cx="595988" cy="23320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p:cNvGrpSpPr/>
          <p:nvPr/>
        </p:nvGrpSpPr>
        <p:grpSpPr>
          <a:xfrm>
            <a:off x="4721806" y="6013720"/>
            <a:ext cx="4713150" cy="507831"/>
            <a:chOff x="4785536" y="6288365"/>
            <a:chExt cx="4713150" cy="507831"/>
          </a:xfrm>
        </p:grpSpPr>
        <p:sp>
          <p:nvSpPr>
            <p:cNvPr id="7" name="TextBox 6"/>
            <p:cNvSpPr txBox="1"/>
            <p:nvPr/>
          </p:nvSpPr>
          <p:spPr>
            <a:xfrm>
              <a:off x="4785536" y="6288365"/>
              <a:ext cx="4713150" cy="276999"/>
            </a:xfrm>
            <a:prstGeom prst="rect">
              <a:avLst/>
            </a:prstGeom>
            <a:noFill/>
          </p:spPr>
          <p:txBody>
            <a:bodyPr wrap="none" rtlCol="0">
              <a:spAutoFit/>
            </a:bodyPr>
            <a:lstStyle/>
            <a:p>
              <a:pPr algn="l"/>
              <a:r>
                <a:rPr lang="en-US" sz="1200" b="1" i="1" dirty="0" smtClean="0">
                  <a:solidFill>
                    <a:schemeClr val="accent1"/>
                  </a:solidFill>
                </a:rPr>
                <a:t>*</a:t>
              </a:r>
              <a:r>
                <a:rPr lang="en-US" sz="900" b="1" i="1" dirty="0" smtClean="0">
                  <a:solidFill>
                    <a:schemeClr val="accent1"/>
                  </a:solidFill>
                </a:rPr>
                <a:t> Global Reach and the three Opportunities strategies are </a:t>
              </a:r>
              <a:r>
                <a:rPr lang="en-US" sz="900" b="1" i="1" u="sng" dirty="0" smtClean="0">
                  <a:solidFill>
                    <a:schemeClr val="accent1"/>
                  </a:solidFill>
                </a:rPr>
                <a:t>closed</a:t>
              </a:r>
              <a:r>
                <a:rPr lang="en-US" sz="900" b="1" i="1" dirty="0" smtClean="0">
                  <a:solidFill>
                    <a:schemeClr val="accent1"/>
                  </a:solidFill>
                </a:rPr>
                <a:t> to new investors.</a:t>
              </a:r>
              <a:endParaRPr lang="en-US" sz="900" b="1" i="1" dirty="0">
                <a:solidFill>
                  <a:schemeClr val="accent1"/>
                </a:solidFill>
              </a:endParaRPr>
            </a:p>
          </p:txBody>
        </p:sp>
        <p:sp>
          <p:nvSpPr>
            <p:cNvPr id="30" name="TextBox 29"/>
            <p:cNvSpPr txBox="1"/>
            <p:nvPr/>
          </p:nvSpPr>
          <p:spPr>
            <a:xfrm>
              <a:off x="4785536" y="6565364"/>
              <a:ext cx="4713150" cy="230832"/>
            </a:xfrm>
            <a:prstGeom prst="rect">
              <a:avLst/>
            </a:prstGeom>
            <a:noFill/>
          </p:spPr>
          <p:txBody>
            <a:bodyPr wrap="square" rtlCol="0">
              <a:spAutoFit/>
            </a:bodyPr>
            <a:lstStyle/>
            <a:p>
              <a:pPr algn="l"/>
              <a:r>
                <a:rPr lang="en-US" sz="900" b="1" i="1" dirty="0" smtClean="0">
                  <a:solidFill>
                    <a:schemeClr val="accent1"/>
                  </a:solidFill>
                </a:rPr>
                <a:t>¤ The Stalwart and Global Microcap strategies are not yet available</a:t>
              </a:r>
              <a:r>
                <a:rPr lang="en-US" sz="900" b="1" i="1" dirty="0">
                  <a:solidFill>
                    <a:schemeClr val="accent1"/>
                  </a:solidFill>
                </a:rPr>
                <a:t>.</a:t>
              </a:r>
              <a:r>
                <a:rPr lang="en-US" sz="900" b="1" i="1" dirty="0" smtClean="0">
                  <a:solidFill>
                    <a:schemeClr val="accent1"/>
                  </a:solidFill>
                </a:rPr>
                <a:t> </a:t>
              </a:r>
              <a:endParaRPr lang="en-US" sz="900" b="1" i="1" dirty="0">
                <a:solidFill>
                  <a:schemeClr val="accent1"/>
                </a:solidFill>
              </a:endParaRPr>
            </a:p>
          </p:txBody>
        </p:sp>
      </p:grpSp>
      <p:sp>
        <p:nvSpPr>
          <p:cNvPr id="22" name="Oval 21"/>
          <p:cNvSpPr/>
          <p:nvPr/>
        </p:nvSpPr>
        <p:spPr>
          <a:xfrm>
            <a:off x="899921" y="1601530"/>
            <a:ext cx="7363097" cy="676039"/>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u="sng" dirty="0" smtClean="0">
                <a:solidFill>
                  <a:schemeClr val="bg1"/>
                </a:solidFill>
              </a:rPr>
              <a:t>Global Micro Cap</a:t>
            </a:r>
            <a:r>
              <a:rPr lang="en-US" sz="1300" b="1" i="1" baseline="30000" dirty="0" smtClean="0">
                <a:solidFill>
                  <a:schemeClr val="bg1"/>
                </a:solidFill>
              </a:rPr>
              <a:t>¤</a:t>
            </a:r>
            <a:endParaRPr lang="en-US" sz="1300" b="1" u="sng" baseline="30000" dirty="0" smtClean="0">
              <a:solidFill>
                <a:schemeClr val="bg1"/>
              </a:solidFill>
            </a:endParaRPr>
          </a:p>
          <a:p>
            <a:pPr algn="ctr"/>
            <a:r>
              <a:rPr lang="en-US" sz="1100" dirty="0" smtClean="0"/>
              <a:t>Feeder strategy, pure micro-cap exposure</a:t>
            </a:r>
          </a:p>
          <a:p>
            <a:pPr algn="ctr"/>
            <a:r>
              <a:rPr lang="en-US" sz="1100" dirty="0" smtClean="0"/>
              <a:t>(targeting companies in the $50 - $350 million market cap range)</a:t>
            </a:r>
            <a:endParaRPr lang="en-US" sz="1100" dirty="0"/>
          </a:p>
        </p:txBody>
      </p:sp>
      <p:sp>
        <p:nvSpPr>
          <p:cNvPr id="3" name="Down Arrow 2"/>
          <p:cNvSpPr/>
          <p:nvPr/>
        </p:nvSpPr>
        <p:spPr bwMode="auto">
          <a:xfrm>
            <a:off x="1225483" y="2081831"/>
            <a:ext cx="179109" cy="271830"/>
          </a:xfrm>
          <a:prstGeom prst="downArrow">
            <a:avLst/>
          </a:prstGeom>
          <a:solidFill>
            <a:schemeClr val="bg1">
              <a:lumMod val="65000"/>
            </a:schemeClr>
          </a:solidFill>
          <a:ln w="12700" cap="flat" cmpd="sng" algn="ctr">
            <a:solidFill>
              <a:schemeClr val="bg1">
                <a:lumMod val="50000"/>
              </a:schemeClr>
            </a:solidFill>
            <a:prstDash val="solid"/>
            <a:round/>
            <a:headEnd type="none" w="med" len="med"/>
            <a:tailEnd type="none" w="med" len="med"/>
          </a:ln>
          <a:effectLst/>
        </p:spPr>
        <p:txBody>
          <a:bodyPr vert="horz" wrap="square" lIns="101514" tIns="50760" rIns="101514" bIns="50760" numCol="1" rtlCol="0" anchor="t" anchorCtr="0" compatLnSpc="1">
            <a:prstTxWarp prst="textNoShape">
              <a:avLst/>
            </a:prstTxWarp>
          </a:bodyPr>
          <a:lstStyle/>
          <a:p>
            <a:pPr marL="0" marR="0" indent="0" algn="ctr" defTabSz="974725" rtl="0" eaLnBrk="0" fontAlgn="base" latinLnBrk="0" hangingPunct="0">
              <a:lnSpc>
                <a:spcPct val="100000"/>
              </a:lnSpc>
              <a:spcBef>
                <a:spcPct val="0"/>
              </a:spcBef>
              <a:spcAft>
                <a:spcPct val="0"/>
              </a:spcAft>
              <a:buClrTx/>
              <a:buSzTx/>
              <a:buFontTx/>
              <a:buNone/>
              <a:tabLst>
                <a:tab pos="249238" algn="l"/>
              </a:tabLst>
            </a:pPr>
            <a:endParaRPr kumimoji="0" lang="en-US" sz="1900" b="0" i="0" u="none" strike="noStrike" cap="none" normalizeH="0" baseline="0" dirty="0" smtClean="0">
              <a:ln>
                <a:noFill/>
              </a:ln>
              <a:solidFill>
                <a:srgbClr val="0E1D47"/>
              </a:solidFill>
              <a:effectLst/>
              <a:latin typeface="Arial" charset="0"/>
            </a:endParaRPr>
          </a:p>
        </p:txBody>
      </p:sp>
      <p:sp>
        <p:nvSpPr>
          <p:cNvPr id="24" name="Down Arrow 23"/>
          <p:cNvSpPr/>
          <p:nvPr/>
        </p:nvSpPr>
        <p:spPr bwMode="auto">
          <a:xfrm>
            <a:off x="7740976" y="2066492"/>
            <a:ext cx="179109" cy="271830"/>
          </a:xfrm>
          <a:prstGeom prst="downArrow">
            <a:avLst/>
          </a:prstGeom>
          <a:solidFill>
            <a:schemeClr val="bg1">
              <a:lumMod val="65000"/>
            </a:schemeClr>
          </a:solidFill>
          <a:ln w="12700" cap="flat" cmpd="sng" algn="ctr">
            <a:solidFill>
              <a:schemeClr val="bg1">
                <a:lumMod val="50000"/>
              </a:schemeClr>
            </a:solidFill>
            <a:prstDash val="solid"/>
            <a:round/>
            <a:headEnd type="none" w="med" len="med"/>
            <a:tailEnd type="none" w="med" len="med"/>
          </a:ln>
          <a:effectLst/>
        </p:spPr>
        <p:txBody>
          <a:bodyPr vert="horz" wrap="square" lIns="101514" tIns="50760" rIns="101514" bIns="50760" numCol="1" rtlCol="0" anchor="t" anchorCtr="0" compatLnSpc="1">
            <a:prstTxWarp prst="textNoShape">
              <a:avLst/>
            </a:prstTxWarp>
          </a:bodyPr>
          <a:lstStyle/>
          <a:p>
            <a:pPr marL="0" marR="0" indent="0" algn="ctr" defTabSz="974725" rtl="0" eaLnBrk="0" fontAlgn="base" latinLnBrk="0" hangingPunct="0">
              <a:lnSpc>
                <a:spcPct val="100000"/>
              </a:lnSpc>
              <a:spcBef>
                <a:spcPct val="0"/>
              </a:spcBef>
              <a:spcAft>
                <a:spcPct val="0"/>
              </a:spcAft>
              <a:buClrTx/>
              <a:buSzTx/>
              <a:buFontTx/>
              <a:buNone/>
              <a:tabLst>
                <a:tab pos="249238" algn="l"/>
              </a:tabLst>
            </a:pPr>
            <a:endParaRPr kumimoji="0" lang="en-US" sz="1900" b="0" i="0" u="none" strike="noStrike" cap="none" normalizeH="0" baseline="0" dirty="0" smtClean="0">
              <a:ln>
                <a:noFill/>
              </a:ln>
              <a:solidFill>
                <a:srgbClr val="0E1D47"/>
              </a:solidFill>
              <a:effectLst/>
              <a:latin typeface="Arial" charset="0"/>
            </a:endParaRPr>
          </a:p>
        </p:txBody>
      </p:sp>
    </p:spTree>
    <p:extLst>
      <p:ext uri="{BB962C8B-B14F-4D97-AF65-F5344CB8AC3E}">
        <p14:creationId xmlns:p14="http://schemas.microsoft.com/office/powerpoint/2010/main" val="22438492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383254"/>
            <a:ext cx="8978900" cy="801688"/>
          </a:xfrm>
        </p:spPr>
        <p:txBody>
          <a:bodyPr/>
          <a:lstStyle/>
          <a:p>
            <a:r>
              <a:rPr lang="en-US" dirty="0" smtClean="0"/>
              <a:t>Stalwarts Portfolios </a:t>
            </a:r>
            <a:r>
              <a:rPr lang="en-US" sz="1800" i="1" dirty="0" smtClean="0"/>
              <a:t>(not yet available)</a:t>
            </a:r>
            <a:endParaRPr lang="en-US" i="1" dirty="0"/>
          </a:p>
        </p:txBody>
      </p:sp>
      <p:sp>
        <p:nvSpPr>
          <p:cNvPr id="4" name="Slide Number Placeholder 3"/>
          <p:cNvSpPr>
            <a:spLocks noGrp="1"/>
          </p:cNvSpPr>
          <p:nvPr>
            <p:ph type="sldNum" sz="quarter" idx="10"/>
          </p:nvPr>
        </p:nvSpPr>
        <p:spPr/>
        <p:txBody>
          <a:bodyPr/>
          <a:lstStyle/>
          <a:p>
            <a:pPr>
              <a:defRPr/>
            </a:pPr>
            <a:fld id="{1D4BC85D-B8BA-4DFB-AD54-DD35F32B9AE3}" type="slidenum">
              <a:rPr lang="en-US" smtClean="0"/>
              <a:pPr>
                <a:defRPr/>
              </a:pPr>
              <a:t>24</a:t>
            </a:fld>
            <a:endParaRPr lang="en-US" dirty="0"/>
          </a:p>
        </p:txBody>
      </p:sp>
      <p:sp>
        <p:nvSpPr>
          <p:cNvPr id="5" name="Content Placeholder 2"/>
          <p:cNvSpPr>
            <a:spLocks noGrp="1"/>
          </p:cNvSpPr>
          <p:nvPr>
            <p:ph idx="1"/>
          </p:nvPr>
        </p:nvSpPr>
        <p:spPr>
          <a:xfrm>
            <a:off x="530225" y="1521615"/>
            <a:ext cx="8751888" cy="4935745"/>
          </a:xfrm>
        </p:spPr>
        <p:txBody>
          <a:bodyPr/>
          <a:lstStyle/>
          <a:p>
            <a:pPr marL="492125" indent="-492125" eaLnBrk="1" hangingPunct="1"/>
            <a:r>
              <a:rPr lang="en-US" sz="2000" dirty="0" smtClean="0"/>
              <a:t>Carve Out of Liquid </a:t>
            </a:r>
            <a:r>
              <a:rPr lang="en-US" sz="2000" dirty="0"/>
              <a:t>N</a:t>
            </a:r>
            <a:r>
              <a:rPr lang="en-US" sz="2000" dirty="0" smtClean="0"/>
              <a:t>ames from Global Reach Portfolio</a:t>
            </a:r>
          </a:p>
          <a:p>
            <a:pPr marL="919163" lvl="1" indent="-492125" eaLnBrk="1" hangingPunct="1"/>
            <a:r>
              <a:rPr lang="en-US" sz="1800" dirty="0"/>
              <a:t>Above $1.5B where there is plenty of capacity and good liquidity </a:t>
            </a:r>
            <a:endParaRPr lang="en-US" sz="1800" dirty="0" smtClean="0"/>
          </a:p>
          <a:p>
            <a:pPr marL="492125" indent="-492125" eaLnBrk="1" hangingPunct="1"/>
            <a:r>
              <a:rPr lang="en-US" sz="2000" dirty="0" smtClean="0"/>
              <a:t>Positions</a:t>
            </a:r>
          </a:p>
          <a:p>
            <a:pPr marL="919163" lvl="1" indent="-492125" eaLnBrk="1" hangingPunct="1"/>
            <a:r>
              <a:rPr lang="en-US" sz="1800" dirty="0" smtClean="0"/>
              <a:t>Approximately 75 – 125 holdings</a:t>
            </a:r>
            <a:r>
              <a:rPr lang="en-US" sz="1800" baseline="30000" dirty="0" smtClean="0"/>
              <a:t>*</a:t>
            </a:r>
          </a:p>
          <a:p>
            <a:pPr marL="1346200" lvl="2" indent="-492125" eaLnBrk="1" hangingPunct="1"/>
            <a:r>
              <a:rPr lang="en-US" sz="1600" dirty="0" smtClean="0"/>
              <a:t>Largest positions typically 2 - 3%</a:t>
            </a:r>
          </a:p>
          <a:p>
            <a:pPr marL="492125" indent="-492125" eaLnBrk="1" hangingPunct="1"/>
            <a:r>
              <a:rPr lang="en-US" sz="2000" dirty="0" smtClean="0"/>
              <a:t>Broad Country Exposure</a:t>
            </a:r>
          </a:p>
          <a:p>
            <a:pPr marL="919163" lvl="1" indent="-492125" eaLnBrk="1" hangingPunct="1"/>
            <a:r>
              <a:rPr lang="en-US" sz="1800" dirty="0" smtClean="0"/>
              <a:t>Developed, Emerging, and some Frontier </a:t>
            </a:r>
          </a:p>
          <a:p>
            <a:pPr marL="919163" lvl="1" indent="-492125" eaLnBrk="1" hangingPunct="1"/>
            <a:r>
              <a:rPr lang="en-US" sz="1800" dirty="0" smtClean="0"/>
              <a:t>Weighting based on bottom-up opportunities (benchmark agnostic)</a:t>
            </a:r>
          </a:p>
          <a:p>
            <a:pPr marL="492125" indent="-492125" eaLnBrk="1" hangingPunct="1"/>
            <a:r>
              <a:rPr lang="en-US" sz="2000" dirty="0" smtClean="0"/>
              <a:t>Broad Industry Exposure</a:t>
            </a:r>
          </a:p>
          <a:p>
            <a:pPr marL="919163" lvl="1" indent="-492125" eaLnBrk="1" hangingPunct="1"/>
            <a:r>
              <a:rPr lang="en-US" sz="1800" dirty="0" smtClean="0"/>
              <a:t>Looking across all industries</a:t>
            </a:r>
          </a:p>
          <a:p>
            <a:pPr marL="919163" lvl="1" indent="-492125" eaLnBrk="1" hangingPunct="1"/>
            <a:r>
              <a:rPr lang="en-US" sz="1800" dirty="0" smtClean="0"/>
              <a:t>Weighting based on bottom-up opportunities (benchmark agnostic)</a:t>
            </a:r>
          </a:p>
          <a:p>
            <a:pPr marL="492125" indent="-492125" eaLnBrk="1" hangingPunct="1"/>
            <a:r>
              <a:rPr lang="en-US" sz="2000" dirty="0" smtClean="0"/>
              <a:t>Low Turnover</a:t>
            </a:r>
          </a:p>
          <a:p>
            <a:pPr marL="919163" lvl="1" indent="-492125" eaLnBrk="1" hangingPunct="1"/>
            <a:r>
              <a:rPr lang="en-US" sz="1800" dirty="0" smtClean="0"/>
              <a:t>Buy-and-hold philosophy</a:t>
            </a:r>
          </a:p>
          <a:p>
            <a:pPr marL="919163" lvl="1" indent="-492125" eaLnBrk="1" hangingPunct="1"/>
            <a:r>
              <a:rPr lang="en-US" sz="1800" dirty="0" smtClean="0"/>
              <a:t>Evaluating companies on 5+ year horizon</a:t>
            </a:r>
          </a:p>
        </p:txBody>
      </p:sp>
      <p:sp>
        <p:nvSpPr>
          <p:cNvPr id="3" name="TextBox 2"/>
          <p:cNvSpPr txBox="1"/>
          <p:nvPr/>
        </p:nvSpPr>
        <p:spPr>
          <a:xfrm>
            <a:off x="618821" y="6817975"/>
            <a:ext cx="2297425" cy="246221"/>
          </a:xfrm>
          <a:prstGeom prst="rect">
            <a:avLst/>
          </a:prstGeom>
          <a:noFill/>
        </p:spPr>
        <p:txBody>
          <a:bodyPr wrap="none" rtlCol="0">
            <a:spAutoFit/>
          </a:bodyPr>
          <a:lstStyle/>
          <a:p>
            <a:r>
              <a:rPr lang="en-US" sz="1000" i="1" dirty="0" smtClean="0">
                <a:solidFill>
                  <a:srgbClr val="663300"/>
                </a:solidFill>
              </a:rPr>
              <a:t>* Actual number of holdings may vary</a:t>
            </a:r>
            <a:endParaRPr lang="en-US" sz="1000" i="1" dirty="0">
              <a:solidFill>
                <a:srgbClr val="663300"/>
              </a:solidFill>
            </a:endParaRPr>
          </a:p>
        </p:txBody>
      </p:sp>
    </p:spTree>
    <p:extLst>
      <p:ext uri="{BB962C8B-B14F-4D97-AF65-F5344CB8AC3E}">
        <p14:creationId xmlns:p14="http://schemas.microsoft.com/office/powerpoint/2010/main" val="2531617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z="3400" dirty="0" smtClean="0"/>
              <a:t>Why Stalwarts Portfolio?</a:t>
            </a:r>
          </a:p>
        </p:txBody>
      </p:sp>
      <p:sp>
        <p:nvSpPr>
          <p:cNvPr id="28675" name="Content Placeholder 2"/>
          <p:cNvSpPr>
            <a:spLocks noGrp="1"/>
          </p:cNvSpPr>
          <p:nvPr>
            <p:ph idx="1"/>
          </p:nvPr>
        </p:nvSpPr>
        <p:spPr/>
        <p:txBody>
          <a:bodyPr/>
          <a:lstStyle/>
          <a:p>
            <a:pPr marL="492125" indent="-492125" eaLnBrk="1" hangingPunct="1"/>
            <a:r>
              <a:rPr lang="en-US" dirty="0" smtClean="0"/>
              <a:t>Lack of global mid-cap funds</a:t>
            </a:r>
          </a:p>
          <a:p>
            <a:pPr marL="919163" lvl="1" indent="-492125" eaLnBrk="1" hangingPunct="1"/>
            <a:r>
              <a:rPr lang="en-US" dirty="0" smtClean="0"/>
              <a:t>We believe our global perspective can bring value to mid-cap investing</a:t>
            </a:r>
          </a:p>
          <a:p>
            <a:pPr marL="492125" indent="-492125" eaLnBrk="1" hangingPunct="1"/>
            <a:r>
              <a:rPr lang="en-US" dirty="0" smtClean="0"/>
              <a:t>Proof of concept from existing portfolios</a:t>
            </a:r>
          </a:p>
          <a:p>
            <a:pPr marL="919163" lvl="1" indent="-492125" eaLnBrk="1" hangingPunct="1"/>
            <a:r>
              <a:rPr lang="en-US" dirty="0" smtClean="0"/>
              <a:t>Our experience in this cap range leads us to believe we can add value</a:t>
            </a:r>
          </a:p>
          <a:p>
            <a:pPr marL="919163" lvl="1" indent="-492125" eaLnBrk="1" hangingPunct="1"/>
            <a:r>
              <a:rPr lang="en-US" dirty="0" smtClean="0"/>
              <a:t>Focus should make us better Stalwart investors across strategies</a:t>
            </a:r>
          </a:p>
          <a:p>
            <a:pPr marL="492125" indent="-492125" eaLnBrk="1" hangingPunct="1"/>
            <a:r>
              <a:rPr lang="en-US" dirty="0"/>
              <a:t>Less capacity constrained option for </a:t>
            </a:r>
            <a:r>
              <a:rPr lang="en-US" dirty="0" smtClean="0"/>
              <a:t>clients</a:t>
            </a:r>
          </a:p>
          <a:p>
            <a:pPr marL="919163" lvl="1" indent="-492125" eaLnBrk="1" hangingPunct="1"/>
            <a:r>
              <a:rPr lang="en-US" dirty="0" smtClean="0"/>
              <a:t>Higher liquidity will allow longer-term access without impacting performance of small/micro cap portfolios</a:t>
            </a:r>
            <a:endParaRPr lang="en-US" dirty="0"/>
          </a:p>
          <a:p>
            <a:pPr marL="492125" indent="-492125" eaLnBrk="1" hangingPunct="1"/>
            <a:r>
              <a:rPr lang="en-US" dirty="0" smtClean="0"/>
              <a:t>Vehicle for foreign institutional clients</a:t>
            </a:r>
          </a:p>
          <a:p>
            <a:pPr marL="919163" lvl="1" indent="-492125" eaLnBrk="1" hangingPunct="1"/>
            <a:r>
              <a:rPr lang="en-US" dirty="0" smtClean="0"/>
              <a:t>We believe having foreign clients will make us better global investors</a:t>
            </a:r>
          </a:p>
          <a:p>
            <a:pPr marL="492125" indent="-492125" eaLnBrk="1" hangingPunct="1"/>
            <a:r>
              <a:rPr lang="en-US" dirty="0" smtClean="0"/>
              <a:t>Career opportunity for our global team</a:t>
            </a:r>
          </a:p>
          <a:p>
            <a:pPr marL="919163" lvl="1" indent="-492125" eaLnBrk="1" hangingPunct="1"/>
            <a:r>
              <a:rPr lang="en-US" dirty="0" smtClean="0"/>
              <a:t>Building long-term career opportunities for our growing team </a:t>
            </a:r>
          </a:p>
        </p:txBody>
      </p:sp>
      <p:sp>
        <p:nvSpPr>
          <p:cNvPr id="28676" name="Slide Number Placeholder 3"/>
          <p:cNvSpPr>
            <a:spLocks noGrp="1"/>
          </p:cNvSpPr>
          <p:nvPr>
            <p:ph type="sldNum" sz="quarter" idx="10"/>
          </p:nvPr>
        </p:nvSpPr>
        <p:spPr>
          <a:noFill/>
        </p:spPr>
        <p:txBody>
          <a:bodyPr/>
          <a:lstStyle/>
          <a:p>
            <a:pPr defTabSz="974725"/>
            <a:fld id="{8E491D69-893D-4F28-95FC-6D2A26764713}" type="slidenum">
              <a:rPr lang="en-US" smtClean="0">
                <a:latin typeface="Arial" charset="0"/>
              </a:rPr>
              <a:pPr defTabSz="974725"/>
              <a:t>25</a:t>
            </a:fld>
            <a:endParaRPr lang="en-US" dirty="0" smtClean="0">
              <a:latin typeface="Arial" charset="0"/>
            </a:endParaRPr>
          </a:p>
        </p:txBody>
      </p:sp>
    </p:spTree>
    <p:extLst>
      <p:ext uri="{BB962C8B-B14F-4D97-AF65-F5344CB8AC3E}">
        <p14:creationId xmlns:p14="http://schemas.microsoft.com/office/powerpoint/2010/main" val="12624515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Cap Exposure by Strategy</a:t>
            </a:r>
            <a:endParaRPr lang="en-US" dirty="0"/>
          </a:p>
        </p:txBody>
      </p:sp>
      <p:sp>
        <p:nvSpPr>
          <p:cNvPr id="3" name="Slide Number Placeholder 2"/>
          <p:cNvSpPr>
            <a:spLocks noGrp="1"/>
          </p:cNvSpPr>
          <p:nvPr>
            <p:ph type="sldNum" sz="quarter" idx="10"/>
          </p:nvPr>
        </p:nvSpPr>
        <p:spPr/>
        <p:txBody>
          <a:bodyPr/>
          <a:lstStyle/>
          <a:p>
            <a:pPr>
              <a:defRPr/>
            </a:pPr>
            <a:fld id="{D2756A94-B6B5-4B3B-B6E1-B4199BD9C582}" type="slidenum">
              <a:rPr lang="en-US" smtClean="0"/>
              <a:pPr>
                <a:defRPr/>
              </a:pPr>
              <a:t>26</a:t>
            </a:fld>
            <a:endParaRPr lang="en-US" dirty="0"/>
          </a:p>
        </p:txBody>
      </p:sp>
      <p:sp>
        <p:nvSpPr>
          <p:cNvPr id="5" name="TextBox 4"/>
          <p:cNvSpPr txBox="1"/>
          <p:nvPr/>
        </p:nvSpPr>
        <p:spPr>
          <a:xfrm>
            <a:off x="180223" y="6496994"/>
            <a:ext cx="9152313" cy="461665"/>
          </a:xfrm>
          <a:prstGeom prst="rect">
            <a:avLst/>
          </a:prstGeom>
          <a:noFill/>
        </p:spPr>
        <p:txBody>
          <a:bodyPr wrap="square" rtlCol="0">
            <a:spAutoFit/>
          </a:bodyPr>
          <a:lstStyle/>
          <a:p>
            <a:pPr algn="l"/>
            <a:r>
              <a:rPr lang="en-US" sz="800" i="1" dirty="0">
                <a:solidFill>
                  <a:srgbClr val="663300"/>
                </a:solidFill>
              </a:rPr>
              <a:t>source: Grandeur Peak Global Advisors; portfolios as of 6/30/15; Data for Global Micro Cap, Global Stalwarts and International Stalwarts is hypothetical and not based on actual holdings.  Actual Market Cap exposure may vary.  The Stalwarts Funds will typically hold companies with at least $1.5 billion in market cap.  The Global Micro Cap Fund will typically hold companies with market caps between $50 - $350 million.</a:t>
            </a:r>
          </a:p>
        </p:txBody>
      </p:sp>
      <p:graphicFrame>
        <p:nvGraphicFramePr>
          <p:cNvPr id="6" name="Chart 5"/>
          <p:cNvGraphicFramePr>
            <a:graphicFrameLocks/>
          </p:cNvGraphicFramePr>
          <p:nvPr>
            <p:extLst/>
          </p:nvPr>
        </p:nvGraphicFramePr>
        <p:xfrm>
          <a:off x="255182" y="1571558"/>
          <a:ext cx="9124487" cy="49725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81701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 Overlap</a:t>
            </a:r>
            <a:endParaRPr lang="en-US" dirty="0"/>
          </a:p>
        </p:txBody>
      </p:sp>
      <p:sp>
        <p:nvSpPr>
          <p:cNvPr id="3" name="Slide Number Placeholder 2"/>
          <p:cNvSpPr>
            <a:spLocks noGrp="1"/>
          </p:cNvSpPr>
          <p:nvPr>
            <p:ph type="sldNum" sz="quarter" idx="10"/>
          </p:nvPr>
        </p:nvSpPr>
        <p:spPr/>
        <p:txBody>
          <a:bodyPr/>
          <a:lstStyle/>
          <a:p>
            <a:pPr>
              <a:defRPr/>
            </a:pPr>
            <a:fld id="{D2756A94-B6B5-4B3B-B6E1-B4199BD9C582}" type="slidenum">
              <a:rPr lang="en-US" smtClean="0"/>
              <a:pPr>
                <a:defRPr/>
              </a:pPr>
              <a:t>27</a:t>
            </a:fld>
            <a:endParaRPr lang="en-US" dirty="0"/>
          </a:p>
        </p:txBody>
      </p:sp>
      <p:sp>
        <p:nvSpPr>
          <p:cNvPr id="35" name="TextBox 34"/>
          <p:cNvSpPr txBox="1"/>
          <p:nvPr/>
        </p:nvSpPr>
        <p:spPr>
          <a:xfrm>
            <a:off x="782633" y="1644723"/>
            <a:ext cx="8169224" cy="584775"/>
          </a:xfrm>
          <a:prstGeom prst="rect">
            <a:avLst/>
          </a:prstGeom>
          <a:noFill/>
        </p:spPr>
        <p:txBody>
          <a:bodyPr wrap="none" rtlCol="0">
            <a:spAutoFit/>
          </a:bodyPr>
          <a:lstStyle/>
          <a:p>
            <a:pPr marL="342900" indent="-342900" algn="l">
              <a:buFont typeface="Arial" panose="020B0604020202020204" pitchFamily="34" charset="0"/>
              <a:buChar char="•"/>
            </a:pPr>
            <a:r>
              <a:rPr lang="en-US" sz="1600" dirty="0" smtClean="0">
                <a:solidFill>
                  <a:srgbClr val="663300"/>
                </a:solidFill>
              </a:rPr>
              <a:t>The size of each bubble indicates the number of holdings in each portfolio.</a:t>
            </a:r>
          </a:p>
          <a:p>
            <a:pPr marL="342900" indent="-342900" algn="l">
              <a:buFont typeface="Arial" panose="020B0604020202020204" pitchFamily="34" charset="0"/>
              <a:buChar char="•"/>
            </a:pPr>
            <a:r>
              <a:rPr lang="en-US" sz="1600" dirty="0" smtClean="0">
                <a:solidFill>
                  <a:srgbClr val="663300"/>
                </a:solidFill>
              </a:rPr>
              <a:t>The numbers inside of the bubbles indicate the holdings overlap between strategies.</a:t>
            </a:r>
            <a:endParaRPr lang="en-US" sz="1600" dirty="0">
              <a:solidFill>
                <a:srgbClr val="663300"/>
              </a:solidFill>
            </a:endParaRPr>
          </a:p>
        </p:txBody>
      </p:sp>
      <p:grpSp>
        <p:nvGrpSpPr>
          <p:cNvPr id="37" name="Group 36"/>
          <p:cNvGrpSpPr/>
          <p:nvPr/>
        </p:nvGrpSpPr>
        <p:grpSpPr>
          <a:xfrm>
            <a:off x="179110" y="2787973"/>
            <a:ext cx="9643621" cy="3069255"/>
            <a:chOff x="0" y="0"/>
            <a:chExt cx="13450775" cy="3612126"/>
          </a:xfrm>
        </p:grpSpPr>
        <p:grpSp>
          <p:nvGrpSpPr>
            <p:cNvPr id="38" name="Group 37"/>
            <p:cNvGrpSpPr/>
            <p:nvPr/>
          </p:nvGrpSpPr>
          <p:grpSpPr>
            <a:xfrm>
              <a:off x="0" y="0"/>
              <a:ext cx="13450775" cy="3612126"/>
              <a:chOff x="0" y="0"/>
              <a:chExt cx="12939246" cy="3735340"/>
            </a:xfrm>
          </p:grpSpPr>
          <p:grpSp>
            <p:nvGrpSpPr>
              <p:cNvPr id="40" name="Group 39"/>
              <p:cNvGrpSpPr/>
              <p:nvPr/>
            </p:nvGrpSpPr>
            <p:grpSpPr>
              <a:xfrm>
                <a:off x="0" y="0"/>
                <a:ext cx="12939246" cy="3735340"/>
                <a:chOff x="0" y="0"/>
                <a:chExt cx="10098087" cy="2915146"/>
              </a:xfrm>
            </p:grpSpPr>
            <p:sp>
              <p:nvSpPr>
                <p:cNvPr id="42" name="Oval 41"/>
                <p:cNvSpPr/>
                <p:nvPr/>
              </p:nvSpPr>
              <p:spPr>
                <a:xfrm>
                  <a:off x="1097189" y="0"/>
                  <a:ext cx="2708834" cy="2638169"/>
                </a:xfrm>
                <a:prstGeom prst="ellipse">
                  <a:avLst/>
                </a:prstGeom>
                <a:solidFill>
                  <a:schemeClr val="accent1">
                    <a:alpha val="50000"/>
                  </a:schemeClr>
                </a:solidFill>
                <a:ln>
                  <a:solidFill>
                    <a:schemeClr val="lt1">
                      <a:hueOff val="0"/>
                      <a:satOff val="0"/>
                      <a:lumOff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solidFill>
                      <a:srgbClr val="FF0000"/>
                    </a:solidFill>
                  </a:endParaRPr>
                </a:p>
              </p:txBody>
            </p:sp>
            <p:sp>
              <p:nvSpPr>
                <p:cNvPr id="43" name="Oval 42"/>
                <p:cNvSpPr/>
                <p:nvPr/>
              </p:nvSpPr>
              <p:spPr>
                <a:xfrm>
                  <a:off x="1681102" y="501509"/>
                  <a:ext cx="2200931" cy="2143513"/>
                </a:xfrm>
                <a:prstGeom prst="ellipse">
                  <a:avLst/>
                </a:prstGeom>
                <a:solidFill>
                  <a:schemeClr val="accent2">
                    <a:alpha val="50000"/>
                  </a:schemeClr>
                </a:solidFill>
                <a:ln>
                  <a:solidFill>
                    <a:schemeClr val="lt1">
                      <a:hueOff val="0"/>
                      <a:satOff val="0"/>
                      <a:lumOff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solidFill>
                      <a:srgbClr val="FF0000"/>
                    </a:solidFill>
                  </a:endParaRPr>
                </a:p>
              </p:txBody>
            </p:sp>
            <p:sp>
              <p:nvSpPr>
                <p:cNvPr id="44" name="Oval 43"/>
                <p:cNvSpPr/>
                <p:nvPr/>
              </p:nvSpPr>
              <p:spPr>
                <a:xfrm>
                  <a:off x="6420896" y="333376"/>
                  <a:ext cx="1959069" cy="1907962"/>
                </a:xfrm>
                <a:prstGeom prst="ellipse">
                  <a:avLst/>
                </a:prstGeom>
                <a:solidFill>
                  <a:schemeClr val="accent3">
                    <a:alpha val="50000"/>
                  </a:schemeClr>
                </a:solidFill>
                <a:ln>
                  <a:solidFill>
                    <a:schemeClr val="lt1">
                      <a:hueOff val="0"/>
                      <a:satOff val="0"/>
                      <a:lumOff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solidFill>
                      <a:srgbClr val="FF0000"/>
                    </a:solidFill>
                  </a:endParaRPr>
                </a:p>
              </p:txBody>
            </p:sp>
            <p:sp>
              <p:nvSpPr>
                <p:cNvPr id="45" name="Oval 44"/>
                <p:cNvSpPr/>
                <p:nvPr/>
              </p:nvSpPr>
              <p:spPr>
                <a:xfrm>
                  <a:off x="1880406" y="1489690"/>
                  <a:ext cx="1539549" cy="1331759"/>
                </a:xfrm>
                <a:prstGeom prst="ellipse">
                  <a:avLst/>
                </a:prstGeom>
                <a:solidFill>
                  <a:srgbClr val="F0E61E">
                    <a:alpha val="50000"/>
                  </a:srgbClr>
                </a:solidFill>
                <a:ln>
                  <a:solidFill>
                    <a:schemeClr val="lt1">
                      <a:hueOff val="0"/>
                      <a:satOff val="0"/>
                      <a:lumOff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solidFill>
                      <a:srgbClr val="FF0000"/>
                    </a:solidFill>
                  </a:endParaRPr>
                </a:p>
              </p:txBody>
            </p:sp>
            <p:sp>
              <p:nvSpPr>
                <p:cNvPr id="46" name="TextBox 44"/>
                <p:cNvSpPr txBox="1"/>
                <p:nvPr/>
              </p:nvSpPr>
              <p:spPr>
                <a:xfrm>
                  <a:off x="1128787" y="677209"/>
                  <a:ext cx="752476" cy="6000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1" dirty="0"/>
                    <a:t>116</a:t>
                  </a:r>
                </a:p>
              </p:txBody>
            </p:sp>
            <p:sp>
              <p:nvSpPr>
                <p:cNvPr id="47" name="TextBox 45"/>
                <p:cNvSpPr txBox="1"/>
                <p:nvPr/>
              </p:nvSpPr>
              <p:spPr>
                <a:xfrm>
                  <a:off x="2350166" y="795855"/>
                  <a:ext cx="752476" cy="6000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1" dirty="0"/>
                    <a:t>251</a:t>
                  </a:r>
                </a:p>
              </p:txBody>
            </p:sp>
            <p:sp>
              <p:nvSpPr>
                <p:cNvPr id="48" name="TextBox 46"/>
                <p:cNvSpPr txBox="1"/>
                <p:nvPr/>
              </p:nvSpPr>
              <p:spPr>
                <a:xfrm>
                  <a:off x="0" y="596548"/>
                  <a:ext cx="1362075" cy="3048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b="1" dirty="0">
                      <a:solidFill>
                        <a:schemeClr val="accent1"/>
                      </a:solidFill>
                    </a:rPr>
                    <a:t>Global </a:t>
                  </a:r>
                  <a:endParaRPr lang="en-US" b="1" dirty="0" smtClean="0">
                    <a:solidFill>
                      <a:schemeClr val="accent1"/>
                    </a:solidFill>
                  </a:endParaRPr>
                </a:p>
                <a:p>
                  <a:pPr algn="ctr"/>
                  <a:r>
                    <a:rPr lang="en-US" b="1" dirty="0" smtClean="0">
                      <a:solidFill>
                        <a:schemeClr val="accent1"/>
                      </a:solidFill>
                    </a:rPr>
                    <a:t>Reach </a:t>
                  </a:r>
                  <a:r>
                    <a:rPr lang="en-US" b="1" dirty="0">
                      <a:solidFill>
                        <a:schemeClr val="accent1"/>
                      </a:solidFill>
                    </a:rPr>
                    <a:t>(381)</a:t>
                  </a:r>
                </a:p>
              </p:txBody>
            </p:sp>
            <p:sp>
              <p:nvSpPr>
                <p:cNvPr id="49" name="TextBox 47"/>
                <p:cNvSpPr txBox="1"/>
                <p:nvPr/>
              </p:nvSpPr>
              <p:spPr>
                <a:xfrm>
                  <a:off x="3788102" y="1201487"/>
                  <a:ext cx="1495425" cy="3048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b="1" dirty="0">
                      <a:solidFill>
                        <a:schemeClr val="accent2"/>
                      </a:solidFill>
                    </a:rPr>
                    <a:t>Global </a:t>
                  </a:r>
                  <a:endParaRPr lang="en-US" b="1" dirty="0" smtClean="0">
                    <a:solidFill>
                      <a:schemeClr val="accent2"/>
                    </a:solidFill>
                  </a:endParaRPr>
                </a:p>
                <a:p>
                  <a:pPr algn="ctr"/>
                  <a:r>
                    <a:rPr lang="en-US" b="1" dirty="0" smtClean="0">
                      <a:solidFill>
                        <a:schemeClr val="accent2"/>
                      </a:solidFill>
                    </a:rPr>
                    <a:t>Opportunities </a:t>
                  </a:r>
                  <a:r>
                    <a:rPr lang="en-US" b="1" dirty="0">
                      <a:solidFill>
                        <a:schemeClr val="accent2"/>
                      </a:solidFill>
                    </a:rPr>
                    <a:t>(276)</a:t>
                  </a:r>
                </a:p>
              </p:txBody>
            </p:sp>
            <p:sp>
              <p:nvSpPr>
                <p:cNvPr id="50" name="TextBox 48"/>
                <p:cNvSpPr txBox="1"/>
                <p:nvPr/>
              </p:nvSpPr>
              <p:spPr>
                <a:xfrm>
                  <a:off x="3109080" y="2549681"/>
                  <a:ext cx="1362075" cy="3048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b="1" dirty="0">
                      <a:solidFill>
                        <a:srgbClr val="CCC30E"/>
                      </a:solidFill>
                    </a:rPr>
                    <a:t>Global </a:t>
                  </a:r>
                  <a:endParaRPr lang="en-US" b="1" dirty="0" smtClean="0">
                    <a:solidFill>
                      <a:srgbClr val="CCC30E"/>
                    </a:solidFill>
                  </a:endParaRPr>
                </a:p>
                <a:p>
                  <a:pPr algn="ctr"/>
                  <a:r>
                    <a:rPr lang="en-US" b="1" dirty="0" smtClean="0">
                      <a:solidFill>
                        <a:srgbClr val="CCC30E"/>
                      </a:solidFill>
                    </a:rPr>
                    <a:t>Stalwarts </a:t>
                  </a:r>
                  <a:r>
                    <a:rPr lang="en-US" b="1" dirty="0">
                      <a:solidFill>
                        <a:srgbClr val="CCC30E"/>
                      </a:solidFill>
                    </a:rPr>
                    <a:t>(105)</a:t>
                  </a:r>
                </a:p>
              </p:txBody>
            </p:sp>
            <p:sp>
              <p:nvSpPr>
                <p:cNvPr id="51" name="TextBox 49"/>
                <p:cNvSpPr txBox="1"/>
                <p:nvPr/>
              </p:nvSpPr>
              <p:spPr>
                <a:xfrm>
                  <a:off x="4944651" y="317531"/>
                  <a:ext cx="2047875" cy="3048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b="1" dirty="0">
                      <a:solidFill>
                        <a:schemeClr val="accent3"/>
                      </a:solidFill>
                    </a:rPr>
                    <a:t>International </a:t>
                  </a:r>
                  <a:endParaRPr lang="en-US" b="1" dirty="0" smtClean="0">
                    <a:solidFill>
                      <a:schemeClr val="accent3"/>
                    </a:solidFill>
                  </a:endParaRPr>
                </a:p>
                <a:p>
                  <a:pPr algn="ctr"/>
                  <a:r>
                    <a:rPr lang="en-US" b="1" dirty="0" smtClean="0">
                      <a:solidFill>
                        <a:schemeClr val="accent3"/>
                      </a:solidFill>
                    </a:rPr>
                    <a:t>Opportunities </a:t>
                  </a:r>
                  <a:r>
                    <a:rPr lang="en-US" b="1" dirty="0">
                      <a:solidFill>
                        <a:schemeClr val="accent3"/>
                      </a:solidFill>
                    </a:rPr>
                    <a:t>(235)</a:t>
                  </a:r>
                </a:p>
                <a:p>
                  <a:pPr algn="ctr"/>
                  <a:endParaRPr lang="en-US" b="1" dirty="0">
                    <a:solidFill>
                      <a:schemeClr val="accent1"/>
                    </a:solidFill>
                  </a:endParaRPr>
                </a:p>
              </p:txBody>
            </p:sp>
            <p:sp>
              <p:nvSpPr>
                <p:cNvPr id="52" name="TextBox 50"/>
                <p:cNvSpPr txBox="1"/>
                <p:nvPr/>
              </p:nvSpPr>
              <p:spPr>
                <a:xfrm>
                  <a:off x="5222446" y="2482776"/>
                  <a:ext cx="1362075" cy="3048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b="1" dirty="0">
                      <a:solidFill>
                        <a:schemeClr val="accent4"/>
                      </a:solidFill>
                    </a:rPr>
                    <a:t>Emerging </a:t>
                  </a:r>
                  <a:endParaRPr lang="en-US" b="1" dirty="0" smtClean="0">
                    <a:solidFill>
                      <a:schemeClr val="accent4"/>
                    </a:solidFill>
                  </a:endParaRPr>
                </a:p>
                <a:p>
                  <a:pPr algn="ctr"/>
                  <a:r>
                    <a:rPr lang="en-US" b="1" dirty="0" smtClean="0">
                      <a:solidFill>
                        <a:schemeClr val="accent4"/>
                      </a:solidFill>
                    </a:rPr>
                    <a:t>Markets </a:t>
                  </a:r>
                  <a:r>
                    <a:rPr lang="en-US" b="1" dirty="0">
                      <a:solidFill>
                        <a:schemeClr val="accent4"/>
                      </a:solidFill>
                    </a:rPr>
                    <a:t>(202)</a:t>
                  </a:r>
                </a:p>
              </p:txBody>
            </p:sp>
            <p:sp>
              <p:nvSpPr>
                <p:cNvPr id="53" name="TextBox 51"/>
                <p:cNvSpPr txBox="1"/>
                <p:nvPr/>
              </p:nvSpPr>
              <p:spPr>
                <a:xfrm>
                  <a:off x="8450262" y="1768855"/>
                  <a:ext cx="1647825" cy="40284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b="1" dirty="0">
                      <a:solidFill>
                        <a:schemeClr val="accent6"/>
                      </a:solidFill>
                    </a:rPr>
                    <a:t>International </a:t>
                  </a:r>
                  <a:endParaRPr lang="en-US" b="1" dirty="0" smtClean="0">
                    <a:solidFill>
                      <a:schemeClr val="accent6"/>
                    </a:solidFill>
                  </a:endParaRPr>
                </a:p>
                <a:p>
                  <a:pPr algn="ctr"/>
                  <a:r>
                    <a:rPr lang="en-US" b="1" dirty="0" smtClean="0">
                      <a:solidFill>
                        <a:schemeClr val="accent6"/>
                      </a:solidFill>
                    </a:rPr>
                    <a:t>Stalwarts </a:t>
                  </a:r>
                  <a:r>
                    <a:rPr lang="en-US" b="1" dirty="0">
                      <a:solidFill>
                        <a:schemeClr val="accent6"/>
                      </a:solidFill>
                    </a:rPr>
                    <a:t>(83)</a:t>
                  </a:r>
                </a:p>
              </p:txBody>
            </p:sp>
            <p:sp>
              <p:nvSpPr>
                <p:cNvPr id="54" name="TextBox 52"/>
                <p:cNvSpPr txBox="1"/>
                <p:nvPr/>
              </p:nvSpPr>
              <p:spPr>
                <a:xfrm>
                  <a:off x="2429153" y="2534147"/>
                  <a:ext cx="457201" cy="3809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dirty="0"/>
                    <a:t>13</a:t>
                  </a:r>
                </a:p>
              </p:txBody>
            </p:sp>
            <p:sp>
              <p:nvSpPr>
                <p:cNvPr id="55" name="TextBox 53"/>
                <p:cNvSpPr txBox="1"/>
                <p:nvPr/>
              </p:nvSpPr>
              <p:spPr>
                <a:xfrm>
                  <a:off x="1674397" y="2469586"/>
                  <a:ext cx="457201" cy="3809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dirty="0"/>
                    <a:t>87</a:t>
                  </a:r>
                </a:p>
              </p:txBody>
            </p:sp>
            <p:sp>
              <p:nvSpPr>
                <p:cNvPr id="56" name="TextBox 54"/>
                <p:cNvSpPr txBox="1"/>
                <p:nvPr/>
              </p:nvSpPr>
              <p:spPr>
                <a:xfrm>
                  <a:off x="3780754" y="1709150"/>
                  <a:ext cx="457201" cy="3809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dirty="0"/>
                    <a:t>20</a:t>
                  </a:r>
                </a:p>
              </p:txBody>
            </p:sp>
            <p:sp>
              <p:nvSpPr>
                <p:cNvPr id="57" name="TextBox 55"/>
                <p:cNvSpPr txBox="1"/>
                <p:nvPr/>
              </p:nvSpPr>
              <p:spPr>
                <a:xfrm>
                  <a:off x="3493210" y="2327290"/>
                  <a:ext cx="294999" cy="29738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dirty="0"/>
                    <a:t>78</a:t>
                  </a:r>
                </a:p>
              </p:txBody>
            </p:sp>
            <p:sp>
              <p:nvSpPr>
                <p:cNvPr id="58" name="TextBox 56"/>
                <p:cNvSpPr txBox="1"/>
                <p:nvPr/>
              </p:nvSpPr>
              <p:spPr>
                <a:xfrm>
                  <a:off x="7164613" y="523878"/>
                  <a:ext cx="590551" cy="3809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1" dirty="0"/>
                    <a:t>72</a:t>
                  </a:r>
                </a:p>
              </p:txBody>
            </p:sp>
            <p:sp>
              <p:nvSpPr>
                <p:cNvPr id="59" name="Oval 58"/>
                <p:cNvSpPr/>
                <p:nvPr/>
              </p:nvSpPr>
              <p:spPr>
                <a:xfrm>
                  <a:off x="6194338" y="971551"/>
                  <a:ext cx="1789763" cy="1743076"/>
                </a:xfrm>
                <a:prstGeom prst="ellipse">
                  <a:avLst/>
                </a:prstGeom>
                <a:solidFill>
                  <a:schemeClr val="accent4">
                    <a:alpha val="35000"/>
                  </a:schemeClr>
                </a:solidFill>
                <a:ln>
                  <a:solidFill>
                    <a:schemeClr val="lt1">
                      <a:hueOff val="0"/>
                      <a:satOff val="0"/>
                      <a:lumOff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solidFill>
                      <a:srgbClr val="FF0000"/>
                    </a:solidFill>
                  </a:endParaRPr>
                </a:p>
              </p:txBody>
            </p:sp>
            <p:sp>
              <p:nvSpPr>
                <p:cNvPr id="60" name="Oval 59"/>
                <p:cNvSpPr/>
                <p:nvPr/>
              </p:nvSpPr>
              <p:spPr>
                <a:xfrm>
                  <a:off x="7442114" y="1120307"/>
                  <a:ext cx="1170182" cy="1139658"/>
                </a:xfrm>
                <a:prstGeom prst="ellipse">
                  <a:avLst/>
                </a:prstGeom>
                <a:solidFill>
                  <a:schemeClr val="accent6">
                    <a:alpha val="50000"/>
                  </a:schemeClr>
                </a:solidFill>
                <a:ln>
                  <a:solidFill>
                    <a:schemeClr val="lt1">
                      <a:hueOff val="0"/>
                      <a:satOff val="0"/>
                      <a:lumOff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solidFill>
                      <a:srgbClr val="FF0000"/>
                    </a:solidFill>
                  </a:endParaRPr>
                </a:p>
              </p:txBody>
            </p:sp>
            <p:sp>
              <p:nvSpPr>
                <p:cNvPr id="61" name="TextBox 59"/>
                <p:cNvSpPr txBox="1"/>
                <p:nvPr/>
              </p:nvSpPr>
              <p:spPr>
                <a:xfrm>
                  <a:off x="6435849" y="2086684"/>
                  <a:ext cx="590551" cy="3809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dirty="0"/>
                    <a:t>60</a:t>
                  </a:r>
                </a:p>
              </p:txBody>
            </p:sp>
            <p:sp>
              <p:nvSpPr>
                <p:cNvPr id="62" name="TextBox 60"/>
                <p:cNvSpPr txBox="1"/>
                <p:nvPr/>
              </p:nvSpPr>
              <p:spPr>
                <a:xfrm>
                  <a:off x="6669313" y="1352553"/>
                  <a:ext cx="714376" cy="3809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1" dirty="0"/>
                    <a:t>137</a:t>
                  </a:r>
                </a:p>
              </p:txBody>
            </p:sp>
            <p:cxnSp>
              <p:nvCxnSpPr>
                <p:cNvPr id="63" name="Straight Connector 62"/>
                <p:cNvCxnSpPr/>
                <p:nvPr/>
              </p:nvCxnSpPr>
              <p:spPr>
                <a:xfrm flipH="1" flipV="1">
                  <a:off x="3216940" y="2458141"/>
                  <a:ext cx="327075" cy="29732"/>
                </a:xfrm>
                <a:prstGeom prst="line">
                  <a:avLst/>
                </a:prstGeom>
              </p:spPr>
              <p:style>
                <a:lnRef idx="1">
                  <a:schemeClr val="dk1"/>
                </a:lnRef>
                <a:fillRef idx="0">
                  <a:schemeClr val="dk1"/>
                </a:fillRef>
                <a:effectRef idx="0">
                  <a:schemeClr val="dk1"/>
                </a:effectRef>
                <a:fontRef idx="minor">
                  <a:schemeClr val="tx1"/>
                </a:fontRef>
              </p:style>
            </p:cxnSp>
            <p:sp>
              <p:nvSpPr>
                <p:cNvPr id="64" name="TextBox 62"/>
                <p:cNvSpPr txBox="1"/>
                <p:nvPr/>
              </p:nvSpPr>
              <p:spPr>
                <a:xfrm>
                  <a:off x="2288740" y="1807472"/>
                  <a:ext cx="752476" cy="6000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1" dirty="0"/>
                    <a:t>73</a:t>
                  </a:r>
                </a:p>
              </p:txBody>
            </p:sp>
            <p:sp>
              <p:nvSpPr>
                <p:cNvPr id="65" name="TextBox 63"/>
                <p:cNvSpPr txBox="1"/>
                <p:nvPr/>
              </p:nvSpPr>
              <p:spPr>
                <a:xfrm>
                  <a:off x="7431313" y="1504953"/>
                  <a:ext cx="590551" cy="3809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dirty="0"/>
                    <a:t>32</a:t>
                  </a:r>
                </a:p>
              </p:txBody>
            </p:sp>
            <p:sp>
              <p:nvSpPr>
                <p:cNvPr id="66" name="TextBox 64"/>
                <p:cNvSpPr txBox="1"/>
                <p:nvPr/>
              </p:nvSpPr>
              <p:spPr>
                <a:xfrm>
                  <a:off x="7764688" y="2314578"/>
                  <a:ext cx="590551" cy="3809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dirty="0"/>
                    <a:t>37</a:t>
                  </a:r>
                </a:p>
              </p:txBody>
            </p:sp>
            <p:sp>
              <p:nvSpPr>
                <p:cNvPr id="67" name="TextBox 65"/>
                <p:cNvSpPr txBox="1"/>
                <p:nvPr/>
              </p:nvSpPr>
              <p:spPr>
                <a:xfrm>
                  <a:off x="8051370" y="1709161"/>
                  <a:ext cx="590551" cy="3809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dirty="0"/>
                    <a:t>20</a:t>
                  </a:r>
                </a:p>
              </p:txBody>
            </p:sp>
            <p:sp>
              <p:nvSpPr>
                <p:cNvPr id="68" name="TextBox 66"/>
                <p:cNvSpPr txBox="1"/>
                <p:nvPr/>
              </p:nvSpPr>
              <p:spPr>
                <a:xfrm>
                  <a:off x="7820906" y="1289834"/>
                  <a:ext cx="590551" cy="3809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1" dirty="0"/>
                    <a:t>58</a:t>
                  </a:r>
                </a:p>
              </p:txBody>
            </p:sp>
            <p:cxnSp>
              <p:nvCxnSpPr>
                <p:cNvPr id="69" name="Straight Connector 68"/>
                <p:cNvCxnSpPr/>
                <p:nvPr/>
              </p:nvCxnSpPr>
              <p:spPr>
                <a:xfrm flipH="1" flipV="1">
                  <a:off x="7831364" y="2171702"/>
                  <a:ext cx="142875" cy="228600"/>
                </a:xfrm>
                <a:prstGeom prst="line">
                  <a:avLst/>
                </a:prstGeom>
              </p:spPr>
              <p:style>
                <a:lnRef idx="1">
                  <a:schemeClr val="dk1"/>
                </a:lnRef>
                <a:fillRef idx="0">
                  <a:schemeClr val="dk1"/>
                </a:fillRef>
                <a:effectRef idx="0">
                  <a:schemeClr val="dk1"/>
                </a:effectRef>
                <a:fontRef idx="minor">
                  <a:schemeClr val="tx1"/>
                </a:fontRef>
              </p:style>
            </p:cxnSp>
          </p:grpSp>
          <p:cxnSp>
            <p:nvCxnSpPr>
              <p:cNvPr id="41" name="Straight Connector 40"/>
              <p:cNvCxnSpPr/>
              <p:nvPr/>
            </p:nvCxnSpPr>
            <p:spPr>
              <a:xfrm flipH="1" flipV="1">
                <a:off x="4814403" y="2375197"/>
                <a:ext cx="219076" cy="47627"/>
              </a:xfrm>
              <a:prstGeom prst="line">
                <a:avLst/>
              </a:prstGeom>
            </p:spPr>
            <p:style>
              <a:lnRef idx="1">
                <a:schemeClr val="dk1"/>
              </a:lnRef>
              <a:fillRef idx="0">
                <a:schemeClr val="dk1"/>
              </a:fillRef>
              <a:effectRef idx="0">
                <a:schemeClr val="dk1"/>
              </a:effectRef>
              <a:fontRef idx="minor">
                <a:schemeClr val="tx1"/>
              </a:fontRef>
            </p:style>
          </p:cxnSp>
        </p:grpSp>
        <p:cxnSp>
          <p:nvCxnSpPr>
            <p:cNvPr id="39" name="Straight Connector 38"/>
            <p:cNvCxnSpPr/>
            <p:nvPr/>
          </p:nvCxnSpPr>
          <p:spPr>
            <a:xfrm flipH="1">
              <a:off x="2652890" y="3094055"/>
              <a:ext cx="220682" cy="119750"/>
            </a:xfrm>
            <a:prstGeom prst="line">
              <a:avLst/>
            </a:prstGeom>
          </p:spPr>
          <p:style>
            <a:lnRef idx="1">
              <a:schemeClr val="dk1"/>
            </a:lnRef>
            <a:fillRef idx="0">
              <a:schemeClr val="dk1"/>
            </a:fillRef>
            <a:effectRef idx="0">
              <a:schemeClr val="dk1"/>
            </a:effectRef>
            <a:fontRef idx="minor">
              <a:schemeClr val="tx1"/>
            </a:fontRef>
          </p:style>
        </p:cxnSp>
      </p:grpSp>
      <p:sp>
        <p:nvSpPr>
          <p:cNvPr id="70" name="TextBox 69"/>
          <p:cNvSpPr txBox="1"/>
          <p:nvPr/>
        </p:nvSpPr>
        <p:spPr>
          <a:xfrm>
            <a:off x="291088" y="6394141"/>
            <a:ext cx="9152313" cy="215444"/>
          </a:xfrm>
          <a:prstGeom prst="rect">
            <a:avLst/>
          </a:prstGeom>
          <a:noFill/>
        </p:spPr>
        <p:txBody>
          <a:bodyPr wrap="square" rtlCol="0">
            <a:spAutoFit/>
          </a:bodyPr>
          <a:lstStyle/>
          <a:p>
            <a:pPr algn="l"/>
            <a:r>
              <a:rPr lang="en-US" sz="800" i="1" dirty="0">
                <a:solidFill>
                  <a:srgbClr val="663300"/>
                </a:solidFill>
              </a:rPr>
              <a:t>source: Grandeur Peak Global Advisors; portfolios as of 6/30/15; Data for </a:t>
            </a:r>
            <a:r>
              <a:rPr lang="en-US" sz="800" i="1" dirty="0" smtClean="0">
                <a:solidFill>
                  <a:srgbClr val="663300"/>
                </a:solidFill>
              </a:rPr>
              <a:t>Global </a:t>
            </a:r>
            <a:r>
              <a:rPr lang="en-US" sz="800" i="1" dirty="0">
                <a:solidFill>
                  <a:srgbClr val="663300"/>
                </a:solidFill>
              </a:rPr>
              <a:t>Stalwarts and International Stalwarts is hypothetical and not based on actual holdings.  Actual </a:t>
            </a:r>
            <a:r>
              <a:rPr lang="en-US" sz="800" i="1" dirty="0" smtClean="0">
                <a:solidFill>
                  <a:srgbClr val="663300"/>
                </a:solidFill>
              </a:rPr>
              <a:t>holdings may </a:t>
            </a:r>
            <a:r>
              <a:rPr lang="en-US" sz="800" i="1" dirty="0">
                <a:solidFill>
                  <a:srgbClr val="663300"/>
                </a:solidFill>
              </a:rPr>
              <a:t>vary</a:t>
            </a:r>
            <a:r>
              <a:rPr lang="en-US" sz="800" i="1" dirty="0" smtClean="0">
                <a:solidFill>
                  <a:srgbClr val="663300"/>
                </a:solidFill>
              </a:rPr>
              <a:t>.</a:t>
            </a:r>
            <a:endParaRPr lang="en-US" sz="800" i="1" dirty="0">
              <a:solidFill>
                <a:srgbClr val="663300"/>
              </a:solidFill>
            </a:endParaRPr>
          </a:p>
        </p:txBody>
      </p:sp>
    </p:spTree>
    <p:extLst>
      <p:ext uri="{BB962C8B-B14F-4D97-AF65-F5344CB8AC3E}">
        <p14:creationId xmlns:p14="http://schemas.microsoft.com/office/powerpoint/2010/main" val="3154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dirty="0" smtClean="0"/>
              <a:t>Why Consider Investing With Grandeur Peak?</a:t>
            </a:r>
          </a:p>
        </p:txBody>
      </p:sp>
      <p:sp>
        <p:nvSpPr>
          <p:cNvPr id="40963" name="Slide Number Placeholder 3"/>
          <p:cNvSpPr>
            <a:spLocks noGrp="1"/>
          </p:cNvSpPr>
          <p:nvPr>
            <p:ph type="sldNum" sz="quarter" idx="10"/>
          </p:nvPr>
        </p:nvSpPr>
        <p:spPr>
          <a:noFill/>
        </p:spPr>
        <p:txBody>
          <a:bodyPr/>
          <a:lstStyle/>
          <a:p>
            <a:fld id="{9B1AC23A-8F7D-44C5-BB15-5BDD9815D9EA}" type="slidenum">
              <a:rPr lang="en-US" smtClean="0">
                <a:latin typeface="Arial" charset="0"/>
              </a:rPr>
              <a:pPr/>
              <a:t>28</a:t>
            </a:fld>
            <a:endParaRPr lang="en-US" dirty="0" smtClean="0">
              <a:latin typeface="Arial" charset="0"/>
            </a:endParaRPr>
          </a:p>
        </p:txBody>
      </p:sp>
      <p:sp>
        <p:nvSpPr>
          <p:cNvPr id="7" name="TextBox 6"/>
          <p:cNvSpPr txBox="1"/>
          <p:nvPr/>
        </p:nvSpPr>
        <p:spPr>
          <a:xfrm>
            <a:off x="40820" y="7007197"/>
            <a:ext cx="3338543" cy="276999"/>
          </a:xfrm>
          <a:prstGeom prst="rect">
            <a:avLst/>
          </a:prstGeom>
          <a:noFill/>
        </p:spPr>
        <p:txBody>
          <a:bodyPr wrap="none" rtlCol="0">
            <a:spAutoFit/>
          </a:bodyPr>
          <a:lstStyle/>
          <a:p>
            <a:r>
              <a:rPr lang="en-US" sz="1200" i="1" dirty="0" smtClean="0">
                <a:solidFill>
                  <a:srgbClr val="663300"/>
                </a:solidFill>
                <a:latin typeface="+mn-lt"/>
              </a:rPr>
              <a:t>Past performance is no guarantee of future results </a:t>
            </a:r>
            <a:endParaRPr lang="en-US" sz="1200" i="1" dirty="0">
              <a:solidFill>
                <a:srgbClr val="663300"/>
              </a:solidFill>
              <a:latin typeface="+mn-lt"/>
            </a:endParaRPr>
          </a:p>
        </p:txBody>
      </p:sp>
      <p:sp>
        <p:nvSpPr>
          <p:cNvPr id="6" name="Content Placeholder 2"/>
          <p:cNvSpPr>
            <a:spLocks noGrp="1"/>
          </p:cNvSpPr>
          <p:nvPr/>
        </p:nvSpPr>
        <p:spPr bwMode="auto">
          <a:xfrm>
            <a:off x="547688" y="1712913"/>
            <a:ext cx="8751887" cy="4589462"/>
          </a:xfrm>
          <a:prstGeom prst="rect">
            <a:avLst/>
          </a:prstGeom>
          <a:noFill/>
          <a:ln w="9525">
            <a:noFill/>
            <a:miter lim="800000"/>
            <a:headEnd/>
            <a:tailEnd/>
          </a:ln>
        </p:spPr>
        <p:txBody>
          <a:bodyPr lIns="97296" tIns="48648" rIns="97296" bIns="48648"/>
          <a:lstStyle/>
          <a:p>
            <a:pPr marL="365125" indent="-365125" algn="l" defTabSz="974725">
              <a:spcBef>
                <a:spcPct val="20000"/>
              </a:spcBef>
              <a:buFontTx/>
              <a:buChar char="•"/>
            </a:pPr>
            <a:r>
              <a:rPr lang="en-US" sz="2400" b="1" dirty="0">
                <a:solidFill>
                  <a:srgbClr val="663300"/>
                </a:solidFill>
                <a:latin typeface="Calibri" pitchFamily="34" charset="0"/>
              </a:rPr>
              <a:t>Global Perspective</a:t>
            </a:r>
          </a:p>
          <a:p>
            <a:pPr marL="792163" lvl="1" indent="-304800" algn="l" defTabSz="974725">
              <a:spcBef>
                <a:spcPct val="20000"/>
              </a:spcBef>
              <a:buFontTx/>
              <a:buChar char="–"/>
            </a:pPr>
            <a:r>
              <a:rPr lang="en-US" sz="2000" dirty="0">
                <a:solidFill>
                  <a:srgbClr val="663300"/>
                </a:solidFill>
                <a:latin typeface="Calibri" pitchFamily="34" charset="0"/>
              </a:rPr>
              <a:t>Better understanding of </a:t>
            </a:r>
            <a:r>
              <a:rPr lang="en-US" sz="2000" dirty="0" smtClean="0">
                <a:solidFill>
                  <a:srgbClr val="663300"/>
                </a:solidFill>
                <a:latin typeface="Calibri" pitchFamily="34" charset="0"/>
              </a:rPr>
              <a:t>opportunities</a:t>
            </a:r>
          </a:p>
          <a:p>
            <a:pPr marL="792163" lvl="1" indent="-304800" algn="l" defTabSz="974725">
              <a:spcBef>
                <a:spcPct val="20000"/>
              </a:spcBef>
              <a:buFontTx/>
              <a:buChar char="–"/>
            </a:pPr>
            <a:endParaRPr lang="en-US" sz="800" dirty="0">
              <a:solidFill>
                <a:srgbClr val="663300"/>
              </a:solidFill>
              <a:latin typeface="Calibri" pitchFamily="34" charset="0"/>
            </a:endParaRPr>
          </a:p>
          <a:p>
            <a:pPr marL="365125" indent="-365125" algn="l" defTabSz="974725">
              <a:spcBef>
                <a:spcPct val="20000"/>
              </a:spcBef>
              <a:buFontTx/>
              <a:buChar char="•"/>
            </a:pPr>
            <a:r>
              <a:rPr lang="en-US" sz="2400" b="1" dirty="0" smtClean="0">
                <a:solidFill>
                  <a:srgbClr val="663300"/>
                </a:solidFill>
                <a:latin typeface="Calibri" pitchFamily="34" charset="0"/>
              </a:rPr>
              <a:t>Micro to Mid-Cap </a:t>
            </a:r>
            <a:r>
              <a:rPr lang="en-US" sz="2400" b="1" dirty="0">
                <a:solidFill>
                  <a:srgbClr val="663300"/>
                </a:solidFill>
                <a:latin typeface="Calibri" pitchFamily="34" charset="0"/>
              </a:rPr>
              <a:t>Opportunity</a:t>
            </a:r>
          </a:p>
          <a:p>
            <a:pPr marL="792163" lvl="1" indent="-304800" algn="l" defTabSz="974725">
              <a:spcBef>
                <a:spcPct val="20000"/>
              </a:spcBef>
              <a:buFontTx/>
              <a:buChar char="–"/>
            </a:pPr>
            <a:r>
              <a:rPr lang="en-US" sz="2000" dirty="0">
                <a:solidFill>
                  <a:srgbClr val="663300"/>
                </a:solidFill>
                <a:latin typeface="Calibri" pitchFamily="34" charset="0"/>
              </a:rPr>
              <a:t>Most compelling source of </a:t>
            </a:r>
            <a:r>
              <a:rPr lang="en-US" sz="2000" dirty="0" smtClean="0">
                <a:solidFill>
                  <a:srgbClr val="663300"/>
                </a:solidFill>
                <a:latin typeface="Calibri" pitchFamily="34" charset="0"/>
              </a:rPr>
              <a:t>growth</a:t>
            </a:r>
          </a:p>
          <a:p>
            <a:pPr marL="487363" lvl="1" algn="l" defTabSz="974725">
              <a:spcBef>
                <a:spcPct val="20000"/>
              </a:spcBef>
            </a:pPr>
            <a:endParaRPr lang="en-US" sz="800" dirty="0">
              <a:solidFill>
                <a:srgbClr val="663300"/>
              </a:solidFill>
              <a:latin typeface="Calibri" pitchFamily="34" charset="0"/>
            </a:endParaRPr>
          </a:p>
          <a:p>
            <a:pPr marL="365125" indent="-365125" algn="l" defTabSz="974725">
              <a:spcBef>
                <a:spcPct val="20000"/>
              </a:spcBef>
              <a:buFontTx/>
              <a:buChar char="•"/>
            </a:pPr>
            <a:r>
              <a:rPr lang="en-US" sz="2400" b="1" dirty="0" smtClean="0">
                <a:solidFill>
                  <a:srgbClr val="663300"/>
                </a:solidFill>
                <a:latin typeface="Calibri" pitchFamily="34" charset="0"/>
              </a:rPr>
              <a:t>Smaller Company Experience</a:t>
            </a:r>
            <a:endParaRPr lang="en-US" sz="2400" b="1" dirty="0">
              <a:solidFill>
                <a:srgbClr val="663300"/>
              </a:solidFill>
              <a:latin typeface="Calibri" pitchFamily="34" charset="0"/>
            </a:endParaRPr>
          </a:p>
          <a:p>
            <a:pPr marL="792163" lvl="1" indent="-304800" algn="l" defTabSz="974725">
              <a:spcBef>
                <a:spcPct val="20000"/>
              </a:spcBef>
              <a:buFontTx/>
              <a:buChar char="–"/>
            </a:pPr>
            <a:r>
              <a:rPr lang="en-US" sz="2000" dirty="0">
                <a:solidFill>
                  <a:srgbClr val="663300"/>
                </a:solidFill>
                <a:latin typeface="Calibri" pitchFamily="34" charset="0"/>
              </a:rPr>
              <a:t>Seasoned, award-winning portfolio managers, with a strong team</a:t>
            </a:r>
          </a:p>
          <a:p>
            <a:pPr marL="792163" lvl="1" indent="-304800" algn="l" defTabSz="974725">
              <a:spcBef>
                <a:spcPct val="20000"/>
              </a:spcBef>
              <a:buFontTx/>
              <a:buChar char="–"/>
            </a:pPr>
            <a:endParaRPr lang="en-US" sz="800" dirty="0">
              <a:solidFill>
                <a:srgbClr val="663300"/>
              </a:solidFill>
              <a:latin typeface="Calibri" pitchFamily="34" charset="0"/>
            </a:endParaRPr>
          </a:p>
          <a:p>
            <a:pPr marL="365125" indent="-365125" algn="l" defTabSz="974725">
              <a:spcBef>
                <a:spcPct val="20000"/>
              </a:spcBef>
              <a:buFontTx/>
              <a:buChar char="•"/>
            </a:pPr>
            <a:r>
              <a:rPr lang="en-US" sz="2400" b="1" dirty="0" smtClean="0">
                <a:solidFill>
                  <a:srgbClr val="663300"/>
                </a:solidFill>
                <a:latin typeface="Calibri" pitchFamily="34" charset="0"/>
              </a:rPr>
              <a:t>Repeatable </a:t>
            </a:r>
            <a:r>
              <a:rPr lang="en-US" sz="2400" b="1" dirty="0">
                <a:solidFill>
                  <a:srgbClr val="663300"/>
                </a:solidFill>
                <a:latin typeface="Calibri" pitchFamily="34" charset="0"/>
              </a:rPr>
              <a:t>Investment Process</a:t>
            </a:r>
          </a:p>
          <a:p>
            <a:pPr marL="792163" lvl="1" indent="-304800" algn="l" defTabSz="974725">
              <a:spcBef>
                <a:spcPct val="20000"/>
              </a:spcBef>
              <a:buFontTx/>
              <a:buChar char="–"/>
            </a:pPr>
            <a:r>
              <a:rPr lang="en-US" sz="2000" dirty="0">
                <a:solidFill>
                  <a:srgbClr val="663300"/>
                </a:solidFill>
                <a:latin typeface="Calibri" pitchFamily="34" charset="0"/>
              </a:rPr>
              <a:t>Disciplined </a:t>
            </a:r>
            <a:r>
              <a:rPr lang="en-US" sz="2000" dirty="0" smtClean="0">
                <a:solidFill>
                  <a:srgbClr val="663300"/>
                </a:solidFill>
                <a:latin typeface="Calibri" pitchFamily="34" charset="0"/>
              </a:rPr>
              <a:t>approach</a:t>
            </a:r>
            <a:endParaRPr lang="en-US" sz="2000" dirty="0">
              <a:solidFill>
                <a:srgbClr val="663300"/>
              </a:solidFill>
              <a:latin typeface="Calibri" pitchFamily="34" charset="0"/>
            </a:endParaRPr>
          </a:p>
          <a:p>
            <a:pPr marL="792163" lvl="1" indent="-304800" algn="l" defTabSz="974725">
              <a:spcBef>
                <a:spcPct val="20000"/>
              </a:spcBef>
              <a:buFontTx/>
              <a:buChar char="–"/>
            </a:pPr>
            <a:endParaRPr lang="en-US" sz="800" dirty="0">
              <a:solidFill>
                <a:srgbClr val="663300"/>
              </a:solidFill>
              <a:latin typeface="Calibri" pitchFamily="34" charset="0"/>
            </a:endParaRPr>
          </a:p>
          <a:p>
            <a:pPr marL="365125" indent="-365125" algn="l" defTabSz="974725">
              <a:spcBef>
                <a:spcPct val="20000"/>
              </a:spcBef>
              <a:buFontTx/>
              <a:buChar char="•"/>
            </a:pPr>
            <a:r>
              <a:rPr lang="en-US" sz="2400" b="1" dirty="0" smtClean="0">
                <a:solidFill>
                  <a:srgbClr val="663300"/>
                </a:solidFill>
                <a:latin typeface="Calibri" pitchFamily="34" charset="0"/>
              </a:rPr>
              <a:t>Nimbleness</a:t>
            </a:r>
            <a:endParaRPr lang="en-US" sz="2400" b="1" dirty="0">
              <a:solidFill>
                <a:srgbClr val="663300"/>
              </a:solidFill>
              <a:latin typeface="Calibri" pitchFamily="34" charset="0"/>
            </a:endParaRPr>
          </a:p>
          <a:p>
            <a:pPr marL="792163" lvl="1" indent="-304800" algn="l" defTabSz="974725">
              <a:spcBef>
                <a:spcPct val="20000"/>
              </a:spcBef>
              <a:buFontTx/>
              <a:buChar char="–"/>
            </a:pPr>
            <a:r>
              <a:rPr lang="en-US" sz="2000" dirty="0" smtClean="0">
                <a:solidFill>
                  <a:srgbClr val="663300"/>
                </a:solidFill>
                <a:latin typeface="Calibri" pitchFamily="34" charset="0"/>
              </a:rPr>
              <a:t>Small asset base under the guidance of an experienced team</a:t>
            </a:r>
            <a:endParaRPr lang="en-US" sz="2000" dirty="0">
              <a:solidFill>
                <a:srgbClr val="663300"/>
              </a:solidFill>
              <a:latin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393473" y="2813050"/>
            <a:ext cx="8978900" cy="801688"/>
          </a:xfrm>
        </p:spPr>
        <p:txBody>
          <a:bodyPr/>
          <a:lstStyle/>
          <a:p>
            <a:pPr algn="ctr" eaLnBrk="1" hangingPunct="1"/>
            <a:r>
              <a:rPr lang="en-US" sz="3400" dirty="0" smtClean="0"/>
              <a:t>Appendix</a:t>
            </a:r>
          </a:p>
        </p:txBody>
      </p:sp>
      <p:sp>
        <p:nvSpPr>
          <p:cNvPr id="41987" name="Slide Number Placeholder 3"/>
          <p:cNvSpPr>
            <a:spLocks noGrp="1"/>
          </p:cNvSpPr>
          <p:nvPr>
            <p:ph type="sldNum" sz="quarter" idx="10"/>
          </p:nvPr>
        </p:nvSpPr>
        <p:spPr>
          <a:noFill/>
        </p:spPr>
        <p:txBody>
          <a:bodyPr/>
          <a:lstStyle/>
          <a:p>
            <a:pPr defTabSz="974725"/>
            <a:fld id="{0ECE8771-9729-49B1-87BB-0F18A346099B}" type="slidenum">
              <a:rPr lang="en-US" smtClean="0">
                <a:latin typeface="Arial" charset="0"/>
              </a:rPr>
              <a:pPr defTabSz="974725"/>
              <a:t>29</a:t>
            </a:fld>
            <a:endParaRPr lang="en-US" dirty="0" smtClean="0">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p:txBody>
          <a:bodyPr/>
          <a:lstStyle/>
          <a:p>
            <a:r>
              <a:rPr lang="en-US" dirty="0" smtClean="0"/>
              <a:t>Firm</a:t>
            </a:r>
          </a:p>
        </p:txBody>
      </p:sp>
      <p:sp>
        <p:nvSpPr>
          <p:cNvPr id="16388" name="Slide Number Placeholder 1"/>
          <p:cNvSpPr>
            <a:spLocks noGrp="1"/>
          </p:cNvSpPr>
          <p:nvPr>
            <p:ph type="sldNum" sz="quarter" idx="10"/>
          </p:nvPr>
        </p:nvSpPr>
        <p:spPr>
          <a:noFill/>
        </p:spPr>
        <p:txBody>
          <a:bodyPr/>
          <a:lstStyle/>
          <a:p>
            <a:fld id="{620A2013-1D99-4A35-8256-20B339394389}" type="slidenum">
              <a:rPr lang="en-US" smtClean="0">
                <a:latin typeface="Arial" charset="0"/>
              </a:rPr>
              <a:pPr/>
              <a:t>3</a:t>
            </a:fld>
            <a:endParaRPr lang="en-US" dirty="0" smtClean="0">
              <a:latin typeface="Arial" charset="0"/>
            </a:endParaRPr>
          </a:p>
        </p:txBody>
      </p:sp>
      <p:sp>
        <p:nvSpPr>
          <p:cNvPr id="7" name="Content Placeholder 3"/>
          <p:cNvSpPr>
            <a:spLocks noGrp="1"/>
          </p:cNvSpPr>
          <p:nvPr>
            <p:ph idx="1"/>
          </p:nvPr>
        </p:nvSpPr>
        <p:spPr>
          <a:xfrm>
            <a:off x="530225" y="1466215"/>
            <a:ext cx="8975726" cy="4819363"/>
          </a:xfrm>
        </p:spPr>
        <p:txBody>
          <a:bodyPr/>
          <a:lstStyle/>
          <a:p>
            <a:pPr>
              <a:spcBef>
                <a:spcPts val="600"/>
              </a:spcBef>
            </a:pPr>
            <a:r>
              <a:rPr lang="en-US" sz="2000" dirty="0"/>
              <a:t>Founded in 2011 by Former Wasatch Advisors Team</a:t>
            </a:r>
          </a:p>
          <a:p>
            <a:pPr lvl="1">
              <a:spcBef>
                <a:spcPts val="600"/>
              </a:spcBef>
            </a:pPr>
            <a:r>
              <a:rPr lang="en-US" sz="1800" dirty="0"/>
              <a:t>Robert Gardiner, Blake </a:t>
            </a:r>
            <a:r>
              <a:rPr lang="en-US" sz="1800" dirty="0" smtClean="0"/>
              <a:t>Walker &amp; </a:t>
            </a:r>
            <a:r>
              <a:rPr lang="en-US" sz="1800" dirty="0"/>
              <a:t>Eric </a:t>
            </a:r>
            <a:r>
              <a:rPr lang="en-US" sz="1800" dirty="0" smtClean="0"/>
              <a:t>Huefner</a:t>
            </a:r>
          </a:p>
          <a:p>
            <a:pPr lvl="1">
              <a:spcBef>
                <a:spcPts val="600"/>
              </a:spcBef>
            </a:pPr>
            <a:r>
              <a:rPr lang="en-US" sz="1800" dirty="0" smtClean="0"/>
              <a:t>100</a:t>
            </a:r>
            <a:r>
              <a:rPr lang="en-US" sz="1800" dirty="0"/>
              <a:t>% Employee </a:t>
            </a:r>
            <a:r>
              <a:rPr lang="en-US" sz="1800" dirty="0" smtClean="0"/>
              <a:t>Owned: equity/synthetic equity </a:t>
            </a:r>
            <a:r>
              <a:rPr lang="en-US" sz="1800" dirty="0"/>
              <a:t>shared across senior team</a:t>
            </a:r>
          </a:p>
          <a:p>
            <a:pPr>
              <a:spcBef>
                <a:spcPts val="600"/>
              </a:spcBef>
            </a:pPr>
            <a:r>
              <a:rPr lang="en-US" sz="2000" dirty="0"/>
              <a:t>A</a:t>
            </a:r>
            <a:r>
              <a:rPr lang="en-US" sz="2000" dirty="0" smtClean="0"/>
              <a:t> </a:t>
            </a:r>
            <a:r>
              <a:rPr lang="en-US" sz="2000" dirty="0"/>
              <a:t>benchmark agnostic, global </a:t>
            </a:r>
            <a:r>
              <a:rPr lang="en-US" sz="2000" dirty="0" smtClean="0"/>
              <a:t>equities investment </a:t>
            </a:r>
            <a:r>
              <a:rPr lang="en-US" sz="2000" dirty="0"/>
              <a:t>firm comprised of a highly seasoned and collaborative research </a:t>
            </a:r>
            <a:r>
              <a:rPr lang="en-US" sz="2000" dirty="0" smtClean="0"/>
              <a:t>team </a:t>
            </a:r>
            <a:endParaRPr lang="en-US" sz="2000" dirty="0"/>
          </a:p>
          <a:p>
            <a:pPr>
              <a:spcBef>
                <a:spcPts val="600"/>
              </a:spcBef>
            </a:pPr>
            <a:r>
              <a:rPr lang="en-US" sz="2000" dirty="0"/>
              <a:t>We take a </a:t>
            </a:r>
            <a:r>
              <a:rPr lang="en-US" sz="2000" dirty="0" smtClean="0"/>
              <a:t>very disciplined</a:t>
            </a:r>
            <a:r>
              <a:rPr lang="en-US" sz="2000" dirty="0"/>
              <a:t>, </a:t>
            </a:r>
            <a:r>
              <a:rPr lang="en-US" sz="2000" dirty="0" smtClean="0"/>
              <a:t>team-based approach </a:t>
            </a:r>
            <a:r>
              <a:rPr lang="en-US" sz="2000" dirty="0"/>
              <a:t>to uncovering high </a:t>
            </a:r>
            <a:r>
              <a:rPr lang="en-US" sz="2000" dirty="0" smtClean="0"/>
              <a:t>quality growth </a:t>
            </a:r>
            <a:r>
              <a:rPr lang="en-US" sz="2000" dirty="0"/>
              <a:t>companies trading at attractive </a:t>
            </a:r>
            <a:r>
              <a:rPr lang="en-US" sz="2000" dirty="0" smtClean="0"/>
              <a:t>valuations</a:t>
            </a:r>
            <a:endParaRPr lang="en-US" sz="2000" dirty="0"/>
          </a:p>
          <a:p>
            <a:pPr>
              <a:spcBef>
                <a:spcPts val="600"/>
              </a:spcBef>
            </a:pPr>
            <a:r>
              <a:rPr lang="en-US" sz="2000" dirty="0" smtClean="0"/>
              <a:t>We have a micro to mid-cap bias because we believe we can find:</a:t>
            </a:r>
          </a:p>
          <a:p>
            <a:pPr lvl="1">
              <a:spcBef>
                <a:spcPts val="300"/>
              </a:spcBef>
            </a:pPr>
            <a:r>
              <a:rPr lang="en-US" sz="1800" dirty="0" smtClean="0"/>
              <a:t>Greater opportunities for growth</a:t>
            </a:r>
          </a:p>
          <a:p>
            <a:pPr lvl="1">
              <a:spcBef>
                <a:spcPts val="300"/>
              </a:spcBef>
            </a:pPr>
            <a:r>
              <a:rPr lang="en-US" sz="1800" dirty="0"/>
              <a:t>G</a:t>
            </a:r>
            <a:r>
              <a:rPr lang="en-US" sz="1800" dirty="0" smtClean="0"/>
              <a:t>reater numbers of undiscovered companies</a:t>
            </a:r>
          </a:p>
          <a:p>
            <a:pPr lvl="1">
              <a:spcBef>
                <a:spcPts val="300"/>
              </a:spcBef>
            </a:pPr>
            <a:r>
              <a:rPr lang="en-US" sz="1800" dirty="0" smtClean="0"/>
              <a:t>Greater market inefficiency</a:t>
            </a:r>
            <a:endParaRPr lang="en-US" sz="1800" dirty="0"/>
          </a:p>
          <a:p>
            <a:r>
              <a:rPr lang="en-US" sz="2000" dirty="0" smtClean="0"/>
              <a:t>We </a:t>
            </a:r>
            <a:r>
              <a:rPr lang="en-US" sz="2000" dirty="0"/>
              <a:t>believe we have </a:t>
            </a:r>
            <a:r>
              <a:rPr lang="en-US" sz="2000" dirty="0" smtClean="0"/>
              <a:t>an investment advantage </a:t>
            </a:r>
            <a:r>
              <a:rPr lang="en-US" sz="2000" dirty="0"/>
              <a:t>attributable to our:</a:t>
            </a:r>
          </a:p>
          <a:p>
            <a:pPr lvl="1">
              <a:spcBef>
                <a:spcPts val="300"/>
              </a:spcBef>
            </a:pPr>
            <a:r>
              <a:rPr lang="en-US" sz="1800" dirty="0" smtClean="0"/>
              <a:t>Global Perspective</a:t>
            </a:r>
          </a:p>
          <a:p>
            <a:pPr lvl="1">
              <a:spcBef>
                <a:spcPts val="300"/>
              </a:spcBef>
            </a:pPr>
            <a:r>
              <a:rPr lang="en-US" sz="1800" dirty="0" smtClean="0"/>
              <a:t>Smaller Company </a:t>
            </a:r>
            <a:r>
              <a:rPr lang="en-US" sz="1800" dirty="0"/>
              <a:t>Experience</a:t>
            </a:r>
          </a:p>
          <a:p>
            <a:pPr lvl="1">
              <a:spcBef>
                <a:spcPts val="300"/>
              </a:spcBef>
            </a:pPr>
            <a:r>
              <a:rPr lang="en-US" sz="1800" dirty="0" smtClean="0"/>
              <a:t>Repeatable </a:t>
            </a:r>
            <a:r>
              <a:rPr lang="en-US" sz="1800" dirty="0"/>
              <a:t>Investment Process</a:t>
            </a:r>
          </a:p>
          <a:p>
            <a:pPr lvl="1">
              <a:spcBef>
                <a:spcPts val="300"/>
              </a:spcBef>
            </a:pPr>
            <a:r>
              <a:rPr lang="en-US" sz="1800" dirty="0" smtClean="0"/>
              <a:t>Nimbleness (via limited </a:t>
            </a:r>
            <a:r>
              <a:rPr lang="en-US" sz="1800" dirty="0"/>
              <a:t>a</a:t>
            </a:r>
            <a:r>
              <a:rPr lang="en-US" sz="1800" dirty="0" smtClean="0"/>
              <a:t>ssets)</a:t>
            </a:r>
          </a:p>
          <a:p>
            <a:pPr lvl="1">
              <a:spcBef>
                <a:spcPts val="300"/>
              </a:spcBef>
            </a:pPr>
            <a:r>
              <a:rPr lang="en-US" sz="1800" dirty="0" smtClean="0"/>
              <a:t>Passion for Global Investing</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p:txBody>
          <a:bodyPr/>
          <a:lstStyle/>
          <a:p>
            <a:r>
              <a:rPr lang="en-US" dirty="0" smtClean="0"/>
              <a:t>Grandeur Peak – Core Values</a:t>
            </a:r>
          </a:p>
        </p:txBody>
      </p:sp>
      <p:sp>
        <p:nvSpPr>
          <p:cNvPr id="16387" name="Content Placeholder 3"/>
          <p:cNvSpPr>
            <a:spLocks noGrp="1"/>
          </p:cNvSpPr>
          <p:nvPr>
            <p:ph idx="1"/>
          </p:nvPr>
        </p:nvSpPr>
        <p:spPr>
          <a:xfrm>
            <a:off x="564776" y="1748955"/>
            <a:ext cx="8659905" cy="4974574"/>
          </a:xfrm>
        </p:spPr>
        <p:txBody>
          <a:bodyPr/>
          <a:lstStyle/>
          <a:p>
            <a:pPr>
              <a:spcBef>
                <a:spcPts val="0"/>
              </a:spcBef>
              <a:spcAft>
                <a:spcPts val="600"/>
              </a:spcAft>
            </a:pPr>
            <a:r>
              <a:rPr lang="en-US" sz="2800" b="1" dirty="0" smtClean="0"/>
              <a:t>Passion</a:t>
            </a:r>
            <a:endParaRPr lang="en-US" sz="2800" dirty="0" smtClean="0"/>
          </a:p>
          <a:p>
            <a:pPr lvl="1">
              <a:spcBef>
                <a:spcPts val="0"/>
              </a:spcBef>
              <a:spcAft>
                <a:spcPts val="600"/>
              </a:spcAft>
            </a:pPr>
            <a:r>
              <a:rPr lang="en-US" dirty="0" smtClean="0"/>
              <a:t>We are thorough and passionate global investors</a:t>
            </a:r>
          </a:p>
          <a:p>
            <a:pPr>
              <a:spcBef>
                <a:spcPts val="0"/>
              </a:spcBef>
              <a:spcAft>
                <a:spcPts val="600"/>
              </a:spcAft>
            </a:pPr>
            <a:r>
              <a:rPr lang="en-US" sz="2800" b="1" dirty="0" smtClean="0"/>
              <a:t>Quality</a:t>
            </a:r>
            <a:endParaRPr lang="en-US" sz="2800" dirty="0" smtClean="0"/>
          </a:p>
          <a:p>
            <a:pPr lvl="1">
              <a:spcBef>
                <a:spcPts val="0"/>
              </a:spcBef>
              <a:spcAft>
                <a:spcPts val="600"/>
              </a:spcAft>
            </a:pPr>
            <a:r>
              <a:rPr lang="en-US" dirty="0" smtClean="0"/>
              <a:t>We are building what we believe to be the highest quality portfolios</a:t>
            </a:r>
          </a:p>
          <a:p>
            <a:pPr>
              <a:spcBef>
                <a:spcPts val="0"/>
              </a:spcBef>
              <a:spcAft>
                <a:spcPts val="600"/>
              </a:spcAft>
            </a:pPr>
            <a:r>
              <a:rPr lang="en-US" sz="2800" b="1" dirty="0" smtClean="0"/>
              <a:t>Discipline</a:t>
            </a:r>
            <a:endParaRPr lang="en-US" sz="2800" dirty="0" smtClean="0"/>
          </a:p>
          <a:p>
            <a:pPr lvl="1">
              <a:spcBef>
                <a:spcPts val="0"/>
              </a:spcBef>
              <a:spcAft>
                <a:spcPts val="600"/>
              </a:spcAft>
            </a:pPr>
            <a:r>
              <a:rPr lang="en-US" dirty="0" smtClean="0"/>
              <a:t>We are consistent in our approach and process</a:t>
            </a:r>
          </a:p>
          <a:p>
            <a:pPr>
              <a:spcBef>
                <a:spcPts val="0"/>
              </a:spcBef>
              <a:spcAft>
                <a:spcPts val="600"/>
              </a:spcAft>
            </a:pPr>
            <a:r>
              <a:rPr lang="en-US" sz="2800" b="1" dirty="0" smtClean="0"/>
              <a:t>Integrity</a:t>
            </a:r>
            <a:endParaRPr lang="en-US" sz="2800" dirty="0" smtClean="0"/>
          </a:p>
          <a:p>
            <a:pPr lvl="1">
              <a:spcBef>
                <a:spcPts val="0"/>
              </a:spcBef>
              <a:spcAft>
                <a:spcPts val="600"/>
              </a:spcAft>
            </a:pPr>
            <a:r>
              <a:rPr lang="en-US" dirty="0" smtClean="0"/>
              <a:t>We do what we say we will do</a:t>
            </a:r>
          </a:p>
          <a:p>
            <a:pPr>
              <a:spcBef>
                <a:spcPts val="0"/>
              </a:spcBef>
              <a:spcAft>
                <a:spcPts val="600"/>
              </a:spcAft>
            </a:pPr>
            <a:r>
              <a:rPr lang="en-US" sz="2800" b="1" dirty="0" smtClean="0"/>
              <a:t>Candid</a:t>
            </a:r>
            <a:endParaRPr lang="en-US" sz="2800" dirty="0" smtClean="0"/>
          </a:p>
          <a:p>
            <a:pPr lvl="1">
              <a:spcBef>
                <a:spcPts val="0"/>
              </a:spcBef>
              <a:spcAft>
                <a:spcPts val="600"/>
              </a:spcAft>
            </a:pPr>
            <a:r>
              <a:rPr lang="en-US" dirty="0" smtClean="0"/>
              <a:t>We are candid with each other and our clients</a:t>
            </a:r>
          </a:p>
          <a:p>
            <a:pPr>
              <a:buNone/>
            </a:pPr>
            <a:endParaRPr lang="en-US" sz="2800" dirty="0" smtClean="0"/>
          </a:p>
        </p:txBody>
      </p:sp>
      <p:sp>
        <p:nvSpPr>
          <p:cNvPr id="16388" name="Slide Number Placeholder 1"/>
          <p:cNvSpPr>
            <a:spLocks noGrp="1"/>
          </p:cNvSpPr>
          <p:nvPr>
            <p:ph type="sldNum" sz="quarter" idx="10"/>
          </p:nvPr>
        </p:nvSpPr>
        <p:spPr>
          <a:noFill/>
        </p:spPr>
        <p:txBody>
          <a:bodyPr/>
          <a:lstStyle/>
          <a:p>
            <a:fld id="{620A2013-1D99-4A35-8256-20B339394389}" type="slidenum">
              <a:rPr lang="en-US" smtClean="0">
                <a:latin typeface="Arial" charset="0"/>
              </a:rPr>
              <a:pPr/>
              <a:t>30</a:t>
            </a:fld>
            <a:endParaRPr lang="en-US" dirty="0" smtClean="0">
              <a:latin typeface="Arial" charset="0"/>
            </a:endParaRPr>
          </a:p>
        </p:txBody>
      </p:sp>
    </p:spTree>
    <p:extLst>
      <p:ext uri="{BB962C8B-B14F-4D97-AF65-F5344CB8AC3E}">
        <p14:creationId xmlns:p14="http://schemas.microsoft.com/office/powerpoint/2010/main" val="24049677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p:txBody>
          <a:bodyPr/>
          <a:lstStyle/>
          <a:p>
            <a:r>
              <a:rPr lang="en-US" dirty="0" smtClean="0"/>
              <a:t>Grandeur Peak – What’s In a Name?</a:t>
            </a:r>
          </a:p>
        </p:txBody>
      </p:sp>
      <p:sp>
        <p:nvSpPr>
          <p:cNvPr id="16387" name="Content Placeholder 3"/>
          <p:cNvSpPr>
            <a:spLocks noGrp="1"/>
          </p:cNvSpPr>
          <p:nvPr>
            <p:ph idx="1"/>
          </p:nvPr>
        </p:nvSpPr>
        <p:spPr>
          <a:xfrm>
            <a:off x="180602" y="1748955"/>
            <a:ext cx="9044080" cy="4974574"/>
          </a:xfrm>
        </p:spPr>
        <p:txBody>
          <a:bodyPr/>
          <a:lstStyle/>
          <a:p>
            <a:pPr>
              <a:spcAft>
                <a:spcPts val="600"/>
              </a:spcAft>
              <a:buNone/>
            </a:pPr>
            <a:r>
              <a:rPr lang="en-US" sz="2800" dirty="0" smtClean="0"/>
              <a:t>	Grandeur Peak is a beautiful mountain peak overlooking the Salt Lake valley which provides stunning vistas of the valley below and beyond. Grandeur Peak reminds us of three important things:</a:t>
            </a:r>
          </a:p>
          <a:p>
            <a:pPr lvl="1">
              <a:spcAft>
                <a:spcPts val="600"/>
              </a:spcAft>
            </a:pPr>
            <a:r>
              <a:rPr lang="en-US" sz="2400" dirty="0" smtClean="0"/>
              <a:t>The best perspectives comes from a broad, global view;</a:t>
            </a:r>
          </a:p>
          <a:p>
            <a:pPr lvl="1">
              <a:spcAft>
                <a:spcPts val="600"/>
              </a:spcAft>
            </a:pPr>
            <a:r>
              <a:rPr lang="en-US" sz="2400" dirty="0" smtClean="0"/>
              <a:t>Successful investing, like climbing, takes preparation, discipline, and passion;</a:t>
            </a:r>
          </a:p>
          <a:p>
            <a:pPr lvl="1">
              <a:spcAft>
                <a:spcPts val="600"/>
              </a:spcAft>
            </a:pPr>
            <a:r>
              <a:rPr lang="en-US" sz="2400" dirty="0" smtClean="0"/>
              <a:t>We are hired by our clients in a joint endeavor to ascend the peak, and we will strive to build a trusted friendship throughout the climb.</a:t>
            </a:r>
          </a:p>
          <a:p>
            <a:endParaRPr lang="en-US" sz="2800" dirty="0" smtClean="0"/>
          </a:p>
        </p:txBody>
      </p:sp>
      <p:sp>
        <p:nvSpPr>
          <p:cNvPr id="16388" name="Slide Number Placeholder 1"/>
          <p:cNvSpPr>
            <a:spLocks noGrp="1"/>
          </p:cNvSpPr>
          <p:nvPr>
            <p:ph type="sldNum" sz="quarter" idx="10"/>
          </p:nvPr>
        </p:nvSpPr>
        <p:spPr>
          <a:noFill/>
        </p:spPr>
        <p:txBody>
          <a:bodyPr/>
          <a:lstStyle/>
          <a:p>
            <a:fld id="{620A2013-1D99-4A35-8256-20B339394389}" type="slidenum">
              <a:rPr lang="en-US" smtClean="0">
                <a:latin typeface="Arial" charset="0"/>
              </a:rPr>
              <a:pPr/>
              <a:t>31</a:t>
            </a:fld>
            <a:endParaRPr lang="en-US" dirty="0" smtClean="0">
              <a:latin typeface="Arial" charset="0"/>
            </a:endParaRPr>
          </a:p>
        </p:txBody>
      </p:sp>
    </p:spTree>
    <p:extLst>
      <p:ext uri="{BB962C8B-B14F-4D97-AF65-F5344CB8AC3E}">
        <p14:creationId xmlns:p14="http://schemas.microsoft.com/office/powerpoint/2010/main" val="8251750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15938" y="190500"/>
            <a:ext cx="8978900" cy="900113"/>
          </a:xfrm>
        </p:spPr>
        <p:txBody>
          <a:bodyPr/>
          <a:lstStyle/>
          <a:p>
            <a:pPr algn="ctr" eaLnBrk="1" hangingPunct="1"/>
            <a:r>
              <a:rPr lang="en-US" sz="3400" dirty="0" smtClean="0"/>
              <a:t>Screening Discipline: </a:t>
            </a:r>
            <a:br>
              <a:rPr lang="en-US" sz="3400" dirty="0" smtClean="0"/>
            </a:br>
            <a:r>
              <a:rPr lang="en-US" sz="3400" dirty="0" smtClean="0"/>
              <a:t>Multiple Looks at Roughly 30,000 Companies</a:t>
            </a:r>
          </a:p>
        </p:txBody>
      </p:sp>
      <p:sp>
        <p:nvSpPr>
          <p:cNvPr id="22531" name="Slide Number Placeholder 3"/>
          <p:cNvSpPr>
            <a:spLocks noGrp="1"/>
          </p:cNvSpPr>
          <p:nvPr>
            <p:ph type="sldNum" sz="quarter" idx="10"/>
          </p:nvPr>
        </p:nvSpPr>
        <p:spPr>
          <a:noFill/>
        </p:spPr>
        <p:txBody>
          <a:bodyPr/>
          <a:lstStyle/>
          <a:p>
            <a:pPr defTabSz="974725"/>
            <a:fld id="{7919719D-A085-434E-95F3-18B66FBE6F6A}" type="slidenum">
              <a:rPr lang="en-US" smtClean="0">
                <a:latin typeface="Arial" charset="0"/>
              </a:rPr>
              <a:pPr defTabSz="974725"/>
              <a:t>32</a:t>
            </a:fld>
            <a:endParaRPr lang="en-US" dirty="0" smtClean="0">
              <a:latin typeface="Arial"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823843098"/>
              </p:ext>
            </p:extLst>
          </p:nvPr>
        </p:nvGraphicFramePr>
        <p:xfrm>
          <a:off x="785725" y="1500193"/>
          <a:ext cx="8178661" cy="5153697"/>
        </p:xfrm>
        <a:graphic>
          <a:graphicData uri="http://schemas.openxmlformats.org/drawingml/2006/table">
            <a:tbl>
              <a:tblPr/>
              <a:tblGrid>
                <a:gridCol w="301981"/>
                <a:gridCol w="2702346"/>
                <a:gridCol w="1548622"/>
                <a:gridCol w="1540879"/>
                <a:gridCol w="2084833"/>
              </a:tblGrid>
              <a:tr h="100723">
                <a:tc>
                  <a:txBody>
                    <a:bodyPr/>
                    <a:lstStyle/>
                    <a:p>
                      <a:pPr algn="ctr" fontAlgn="b"/>
                      <a:endParaRPr lang="en-US" sz="500" b="1" i="0" u="none" strike="noStrike" dirty="0">
                        <a:solidFill>
                          <a:srgbClr val="000000"/>
                        </a:solidFill>
                        <a:effectLst/>
                        <a:latin typeface="Arial"/>
                      </a:endParaRP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1" i="0" u="none" strike="noStrike" dirty="0">
                          <a:solidFill>
                            <a:srgbClr val="000000"/>
                          </a:solidFill>
                          <a:effectLst/>
                          <a:latin typeface="Arial"/>
                        </a:rPr>
                        <a:t>Country/State Screen</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500" b="1" i="0" u="none" strike="noStrike" dirty="0">
                          <a:solidFill>
                            <a:srgbClr val="000000"/>
                          </a:solidFill>
                          <a:effectLst/>
                          <a:latin typeface="Arial"/>
                        </a:rPr>
                        <a:t>Industry Screen</a:t>
                      </a:r>
                    </a:p>
                  </a:txBody>
                  <a:tcPr marL="4983" marR="4983" marT="498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500" b="1" i="0" u="none" strike="noStrike" dirty="0">
                          <a:solidFill>
                            <a:srgbClr val="000000"/>
                          </a:solidFill>
                          <a:effectLst/>
                          <a:latin typeface="Arial"/>
                        </a:rPr>
                        <a:t> </a:t>
                      </a:r>
                    </a:p>
                  </a:txBody>
                  <a:tcPr marL="4983" marR="4983" marT="498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500" b="1" i="0" u="none" strike="noStrike" dirty="0">
                          <a:solidFill>
                            <a:srgbClr val="000000"/>
                          </a:solidFill>
                          <a:effectLst/>
                          <a:latin typeface="Arial"/>
                        </a:rPr>
                        <a:t>Standardized Screens</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723">
                <a:tc>
                  <a:txBody>
                    <a:bodyPr/>
                    <a:lstStyle/>
                    <a:p>
                      <a:pPr algn="ctr" fontAlgn="b"/>
                      <a:r>
                        <a:rPr lang="en-US" sz="500" b="0" i="0" u="none" strike="noStrike" dirty="0">
                          <a:solidFill>
                            <a:srgbClr val="000000"/>
                          </a:solidFill>
                          <a:effectLst/>
                          <a:latin typeface="Arial"/>
                        </a:rPr>
                        <a:t>Week</a:t>
                      </a:r>
                    </a:p>
                  </a:txBody>
                  <a:tcPr marL="4983" marR="4983" marT="4983"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Arial"/>
                        </a:rPr>
                        <a:t>Print Stack of Duponts sorted by NCEBITROA level, quarterly and annual</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b"/>
                      <a:r>
                        <a:rPr lang="en-US" sz="500" b="0" i="0" u="none" strike="noStrike" dirty="0">
                          <a:solidFill>
                            <a:srgbClr val="000000"/>
                          </a:solidFill>
                          <a:effectLst/>
                          <a:latin typeface="Arial"/>
                        </a:rPr>
                        <a:t>Print Stack of Duponts sorted by NCEBITROA level, quarterly and annual</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500" b="0" i="0" u="none" strike="noStrike" dirty="0">
                          <a:solidFill>
                            <a:srgbClr val="000000"/>
                          </a:solidFill>
                          <a:effectLst/>
                          <a:latin typeface="Arial"/>
                        </a:rPr>
                        <a:t> </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128">
                <a:tc>
                  <a:txBody>
                    <a:bodyPr/>
                    <a:lstStyle/>
                    <a:p>
                      <a:pPr algn="ctr" fontAlgn="b"/>
                      <a:r>
                        <a:rPr lang="en-US" sz="500" b="0" i="0" u="none" strike="noStrike" dirty="0">
                          <a:solidFill>
                            <a:srgbClr val="000000"/>
                          </a:solidFill>
                          <a:effectLst/>
                          <a:latin typeface="Arial"/>
                        </a:rPr>
                        <a:t>1</a:t>
                      </a:r>
                    </a:p>
                  </a:txBody>
                  <a:tcPr marL="4983" marR="4983" marT="498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dirty="0">
                          <a:solidFill>
                            <a:srgbClr val="000000"/>
                          </a:solidFill>
                          <a:effectLst/>
                          <a:latin typeface="Arial"/>
                        </a:rPr>
                        <a:t>South Africa &amp; adjacent countries</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dirty="0">
                          <a:solidFill>
                            <a:srgbClr val="000000"/>
                          </a:solidFill>
                          <a:effectLst/>
                          <a:latin typeface="Arial"/>
                        </a:rPr>
                        <a:t>Real Estate Investment Trusts 2</a:t>
                      </a:r>
                    </a:p>
                  </a:txBody>
                  <a:tcPr marL="4983" marR="4983" marT="498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dirty="0">
                          <a:solidFill>
                            <a:srgbClr val="000000"/>
                          </a:solidFill>
                          <a:effectLst/>
                          <a:latin typeface="Arial"/>
                        </a:rPr>
                        <a:t> </a:t>
                      </a:r>
                    </a:p>
                  </a:txBody>
                  <a:tcPr marL="4983" marR="4983" marT="498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500" b="0" i="0" u="none" strike="noStrike" dirty="0">
                          <a:solidFill>
                            <a:srgbClr val="000000"/>
                          </a:solidFill>
                          <a:effectLst/>
                          <a:latin typeface="Arial"/>
                        </a:rPr>
                        <a:t>IPO, Lockup, Spin-offs</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95128">
                <a:tc>
                  <a:txBody>
                    <a:bodyPr/>
                    <a:lstStyle/>
                    <a:p>
                      <a:pPr algn="ctr" fontAlgn="b"/>
                      <a:r>
                        <a:rPr lang="en-US" sz="500" b="0" i="0" u="none" strike="noStrike" dirty="0">
                          <a:solidFill>
                            <a:srgbClr val="000000"/>
                          </a:solidFill>
                          <a:effectLst/>
                          <a:latin typeface="Arial"/>
                        </a:rPr>
                        <a:t>2</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Minnesota, Wisconsin, Michigan, Iowa</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Real Estate Investment Trusts 1</a:t>
                      </a:r>
                    </a:p>
                  </a:txBody>
                  <a:tcPr marL="4983" marR="4983" marT="498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dirty="0">
                          <a:solidFill>
                            <a:srgbClr val="000000"/>
                          </a:solidFill>
                          <a:effectLst/>
                          <a:latin typeface="Arial"/>
                        </a:rPr>
                        <a:t> </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HVAL 1, HVAL 2, PE/G</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5128">
                <a:tc>
                  <a:txBody>
                    <a:bodyPr/>
                    <a:lstStyle/>
                    <a:p>
                      <a:pPr algn="ctr" fontAlgn="b"/>
                      <a:r>
                        <a:rPr lang="en-US" sz="500" b="0" i="0" u="none" strike="noStrike" dirty="0">
                          <a:solidFill>
                            <a:srgbClr val="000000"/>
                          </a:solidFill>
                          <a:effectLst/>
                          <a:latin typeface="Arial"/>
                        </a:rPr>
                        <a:t>3</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Taiwan 1</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Aerospace &amp; Defense</a:t>
                      </a:r>
                    </a:p>
                  </a:txBody>
                  <a:tcPr marL="4983" marR="4983" marT="498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dirty="0">
                          <a:solidFill>
                            <a:srgbClr val="000000"/>
                          </a:solidFill>
                          <a:effectLst/>
                          <a:latin typeface="Arial"/>
                        </a:rPr>
                        <a:t>Industrial Conglomerates</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Net Cash, Most Down, Inside Buying</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5128">
                <a:tc>
                  <a:txBody>
                    <a:bodyPr/>
                    <a:lstStyle/>
                    <a:p>
                      <a:pPr algn="ctr" fontAlgn="b"/>
                      <a:r>
                        <a:rPr lang="en-US" sz="500" b="0" i="0" u="none" strike="noStrike" dirty="0">
                          <a:solidFill>
                            <a:srgbClr val="000000"/>
                          </a:solidFill>
                          <a:effectLst/>
                          <a:latin typeface="Arial"/>
                        </a:rPr>
                        <a:t>4</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Taiwan 2</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Textiles Apparel &amp; Luxury Goods</a:t>
                      </a:r>
                    </a:p>
                  </a:txBody>
                  <a:tcPr marL="4983" marR="4983" marT="498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dirty="0">
                          <a:solidFill>
                            <a:srgbClr val="000000"/>
                          </a:solidFill>
                          <a:effectLst/>
                          <a:latin typeface="Arial"/>
                        </a:rPr>
                        <a:t> </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Rising Estimates, ROA 2 (momentum turn), Blake's ROA</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5128">
                <a:tc>
                  <a:txBody>
                    <a:bodyPr/>
                    <a:lstStyle/>
                    <a:p>
                      <a:pPr algn="ctr" fontAlgn="b"/>
                      <a:r>
                        <a:rPr lang="en-US" sz="500" b="0" i="0" u="none" strike="noStrike" dirty="0">
                          <a:solidFill>
                            <a:srgbClr val="000000"/>
                          </a:solidFill>
                          <a:effectLst/>
                          <a:latin typeface="Arial"/>
                        </a:rPr>
                        <a:t>5</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Brazil</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Specialty Retail</a:t>
                      </a:r>
                    </a:p>
                  </a:txBody>
                  <a:tcPr marL="4983" marR="4983" marT="498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dirty="0">
                          <a:solidFill>
                            <a:srgbClr val="000000"/>
                          </a:solidFill>
                          <a:effectLst/>
                          <a:latin typeface="Arial"/>
                        </a:rPr>
                        <a:t> </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ROA 1 (long term trend), ROA 3 (Level)</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5128">
                <a:tc>
                  <a:txBody>
                    <a:bodyPr/>
                    <a:lstStyle/>
                    <a:p>
                      <a:pPr algn="ctr" fontAlgn="b"/>
                      <a:r>
                        <a:rPr lang="en-US" sz="500" b="0" i="0" u="none" strike="noStrike" dirty="0">
                          <a:solidFill>
                            <a:srgbClr val="000000"/>
                          </a:solidFill>
                          <a:effectLst/>
                          <a:latin typeface="Arial"/>
                        </a:rPr>
                        <a:t>6</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Southern California</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Biotechnology</a:t>
                      </a:r>
                    </a:p>
                  </a:txBody>
                  <a:tcPr marL="4983" marR="4983" marT="498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dirty="0">
                          <a:solidFill>
                            <a:srgbClr val="000000"/>
                          </a:solidFill>
                          <a:effectLst/>
                          <a:latin typeface="Arial"/>
                        </a:rPr>
                        <a:t> </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IPO, Lockup, Spin-offs</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5128">
                <a:tc>
                  <a:txBody>
                    <a:bodyPr/>
                    <a:lstStyle/>
                    <a:p>
                      <a:pPr algn="ctr" fontAlgn="b"/>
                      <a:r>
                        <a:rPr lang="en-US" sz="500" b="0" i="0" u="none" strike="noStrike" dirty="0">
                          <a:solidFill>
                            <a:srgbClr val="000000"/>
                          </a:solidFill>
                          <a:effectLst/>
                          <a:latin typeface="Arial"/>
                        </a:rPr>
                        <a:t>7</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Japan 1</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Pharmaceuticals</a:t>
                      </a:r>
                    </a:p>
                  </a:txBody>
                  <a:tcPr marL="4983" marR="4983" marT="498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dirty="0">
                          <a:solidFill>
                            <a:srgbClr val="000000"/>
                          </a:solidFill>
                          <a:effectLst/>
                          <a:latin typeface="Arial"/>
                        </a:rPr>
                        <a:t> </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HVAL 1, HVAL 2, PE/G</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5128">
                <a:tc>
                  <a:txBody>
                    <a:bodyPr/>
                    <a:lstStyle/>
                    <a:p>
                      <a:pPr algn="ctr" fontAlgn="b"/>
                      <a:r>
                        <a:rPr lang="en-US" sz="500" b="0" i="0" u="none" strike="noStrike" dirty="0">
                          <a:solidFill>
                            <a:srgbClr val="000000"/>
                          </a:solidFill>
                          <a:effectLst/>
                          <a:latin typeface="Arial"/>
                        </a:rPr>
                        <a:t>8</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Japan 2</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Machinery</a:t>
                      </a:r>
                    </a:p>
                  </a:txBody>
                  <a:tcPr marL="4983" marR="4983" marT="498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dirty="0">
                          <a:solidFill>
                            <a:srgbClr val="000000"/>
                          </a:solidFill>
                          <a:effectLst/>
                          <a:latin typeface="Arial"/>
                        </a:rPr>
                        <a:t> </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Net Cash, Most Down, Inside Buying</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5128">
                <a:tc>
                  <a:txBody>
                    <a:bodyPr/>
                    <a:lstStyle/>
                    <a:p>
                      <a:pPr algn="ctr" fontAlgn="b"/>
                      <a:r>
                        <a:rPr lang="en-US" sz="500" b="0" i="0" u="none" strike="noStrike" dirty="0">
                          <a:solidFill>
                            <a:srgbClr val="000000"/>
                          </a:solidFill>
                          <a:effectLst/>
                          <a:latin typeface="Arial"/>
                        </a:rPr>
                        <a:t>9</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Washington, Oregon, Alaska, Hawaii</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Capital Markets</a:t>
                      </a:r>
                    </a:p>
                  </a:txBody>
                  <a:tcPr marL="4983" marR="4983" marT="498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dirty="0">
                          <a:solidFill>
                            <a:srgbClr val="000000"/>
                          </a:solidFill>
                          <a:effectLst/>
                          <a:latin typeface="Arial"/>
                        </a:rPr>
                        <a:t> </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Rising Estimates, ROA 2 (momentum turn), Blake's ROA</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5128">
                <a:tc>
                  <a:txBody>
                    <a:bodyPr/>
                    <a:lstStyle/>
                    <a:p>
                      <a:pPr algn="ctr" fontAlgn="b"/>
                      <a:r>
                        <a:rPr lang="en-US" sz="500" b="0" i="0" u="none" strike="noStrike" dirty="0">
                          <a:solidFill>
                            <a:srgbClr val="000000"/>
                          </a:solidFill>
                          <a:effectLst/>
                          <a:latin typeface="Arial"/>
                        </a:rPr>
                        <a:t>10</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Norway, Denmark, Iceland, Faroe Islands</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500" b="0" i="0" u="none" strike="noStrike" dirty="0">
                          <a:solidFill>
                            <a:srgbClr val="000000"/>
                          </a:solidFill>
                          <a:effectLst/>
                          <a:latin typeface="Arial"/>
                        </a:rPr>
                        <a:t>Semiconductors &amp; Semiconductor Equipment</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r>
                        <a:rPr lang="en-US" sz="500" b="0" i="0" u="none" strike="noStrike" dirty="0">
                          <a:solidFill>
                            <a:srgbClr val="000000"/>
                          </a:solidFill>
                          <a:effectLst/>
                          <a:latin typeface="Arial"/>
                        </a:rPr>
                        <a:t>ROA 1 (long term trend), ROA 3 (Level)</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5128">
                <a:tc>
                  <a:txBody>
                    <a:bodyPr/>
                    <a:lstStyle/>
                    <a:p>
                      <a:pPr algn="ctr" fontAlgn="b"/>
                      <a:r>
                        <a:rPr lang="en-US" sz="500" b="0" i="0" u="none" strike="noStrike" dirty="0">
                          <a:solidFill>
                            <a:srgbClr val="000000"/>
                          </a:solidFill>
                          <a:effectLst/>
                          <a:latin typeface="Arial"/>
                        </a:rPr>
                        <a:t>11</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Sweden, Finland</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Health Care Providers &amp; Services</a:t>
                      </a:r>
                    </a:p>
                  </a:txBody>
                  <a:tcPr marL="4983" marR="4983" marT="498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dirty="0">
                          <a:solidFill>
                            <a:srgbClr val="000000"/>
                          </a:solidFill>
                          <a:effectLst/>
                          <a:latin typeface="Arial"/>
                        </a:rPr>
                        <a:t> </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IPO, Lockup, Spin-offs</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5128">
                <a:tc>
                  <a:txBody>
                    <a:bodyPr/>
                    <a:lstStyle/>
                    <a:p>
                      <a:pPr algn="ctr" fontAlgn="b"/>
                      <a:r>
                        <a:rPr lang="en-US" sz="500" b="0" i="0" u="none" strike="noStrike" dirty="0">
                          <a:solidFill>
                            <a:srgbClr val="000000"/>
                          </a:solidFill>
                          <a:effectLst/>
                          <a:latin typeface="Arial"/>
                        </a:rPr>
                        <a:t>12</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Utah,North Dakota, South Dakota,  Wyoming, Nevada, Idaho,Montana</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Commercial Banks</a:t>
                      </a:r>
                    </a:p>
                  </a:txBody>
                  <a:tcPr marL="4983" marR="4983" marT="498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dirty="0">
                          <a:solidFill>
                            <a:srgbClr val="000000"/>
                          </a:solidFill>
                          <a:effectLst/>
                          <a:latin typeface="Arial"/>
                        </a:rPr>
                        <a:t> </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HVAL 1, HVAL 2, PE/G</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5128">
                <a:tc>
                  <a:txBody>
                    <a:bodyPr/>
                    <a:lstStyle/>
                    <a:p>
                      <a:pPr algn="ctr" fontAlgn="b"/>
                      <a:r>
                        <a:rPr lang="en-US" sz="500" b="0" i="0" u="none" strike="noStrike" dirty="0">
                          <a:solidFill>
                            <a:srgbClr val="000000"/>
                          </a:solidFill>
                          <a:effectLst/>
                          <a:latin typeface="Arial"/>
                        </a:rPr>
                        <a:t>13</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Phillipines</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Construction &amp; Engineering</a:t>
                      </a:r>
                    </a:p>
                  </a:txBody>
                  <a:tcPr marL="4983" marR="4983" marT="498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dirty="0">
                          <a:solidFill>
                            <a:srgbClr val="000000"/>
                          </a:solidFill>
                          <a:effectLst/>
                          <a:latin typeface="Arial"/>
                        </a:rPr>
                        <a:t> </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Net Cash, Most Down, Inside Buying</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5128">
                <a:tc>
                  <a:txBody>
                    <a:bodyPr/>
                    <a:lstStyle/>
                    <a:p>
                      <a:pPr algn="ctr" fontAlgn="b"/>
                      <a:r>
                        <a:rPr lang="en-US" sz="500" b="0" i="0" u="none" strike="noStrike" dirty="0">
                          <a:solidFill>
                            <a:srgbClr val="000000"/>
                          </a:solidFill>
                          <a:effectLst/>
                          <a:latin typeface="Arial"/>
                        </a:rPr>
                        <a:t>14</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Arizona, New Mexico,Colorado</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Auto Components</a:t>
                      </a:r>
                    </a:p>
                  </a:txBody>
                  <a:tcPr marL="4983" marR="4983" marT="498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dirty="0">
                          <a:solidFill>
                            <a:srgbClr val="000000"/>
                          </a:solidFill>
                          <a:effectLst/>
                          <a:latin typeface="Arial"/>
                        </a:rPr>
                        <a:t>Automobiles</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Rising Estimates, ROA 2 (momentum turn), Blake's ROA</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5128">
                <a:tc>
                  <a:txBody>
                    <a:bodyPr/>
                    <a:lstStyle/>
                    <a:p>
                      <a:pPr algn="ctr" fontAlgn="b"/>
                      <a:r>
                        <a:rPr lang="en-US" sz="500" b="0" i="0" u="none" strike="noStrike" dirty="0">
                          <a:solidFill>
                            <a:srgbClr val="000000"/>
                          </a:solidFill>
                          <a:effectLst/>
                          <a:latin typeface="Arial"/>
                        </a:rPr>
                        <a:t>15</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Israel</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IT Services</a:t>
                      </a:r>
                    </a:p>
                  </a:txBody>
                  <a:tcPr marL="4983" marR="4983" marT="498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dirty="0">
                          <a:solidFill>
                            <a:srgbClr val="000000"/>
                          </a:solidFill>
                          <a:effectLst/>
                          <a:latin typeface="Arial"/>
                        </a:rPr>
                        <a:t> </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ROA 1 (long term trend), ROA 3 (Level)</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5128">
                <a:tc>
                  <a:txBody>
                    <a:bodyPr/>
                    <a:lstStyle/>
                    <a:p>
                      <a:pPr algn="ctr" fontAlgn="b"/>
                      <a:r>
                        <a:rPr lang="en-US" sz="500" b="0" i="0" u="none" strike="noStrike" dirty="0">
                          <a:solidFill>
                            <a:srgbClr val="000000"/>
                          </a:solidFill>
                          <a:effectLst/>
                          <a:latin typeface="Arial"/>
                        </a:rPr>
                        <a:t>16</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Texas</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Health Care Equipment &amp; Supplies</a:t>
                      </a:r>
                    </a:p>
                  </a:txBody>
                  <a:tcPr marL="4983" marR="4983" marT="498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dirty="0">
                          <a:solidFill>
                            <a:srgbClr val="000000"/>
                          </a:solidFill>
                          <a:effectLst/>
                          <a:latin typeface="Arial"/>
                        </a:rPr>
                        <a:t> </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IPO, Lockup, Spin-offs</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5128">
                <a:tc>
                  <a:txBody>
                    <a:bodyPr/>
                    <a:lstStyle/>
                    <a:p>
                      <a:pPr algn="ctr" fontAlgn="b"/>
                      <a:r>
                        <a:rPr lang="en-US" sz="500" b="0" i="0" u="none" strike="noStrike" dirty="0">
                          <a:solidFill>
                            <a:srgbClr val="000000"/>
                          </a:solidFill>
                          <a:effectLst/>
                          <a:latin typeface="Arial"/>
                        </a:rPr>
                        <a:t>17</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United Kingdom &amp; Ireland and other Islands week 1</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Oil Gas &amp; Consumable Fuels</a:t>
                      </a:r>
                    </a:p>
                  </a:txBody>
                  <a:tcPr marL="4983" marR="4983" marT="498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dirty="0">
                          <a:solidFill>
                            <a:srgbClr val="000000"/>
                          </a:solidFill>
                          <a:effectLst/>
                          <a:latin typeface="Arial"/>
                        </a:rPr>
                        <a:t> </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HVAL 1, HVAL 2, PE/G</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5128">
                <a:tc>
                  <a:txBody>
                    <a:bodyPr/>
                    <a:lstStyle/>
                    <a:p>
                      <a:pPr algn="ctr" fontAlgn="b"/>
                      <a:r>
                        <a:rPr lang="en-US" sz="500" b="0" i="0" u="none" strike="noStrike" dirty="0">
                          <a:solidFill>
                            <a:srgbClr val="000000"/>
                          </a:solidFill>
                          <a:effectLst/>
                          <a:latin typeface="Arial"/>
                        </a:rPr>
                        <a:t>18</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United Kingdom &amp; Ireland and other Islands week 2</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Energy Equipment &amp; Services</a:t>
                      </a:r>
                    </a:p>
                  </a:txBody>
                  <a:tcPr marL="4983" marR="4983" marT="498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dirty="0">
                          <a:solidFill>
                            <a:srgbClr val="000000"/>
                          </a:solidFill>
                          <a:effectLst/>
                          <a:latin typeface="Arial"/>
                        </a:rPr>
                        <a:t> </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Net Cash, Most Down, Inside Buying</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5128">
                <a:tc>
                  <a:txBody>
                    <a:bodyPr/>
                    <a:lstStyle/>
                    <a:p>
                      <a:pPr algn="ctr" fontAlgn="b"/>
                      <a:r>
                        <a:rPr lang="en-US" sz="500" b="0" i="0" u="none" strike="noStrike" dirty="0">
                          <a:solidFill>
                            <a:srgbClr val="000000"/>
                          </a:solidFill>
                          <a:effectLst/>
                          <a:latin typeface="Arial"/>
                        </a:rPr>
                        <a:t>19</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Singapore, Malaysia</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Thrifts &amp; Mortgage Finance</a:t>
                      </a:r>
                    </a:p>
                  </a:txBody>
                  <a:tcPr marL="4983" marR="4983" marT="498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dirty="0">
                          <a:solidFill>
                            <a:srgbClr val="000000"/>
                          </a:solidFill>
                          <a:effectLst/>
                          <a:latin typeface="Arial"/>
                        </a:rPr>
                        <a:t> </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Rising Estimates, ROA 2 (momentum turn), Blake's ROA</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5128">
                <a:tc>
                  <a:txBody>
                    <a:bodyPr/>
                    <a:lstStyle/>
                    <a:p>
                      <a:pPr algn="ctr" fontAlgn="b"/>
                      <a:r>
                        <a:rPr lang="en-US" sz="500" b="0" i="0" u="none" strike="noStrike" dirty="0">
                          <a:solidFill>
                            <a:srgbClr val="000000"/>
                          </a:solidFill>
                          <a:effectLst/>
                          <a:latin typeface="Arial"/>
                        </a:rPr>
                        <a:t>20</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Indonesia, Papua New Guinea</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Electrical Components &amp; Equipment</a:t>
                      </a:r>
                    </a:p>
                  </a:txBody>
                  <a:tcPr marL="4983" marR="4983" marT="498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dirty="0">
                          <a:solidFill>
                            <a:srgbClr val="000000"/>
                          </a:solidFill>
                          <a:effectLst/>
                          <a:latin typeface="Arial"/>
                        </a:rPr>
                        <a:t> </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ROA 1 (long term trend), ROA 3 (Level)</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5128">
                <a:tc>
                  <a:txBody>
                    <a:bodyPr/>
                    <a:lstStyle/>
                    <a:p>
                      <a:pPr algn="ctr" fontAlgn="b"/>
                      <a:r>
                        <a:rPr lang="en-US" sz="500" b="0" i="0" u="none" strike="noStrike" dirty="0">
                          <a:solidFill>
                            <a:srgbClr val="000000"/>
                          </a:solidFill>
                          <a:effectLst/>
                          <a:latin typeface="Arial"/>
                        </a:rPr>
                        <a:t>21</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Russia, Baltics, Czech Rep, Hungary, Poland, rest of Eastern Europe</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Hotels Restaurants &amp; Leisure</a:t>
                      </a:r>
                    </a:p>
                  </a:txBody>
                  <a:tcPr marL="4983" marR="4983" marT="498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dirty="0">
                          <a:solidFill>
                            <a:srgbClr val="000000"/>
                          </a:solidFill>
                          <a:effectLst/>
                          <a:latin typeface="Arial"/>
                        </a:rPr>
                        <a:t> </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IPO, Lockup, Spin-offs</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5128">
                <a:tc>
                  <a:txBody>
                    <a:bodyPr/>
                    <a:lstStyle/>
                    <a:p>
                      <a:pPr algn="ctr" fontAlgn="b"/>
                      <a:r>
                        <a:rPr lang="en-US" sz="500" b="0" i="0" u="none" strike="noStrike" dirty="0">
                          <a:solidFill>
                            <a:srgbClr val="000000"/>
                          </a:solidFill>
                          <a:effectLst/>
                          <a:latin typeface="Arial"/>
                        </a:rPr>
                        <a:t>22</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Thailand, Vietnam and surrounding countries towards India</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Software</a:t>
                      </a:r>
                    </a:p>
                  </a:txBody>
                  <a:tcPr marL="4983" marR="4983" marT="498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dirty="0">
                          <a:solidFill>
                            <a:srgbClr val="000000"/>
                          </a:solidFill>
                          <a:effectLst/>
                          <a:latin typeface="Arial"/>
                        </a:rPr>
                        <a:t> </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HVAL 1, HVAL 2, PE/G</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5128">
                <a:tc>
                  <a:txBody>
                    <a:bodyPr/>
                    <a:lstStyle/>
                    <a:p>
                      <a:pPr algn="ctr" fontAlgn="b"/>
                      <a:r>
                        <a:rPr lang="en-US" sz="500" b="0" i="0" u="none" strike="noStrike" dirty="0">
                          <a:solidFill>
                            <a:srgbClr val="000000"/>
                          </a:solidFill>
                          <a:effectLst/>
                          <a:latin typeface="Arial"/>
                        </a:rPr>
                        <a:t>23</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Eastern Canada ex Quebec</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All Utility Industries</a:t>
                      </a:r>
                    </a:p>
                  </a:txBody>
                  <a:tcPr marL="4983" marR="4983" marT="498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dirty="0">
                          <a:solidFill>
                            <a:srgbClr val="000000"/>
                          </a:solidFill>
                          <a:effectLst/>
                          <a:latin typeface="Arial"/>
                        </a:rPr>
                        <a:t> </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Net Cash, Most Down, Inside Buying</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5128">
                <a:tc>
                  <a:txBody>
                    <a:bodyPr/>
                    <a:lstStyle/>
                    <a:p>
                      <a:pPr algn="ctr" fontAlgn="b"/>
                      <a:r>
                        <a:rPr lang="en-US" sz="500" b="0" i="0" u="none" strike="noStrike" dirty="0">
                          <a:solidFill>
                            <a:srgbClr val="000000"/>
                          </a:solidFill>
                          <a:effectLst/>
                          <a:latin typeface="Arial"/>
                        </a:rPr>
                        <a:t>24</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Western Canada</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Personal Products</a:t>
                      </a:r>
                    </a:p>
                  </a:txBody>
                  <a:tcPr marL="4983" marR="4983" marT="498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dirty="0">
                          <a:solidFill>
                            <a:srgbClr val="000000"/>
                          </a:solidFill>
                          <a:effectLst/>
                          <a:latin typeface="Arial"/>
                        </a:rPr>
                        <a:t>Household Products</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Rising Estimates, ROA 2 (momentum turn), Blake's ROA</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5128">
                <a:tc>
                  <a:txBody>
                    <a:bodyPr/>
                    <a:lstStyle/>
                    <a:p>
                      <a:pPr algn="ctr" fontAlgn="b"/>
                      <a:r>
                        <a:rPr lang="en-US" sz="500" b="0" i="0" u="none" strike="noStrike" dirty="0">
                          <a:solidFill>
                            <a:srgbClr val="000000"/>
                          </a:solidFill>
                          <a:effectLst/>
                          <a:latin typeface="Arial"/>
                        </a:rPr>
                        <a:t>25</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Quebec</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Construction Materials</a:t>
                      </a:r>
                    </a:p>
                  </a:txBody>
                  <a:tcPr marL="4983" marR="4983" marT="498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dirty="0">
                          <a:solidFill>
                            <a:srgbClr val="000000"/>
                          </a:solidFill>
                          <a:effectLst/>
                          <a:latin typeface="Arial"/>
                        </a:rPr>
                        <a:t>Paper &amp; Forest Products</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ROA 1 (long term trend), ROA 3 (Level)</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5128">
                <a:tc>
                  <a:txBody>
                    <a:bodyPr/>
                    <a:lstStyle/>
                    <a:p>
                      <a:pPr algn="ctr" fontAlgn="b"/>
                      <a:r>
                        <a:rPr lang="en-US" sz="500" b="0" i="0" u="none" strike="noStrike" dirty="0">
                          <a:solidFill>
                            <a:srgbClr val="000000"/>
                          </a:solidFill>
                          <a:effectLst/>
                          <a:latin typeface="Arial"/>
                        </a:rPr>
                        <a:t>26</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India week 1</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Household Durables</a:t>
                      </a:r>
                    </a:p>
                  </a:txBody>
                  <a:tcPr marL="4983" marR="4983" marT="498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dirty="0">
                          <a:solidFill>
                            <a:srgbClr val="000000"/>
                          </a:solidFill>
                          <a:effectLst/>
                          <a:latin typeface="Arial"/>
                        </a:rPr>
                        <a:t>Leisure Equipment &amp; Products</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IPO, Lockup, Spin-offs</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5128">
                <a:tc>
                  <a:txBody>
                    <a:bodyPr/>
                    <a:lstStyle/>
                    <a:p>
                      <a:pPr algn="ctr" fontAlgn="b"/>
                      <a:r>
                        <a:rPr lang="en-US" sz="500" b="0" i="0" u="none" strike="noStrike" dirty="0">
                          <a:solidFill>
                            <a:srgbClr val="000000"/>
                          </a:solidFill>
                          <a:effectLst/>
                          <a:latin typeface="Arial"/>
                        </a:rPr>
                        <a:t>27</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India week 2</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Trading Companies &amp; Distributors</a:t>
                      </a:r>
                    </a:p>
                  </a:txBody>
                  <a:tcPr marL="4983" marR="4983" marT="498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dirty="0">
                          <a:solidFill>
                            <a:srgbClr val="000000"/>
                          </a:solidFill>
                          <a:effectLst/>
                          <a:latin typeface="Arial"/>
                        </a:rPr>
                        <a:t> </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HVAL 1, HVAL 2, PE/G</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5128">
                <a:tc>
                  <a:txBody>
                    <a:bodyPr/>
                    <a:lstStyle/>
                    <a:p>
                      <a:pPr algn="ctr" fontAlgn="b"/>
                      <a:r>
                        <a:rPr lang="en-US" sz="500" b="0" i="0" u="none" strike="noStrike" dirty="0">
                          <a:solidFill>
                            <a:srgbClr val="000000"/>
                          </a:solidFill>
                          <a:effectLst/>
                          <a:latin typeface="Arial"/>
                        </a:rPr>
                        <a:t>28</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India week 3</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Diversified Consumer Services</a:t>
                      </a:r>
                    </a:p>
                  </a:txBody>
                  <a:tcPr marL="4983" marR="4983" marT="498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dirty="0">
                          <a:solidFill>
                            <a:srgbClr val="000000"/>
                          </a:solidFill>
                          <a:effectLst/>
                          <a:latin typeface="Arial"/>
                        </a:rPr>
                        <a:t> </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Net Cash, Most Down, Inside Buying</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5128">
                <a:tc>
                  <a:txBody>
                    <a:bodyPr/>
                    <a:lstStyle/>
                    <a:p>
                      <a:pPr algn="ctr" fontAlgn="b"/>
                      <a:r>
                        <a:rPr lang="en-US" sz="500" b="0" i="0" u="none" strike="noStrike" dirty="0">
                          <a:solidFill>
                            <a:srgbClr val="000000"/>
                          </a:solidFill>
                          <a:effectLst/>
                          <a:latin typeface="Arial"/>
                        </a:rPr>
                        <a:t>29</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Illinois,Indiana, Ohio</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Communications Equipment</a:t>
                      </a:r>
                    </a:p>
                  </a:txBody>
                  <a:tcPr marL="4983" marR="4983" marT="498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dirty="0">
                          <a:solidFill>
                            <a:srgbClr val="000000"/>
                          </a:solidFill>
                          <a:effectLst/>
                          <a:latin typeface="Arial"/>
                        </a:rPr>
                        <a:t>Computers &amp; Peripherals, Office Electronics</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Rising Estimates, ROA 2 (momentum turn), Blake's ROA</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5128">
                <a:tc>
                  <a:txBody>
                    <a:bodyPr/>
                    <a:lstStyle/>
                    <a:p>
                      <a:pPr algn="ctr" fontAlgn="b"/>
                      <a:r>
                        <a:rPr lang="en-US" sz="500" b="0" i="0" u="none" strike="noStrike" dirty="0">
                          <a:solidFill>
                            <a:srgbClr val="000000"/>
                          </a:solidFill>
                          <a:effectLst/>
                          <a:latin typeface="Arial"/>
                        </a:rPr>
                        <a:t>30</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Australia, New Zealand and Pacific Islands Week 1</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Diversified Telecommunication Services</a:t>
                      </a:r>
                    </a:p>
                  </a:txBody>
                  <a:tcPr marL="4983" marR="4983" marT="498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dirty="0">
                          <a:solidFill>
                            <a:srgbClr val="000000"/>
                          </a:solidFill>
                          <a:effectLst/>
                          <a:latin typeface="Arial"/>
                        </a:rPr>
                        <a:t> </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ROA 1 (long term trend), ROA 3 (Level)</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5128">
                <a:tc>
                  <a:txBody>
                    <a:bodyPr/>
                    <a:lstStyle/>
                    <a:p>
                      <a:pPr algn="ctr" fontAlgn="b"/>
                      <a:r>
                        <a:rPr lang="en-US" sz="500" b="0" i="0" u="none" strike="noStrike" dirty="0">
                          <a:solidFill>
                            <a:srgbClr val="000000"/>
                          </a:solidFill>
                          <a:effectLst/>
                          <a:latin typeface="Arial"/>
                        </a:rPr>
                        <a:t>31</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Australia, New Zealand and Pacific Islands Week 2</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Chemicals</a:t>
                      </a:r>
                    </a:p>
                  </a:txBody>
                  <a:tcPr marL="4983" marR="4983" marT="498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dirty="0">
                          <a:solidFill>
                            <a:srgbClr val="000000"/>
                          </a:solidFill>
                          <a:effectLst/>
                          <a:latin typeface="Arial"/>
                        </a:rPr>
                        <a:t>Containers &amp; Packaging </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IPO, Lockup, Spin-offs</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5128">
                <a:tc>
                  <a:txBody>
                    <a:bodyPr/>
                    <a:lstStyle/>
                    <a:p>
                      <a:pPr algn="ctr" fontAlgn="b"/>
                      <a:r>
                        <a:rPr lang="en-US" sz="500" b="0" i="0" u="none" strike="noStrike" dirty="0">
                          <a:solidFill>
                            <a:srgbClr val="000000"/>
                          </a:solidFill>
                          <a:effectLst/>
                          <a:latin typeface="Arial"/>
                        </a:rPr>
                        <a:t>32</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Northern California</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Diversified Financial Services</a:t>
                      </a:r>
                    </a:p>
                  </a:txBody>
                  <a:tcPr marL="4983" marR="4983" marT="498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dirty="0">
                          <a:solidFill>
                            <a:srgbClr val="000000"/>
                          </a:solidFill>
                          <a:effectLst/>
                          <a:latin typeface="Arial"/>
                        </a:rPr>
                        <a:t> </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HVAL 1, HVAL 2, PE/G</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5128">
                <a:tc>
                  <a:txBody>
                    <a:bodyPr/>
                    <a:lstStyle/>
                    <a:p>
                      <a:pPr algn="ctr" fontAlgn="b"/>
                      <a:r>
                        <a:rPr lang="en-US" sz="500" b="0" i="0" u="none" strike="noStrike" dirty="0">
                          <a:solidFill>
                            <a:srgbClr val="000000"/>
                          </a:solidFill>
                          <a:effectLst/>
                          <a:latin typeface="Arial"/>
                        </a:rPr>
                        <a:t>33</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Germany,Switzerland, Austria</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Building Products</a:t>
                      </a:r>
                    </a:p>
                  </a:txBody>
                  <a:tcPr marL="4983" marR="4983" marT="498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dirty="0">
                          <a:solidFill>
                            <a:srgbClr val="000000"/>
                          </a:solidFill>
                          <a:effectLst/>
                          <a:latin typeface="Arial"/>
                        </a:rPr>
                        <a:t> </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Net Cash, Most Down, Inside Buying</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5128">
                <a:tc>
                  <a:txBody>
                    <a:bodyPr/>
                    <a:lstStyle/>
                    <a:p>
                      <a:pPr algn="ctr" fontAlgn="b"/>
                      <a:r>
                        <a:rPr lang="en-US" sz="500" b="0" i="0" u="none" strike="noStrike" dirty="0">
                          <a:solidFill>
                            <a:srgbClr val="000000"/>
                          </a:solidFill>
                          <a:effectLst/>
                          <a:latin typeface="Arial"/>
                        </a:rPr>
                        <a:t>34</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i-FI" sz="500" b="0" i="0" u="none" strike="noStrike">
                          <a:solidFill>
                            <a:srgbClr val="000000"/>
                          </a:solidFill>
                          <a:effectLst/>
                          <a:latin typeface="Arial"/>
                        </a:rPr>
                        <a:t>Nebraska, Missouri, Kansas, Oklahoma, Arkansas</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Media</a:t>
                      </a:r>
                    </a:p>
                  </a:txBody>
                  <a:tcPr marL="4983" marR="4983" marT="498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dirty="0">
                          <a:solidFill>
                            <a:srgbClr val="000000"/>
                          </a:solidFill>
                          <a:effectLst/>
                          <a:latin typeface="Arial"/>
                        </a:rPr>
                        <a:t> </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Rising Estimates, ROA 2 (momentum turn), Blake's ROA</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5128">
                <a:tc>
                  <a:txBody>
                    <a:bodyPr/>
                    <a:lstStyle/>
                    <a:p>
                      <a:pPr algn="ctr" fontAlgn="b"/>
                      <a:r>
                        <a:rPr lang="en-US" sz="500" b="0" i="0" u="none" strike="noStrike" dirty="0">
                          <a:solidFill>
                            <a:srgbClr val="000000"/>
                          </a:solidFill>
                          <a:effectLst/>
                          <a:latin typeface="Arial"/>
                        </a:rPr>
                        <a:t>35</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France, Luxembourg, Netherlands, Belguim</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Electronic Equipment &amp; Instruments</a:t>
                      </a:r>
                    </a:p>
                  </a:txBody>
                  <a:tcPr marL="4983" marR="4983" marT="498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dirty="0">
                          <a:solidFill>
                            <a:srgbClr val="000000"/>
                          </a:solidFill>
                          <a:effectLst/>
                          <a:latin typeface="Arial"/>
                        </a:rPr>
                        <a:t> </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ROA 1 (long term trend), ROA 3 (Level)</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5128">
                <a:tc>
                  <a:txBody>
                    <a:bodyPr/>
                    <a:lstStyle/>
                    <a:p>
                      <a:pPr algn="ctr" fontAlgn="b"/>
                      <a:r>
                        <a:rPr lang="en-US" sz="500" b="0" i="0" u="none" strike="noStrike" dirty="0">
                          <a:solidFill>
                            <a:srgbClr val="000000"/>
                          </a:solidFill>
                          <a:effectLst/>
                          <a:latin typeface="Arial"/>
                        </a:rPr>
                        <a:t>36</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Hong Kong/China 1</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Health Care Technology</a:t>
                      </a:r>
                    </a:p>
                  </a:txBody>
                  <a:tcPr marL="4983" marR="4983" marT="498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dirty="0">
                          <a:solidFill>
                            <a:srgbClr val="000000"/>
                          </a:solidFill>
                          <a:effectLst/>
                          <a:latin typeface="Arial"/>
                        </a:rPr>
                        <a:t> </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IPO, Lockup, Spin-offs</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5128">
                <a:tc>
                  <a:txBody>
                    <a:bodyPr/>
                    <a:lstStyle/>
                    <a:p>
                      <a:pPr algn="ctr" fontAlgn="b"/>
                      <a:r>
                        <a:rPr lang="en-US" sz="500" b="0" i="0" u="none" strike="noStrike" dirty="0">
                          <a:solidFill>
                            <a:srgbClr val="000000"/>
                          </a:solidFill>
                          <a:effectLst/>
                          <a:latin typeface="Arial"/>
                        </a:rPr>
                        <a:t>37</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Hong Kong/China 2</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Food Products</a:t>
                      </a:r>
                    </a:p>
                  </a:txBody>
                  <a:tcPr marL="4983" marR="4983" marT="498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dirty="0">
                          <a:solidFill>
                            <a:srgbClr val="000000"/>
                          </a:solidFill>
                          <a:effectLst/>
                          <a:latin typeface="Arial"/>
                        </a:rPr>
                        <a:t> </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HVAL 1, HVAL 2, PE/G</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5128">
                <a:tc>
                  <a:txBody>
                    <a:bodyPr/>
                    <a:lstStyle/>
                    <a:p>
                      <a:pPr algn="ctr" fontAlgn="b"/>
                      <a:r>
                        <a:rPr lang="en-US" sz="500" b="0" i="0" u="none" strike="noStrike" dirty="0">
                          <a:solidFill>
                            <a:srgbClr val="000000"/>
                          </a:solidFill>
                          <a:effectLst/>
                          <a:latin typeface="Arial"/>
                        </a:rPr>
                        <a:t>38</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Hong Kong/China 3</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Consumer Finance</a:t>
                      </a:r>
                    </a:p>
                  </a:txBody>
                  <a:tcPr marL="4983" marR="4983" marT="498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dirty="0">
                          <a:solidFill>
                            <a:srgbClr val="000000"/>
                          </a:solidFill>
                          <a:effectLst/>
                          <a:latin typeface="Arial"/>
                        </a:rPr>
                        <a:t> </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Net Cash, Most Down, Inside Buying</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5128">
                <a:tc>
                  <a:txBody>
                    <a:bodyPr/>
                    <a:lstStyle/>
                    <a:p>
                      <a:pPr algn="ctr" fontAlgn="b"/>
                      <a:r>
                        <a:rPr lang="en-US" sz="500" b="0" i="0" u="none" strike="noStrike" dirty="0">
                          <a:solidFill>
                            <a:srgbClr val="000000"/>
                          </a:solidFill>
                          <a:effectLst/>
                          <a:latin typeface="Arial"/>
                        </a:rPr>
                        <a:t>39</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Florida</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Road &amp; Rail</a:t>
                      </a:r>
                    </a:p>
                  </a:txBody>
                  <a:tcPr marL="4983" marR="4983" marT="498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dirty="0">
                          <a:solidFill>
                            <a:srgbClr val="000000"/>
                          </a:solidFill>
                          <a:effectLst/>
                          <a:latin typeface="Arial"/>
                        </a:rPr>
                        <a:t>Air Freight &amp; Logistics</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Rising Estimates, ROA 2 (momentum turn), Blake's ROA</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5128">
                <a:tc>
                  <a:txBody>
                    <a:bodyPr/>
                    <a:lstStyle/>
                    <a:p>
                      <a:pPr algn="ctr" fontAlgn="b"/>
                      <a:r>
                        <a:rPr lang="en-US" sz="500" b="0" i="0" u="none" strike="noStrike" dirty="0">
                          <a:solidFill>
                            <a:srgbClr val="000000"/>
                          </a:solidFill>
                          <a:effectLst/>
                          <a:latin typeface="Arial"/>
                        </a:rPr>
                        <a:t>40</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Turkey &amp; Greece</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Internet &amp; Catalog Retail</a:t>
                      </a:r>
                    </a:p>
                  </a:txBody>
                  <a:tcPr marL="4983" marR="4983" marT="498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dirty="0">
                          <a:solidFill>
                            <a:srgbClr val="000000"/>
                          </a:solidFill>
                          <a:effectLst/>
                          <a:latin typeface="Arial"/>
                        </a:rPr>
                        <a:t> </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ROA 1 (long term trend), ROA 3 (Level)</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5128">
                <a:tc>
                  <a:txBody>
                    <a:bodyPr/>
                    <a:lstStyle/>
                    <a:p>
                      <a:pPr algn="ctr" fontAlgn="b"/>
                      <a:r>
                        <a:rPr lang="en-US" sz="500" b="0" i="0" u="none" strike="noStrike" dirty="0">
                          <a:solidFill>
                            <a:srgbClr val="000000"/>
                          </a:solidFill>
                          <a:effectLst/>
                          <a:latin typeface="Arial"/>
                        </a:rPr>
                        <a:t>41</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Georgia, South Carolina, North Carolina</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Internet Software &amp; Services</a:t>
                      </a:r>
                    </a:p>
                  </a:txBody>
                  <a:tcPr marL="4983" marR="4983" marT="498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dirty="0">
                          <a:solidFill>
                            <a:srgbClr val="000000"/>
                          </a:solidFill>
                          <a:effectLst/>
                          <a:latin typeface="Arial"/>
                        </a:rPr>
                        <a:t> </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IPO, Lockup, Spin-offs</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5128">
                <a:tc>
                  <a:txBody>
                    <a:bodyPr/>
                    <a:lstStyle/>
                    <a:p>
                      <a:pPr algn="ctr" fontAlgn="b"/>
                      <a:r>
                        <a:rPr lang="en-US" sz="500" b="0" i="0" u="none" strike="noStrike" dirty="0">
                          <a:solidFill>
                            <a:srgbClr val="000000"/>
                          </a:solidFill>
                          <a:effectLst/>
                          <a:latin typeface="Arial"/>
                        </a:rPr>
                        <a:t>42</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i-FI" sz="500" b="0" i="0" u="none" strike="noStrike">
                          <a:solidFill>
                            <a:srgbClr val="000000"/>
                          </a:solidFill>
                          <a:effectLst/>
                          <a:latin typeface="Arial"/>
                        </a:rPr>
                        <a:t>Kentucky, Tennessee, Mississippi, Alabama, Louisiana</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Beverages</a:t>
                      </a:r>
                    </a:p>
                  </a:txBody>
                  <a:tcPr marL="4983" marR="4983" marT="498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dirty="0">
                          <a:solidFill>
                            <a:srgbClr val="000000"/>
                          </a:solidFill>
                          <a:effectLst/>
                          <a:latin typeface="Arial"/>
                        </a:rPr>
                        <a:t>Tobacco</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HVAL 1, HVAL 2, PE/G</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5128">
                <a:tc>
                  <a:txBody>
                    <a:bodyPr/>
                    <a:lstStyle/>
                    <a:p>
                      <a:pPr algn="ctr" fontAlgn="b"/>
                      <a:r>
                        <a:rPr lang="en-US" sz="500" b="0" i="0" u="none" strike="noStrike" dirty="0">
                          <a:solidFill>
                            <a:srgbClr val="000000"/>
                          </a:solidFill>
                          <a:effectLst/>
                          <a:latin typeface="Arial"/>
                        </a:rPr>
                        <a:t>43</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Italy, Spain, Portugal</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Metals &amp; Mining</a:t>
                      </a:r>
                    </a:p>
                  </a:txBody>
                  <a:tcPr marL="4983" marR="4983" marT="498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dirty="0">
                          <a:solidFill>
                            <a:srgbClr val="000000"/>
                          </a:solidFill>
                          <a:effectLst/>
                          <a:latin typeface="Arial"/>
                        </a:rPr>
                        <a:t> </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Net Cash, Most Down, Inside Buying</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5128">
                <a:tc>
                  <a:txBody>
                    <a:bodyPr/>
                    <a:lstStyle/>
                    <a:p>
                      <a:pPr algn="ctr" fontAlgn="b"/>
                      <a:r>
                        <a:rPr lang="en-US" sz="500" b="0" i="0" u="none" strike="noStrike" dirty="0">
                          <a:solidFill>
                            <a:srgbClr val="000000"/>
                          </a:solidFill>
                          <a:effectLst/>
                          <a:latin typeface="Arial"/>
                        </a:rPr>
                        <a:t>44</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Virginia, Wash DC, Maryland</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Insurance</a:t>
                      </a:r>
                    </a:p>
                  </a:txBody>
                  <a:tcPr marL="4983" marR="4983" marT="498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dirty="0">
                          <a:solidFill>
                            <a:srgbClr val="000000"/>
                          </a:solidFill>
                          <a:effectLst/>
                          <a:latin typeface="Arial"/>
                        </a:rPr>
                        <a:t> </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Rising Estimates, ROA 2 (momentum turn), Blake's ROA</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5128">
                <a:tc>
                  <a:txBody>
                    <a:bodyPr/>
                    <a:lstStyle/>
                    <a:p>
                      <a:pPr algn="ctr" fontAlgn="b"/>
                      <a:r>
                        <a:rPr lang="en-US" sz="500" b="0" i="0" u="none" strike="noStrike" dirty="0">
                          <a:solidFill>
                            <a:srgbClr val="000000"/>
                          </a:solidFill>
                          <a:effectLst/>
                          <a:latin typeface="Arial"/>
                        </a:rPr>
                        <a:t>45</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Pennsylvania, Delaware, West Virginia</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Marine, Airlines</a:t>
                      </a:r>
                    </a:p>
                  </a:txBody>
                  <a:tcPr marL="4983" marR="4983" marT="498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dirty="0">
                          <a:solidFill>
                            <a:srgbClr val="000000"/>
                          </a:solidFill>
                          <a:effectLst/>
                          <a:latin typeface="Arial"/>
                        </a:rPr>
                        <a:t>Transportation Infrastructure</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ROA 1 (long term trend), ROA 3 (Level)</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5128">
                <a:tc>
                  <a:txBody>
                    <a:bodyPr/>
                    <a:lstStyle/>
                    <a:p>
                      <a:pPr algn="ctr" fontAlgn="b"/>
                      <a:r>
                        <a:rPr lang="en-US" sz="500" b="0" i="0" u="none" strike="noStrike" dirty="0">
                          <a:solidFill>
                            <a:srgbClr val="000000"/>
                          </a:solidFill>
                          <a:effectLst/>
                          <a:latin typeface="Arial"/>
                        </a:rPr>
                        <a:t>46</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New Jersey, New York, Connecticut</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Multiline Retail</a:t>
                      </a:r>
                    </a:p>
                  </a:txBody>
                  <a:tcPr marL="4983" marR="4983" marT="498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dirty="0">
                          <a:solidFill>
                            <a:srgbClr val="000000"/>
                          </a:solidFill>
                          <a:effectLst/>
                          <a:latin typeface="Arial"/>
                        </a:rPr>
                        <a:t>Distributors</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IPO, Lockup, Spin-offs</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5128">
                <a:tc>
                  <a:txBody>
                    <a:bodyPr/>
                    <a:lstStyle/>
                    <a:p>
                      <a:pPr algn="ctr" fontAlgn="b"/>
                      <a:r>
                        <a:rPr lang="en-US" sz="500" b="0" i="0" u="none" strike="noStrike" dirty="0">
                          <a:solidFill>
                            <a:srgbClr val="000000"/>
                          </a:solidFill>
                          <a:effectLst/>
                          <a:latin typeface="Arial"/>
                        </a:rPr>
                        <a:t>47</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Korea +Mongolia</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Life Sciences Tools &amp; Services</a:t>
                      </a:r>
                    </a:p>
                  </a:txBody>
                  <a:tcPr marL="4983" marR="4983" marT="498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dirty="0">
                          <a:solidFill>
                            <a:srgbClr val="000000"/>
                          </a:solidFill>
                          <a:effectLst/>
                          <a:latin typeface="Arial"/>
                        </a:rPr>
                        <a:t> </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HVAL 1, HVAL 2, PE/G</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5128">
                <a:tc>
                  <a:txBody>
                    <a:bodyPr/>
                    <a:lstStyle/>
                    <a:p>
                      <a:pPr algn="ctr" fontAlgn="b"/>
                      <a:r>
                        <a:rPr lang="en-US" sz="500" b="0" i="0" u="none" strike="noStrike" dirty="0">
                          <a:solidFill>
                            <a:srgbClr val="000000"/>
                          </a:solidFill>
                          <a:effectLst/>
                          <a:latin typeface="Arial"/>
                        </a:rPr>
                        <a:t>48</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Mexico + Central America + Caribbean</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Wireless Telecommunication Services</a:t>
                      </a:r>
                    </a:p>
                  </a:txBody>
                  <a:tcPr marL="4983" marR="4983" marT="498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dirty="0">
                          <a:solidFill>
                            <a:srgbClr val="000000"/>
                          </a:solidFill>
                          <a:effectLst/>
                          <a:latin typeface="Arial"/>
                        </a:rPr>
                        <a:t> </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Net Cash, Most Down, Inside Buying</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5128">
                <a:tc>
                  <a:txBody>
                    <a:bodyPr/>
                    <a:lstStyle/>
                    <a:p>
                      <a:pPr algn="ctr" fontAlgn="b"/>
                      <a:r>
                        <a:rPr lang="en-US" sz="500" b="0" i="0" u="none" strike="noStrike" dirty="0">
                          <a:solidFill>
                            <a:srgbClr val="000000"/>
                          </a:solidFill>
                          <a:effectLst/>
                          <a:latin typeface="Arial"/>
                        </a:rPr>
                        <a:t>49</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South America ex Brazil (Argentina, Chile, Columbia, Peru, etc.)</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Food &amp; Staples Retailing</a:t>
                      </a:r>
                    </a:p>
                  </a:txBody>
                  <a:tcPr marL="4983" marR="4983" marT="498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dirty="0">
                          <a:solidFill>
                            <a:srgbClr val="000000"/>
                          </a:solidFill>
                          <a:effectLst/>
                          <a:latin typeface="Arial"/>
                        </a:rPr>
                        <a:t> </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Rising Estimates, ROA 2 (momentum turn), Blake's ROA</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5128">
                <a:tc>
                  <a:txBody>
                    <a:bodyPr/>
                    <a:lstStyle/>
                    <a:p>
                      <a:pPr algn="ctr" fontAlgn="b"/>
                      <a:r>
                        <a:rPr lang="en-US" sz="500" b="0" i="0" u="none" strike="noStrike" dirty="0">
                          <a:solidFill>
                            <a:srgbClr val="000000"/>
                          </a:solidFill>
                          <a:effectLst/>
                          <a:latin typeface="Arial"/>
                        </a:rPr>
                        <a:t>50</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FR" sz="500" b="0" i="0" u="none" strike="noStrike" dirty="0">
                          <a:solidFill>
                            <a:srgbClr val="000000"/>
                          </a:solidFill>
                          <a:effectLst/>
                          <a:latin typeface="Arial"/>
                        </a:rPr>
                        <a:t>Massacheusetts, Vermont, New Hampshire, Maine, Rhode Island</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Real Estate Management &amp; Development</a:t>
                      </a:r>
                    </a:p>
                  </a:txBody>
                  <a:tcPr marL="4983" marR="4983" marT="498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dirty="0">
                          <a:solidFill>
                            <a:srgbClr val="000000"/>
                          </a:solidFill>
                          <a:effectLst/>
                          <a:latin typeface="Arial"/>
                        </a:rPr>
                        <a:t> </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ROA 1 (long term trend), ROA 3 (Level)</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5128">
                <a:tc>
                  <a:txBody>
                    <a:bodyPr/>
                    <a:lstStyle/>
                    <a:p>
                      <a:pPr algn="ctr" fontAlgn="b"/>
                      <a:r>
                        <a:rPr lang="en-US" sz="500" b="0" i="0" u="none" strike="noStrike" dirty="0">
                          <a:solidFill>
                            <a:srgbClr val="000000"/>
                          </a:solidFill>
                          <a:effectLst/>
                          <a:latin typeface="Arial"/>
                        </a:rPr>
                        <a:t>51</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North Africa &amp; Middle East ex Israel and Turkey</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Commercial Services &amp; Supplies</a:t>
                      </a:r>
                    </a:p>
                  </a:txBody>
                  <a:tcPr marL="4983" marR="4983" marT="498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500" b="0" i="0" u="none" strike="noStrike" dirty="0">
                          <a:solidFill>
                            <a:srgbClr val="000000"/>
                          </a:solidFill>
                          <a:effectLst/>
                          <a:latin typeface="Arial"/>
                        </a:rPr>
                        <a:t> </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IPO, Lockup, Spin-offs</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00723">
                <a:tc>
                  <a:txBody>
                    <a:bodyPr/>
                    <a:lstStyle/>
                    <a:p>
                      <a:pPr algn="ctr" fontAlgn="b"/>
                      <a:r>
                        <a:rPr lang="en-US" sz="500" b="0" i="0" u="none" strike="noStrike" dirty="0">
                          <a:solidFill>
                            <a:srgbClr val="000000"/>
                          </a:solidFill>
                          <a:effectLst/>
                          <a:latin typeface="Arial"/>
                        </a:rPr>
                        <a:t>52</a:t>
                      </a:r>
                    </a:p>
                  </a:txBody>
                  <a:tcPr marL="4983" marR="4983" marT="498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500" b="0" i="0" u="none" strike="noStrike" dirty="0">
                          <a:solidFill>
                            <a:srgbClr val="000000"/>
                          </a:solidFill>
                          <a:effectLst/>
                          <a:latin typeface="Arial"/>
                        </a:rPr>
                        <a:t>Nigeria &amp; Central Africa</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Arial"/>
                        </a:rPr>
                        <a:t>Professional Services</a:t>
                      </a:r>
                    </a:p>
                  </a:txBody>
                  <a:tcPr marL="4983" marR="4983" marT="4983"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Arial"/>
                        </a:rPr>
                        <a:t> </a:t>
                      </a:r>
                    </a:p>
                  </a:txBody>
                  <a:tcPr marL="4983" marR="4983" marT="4983"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Arial"/>
                        </a:rPr>
                        <a:t>HVAL 1, HVAL 2, PE/G</a:t>
                      </a:r>
                    </a:p>
                  </a:txBody>
                  <a:tcPr marL="4983" marR="4983" marT="49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380987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algn="ctr" eaLnBrk="1" hangingPunct="1"/>
            <a:r>
              <a:rPr lang="en-US" sz="3400" dirty="0" smtClean="0"/>
              <a:t>Stock Screening: Sample Printout</a:t>
            </a:r>
          </a:p>
        </p:txBody>
      </p:sp>
      <p:sp>
        <p:nvSpPr>
          <p:cNvPr id="48131" name="Slide Number Placeholder 3"/>
          <p:cNvSpPr>
            <a:spLocks noGrp="1"/>
          </p:cNvSpPr>
          <p:nvPr>
            <p:ph type="sldNum" sz="quarter" idx="10"/>
          </p:nvPr>
        </p:nvSpPr>
        <p:spPr>
          <a:noFill/>
        </p:spPr>
        <p:txBody>
          <a:bodyPr/>
          <a:lstStyle/>
          <a:p>
            <a:pPr defTabSz="974725"/>
            <a:fld id="{A7C136BE-63E1-4DF2-BFB9-CD5CF2F2E29F}" type="slidenum">
              <a:rPr lang="en-US" smtClean="0">
                <a:latin typeface="Arial" charset="0"/>
              </a:rPr>
              <a:pPr defTabSz="974725"/>
              <a:t>33</a:t>
            </a:fld>
            <a:endParaRPr lang="en-US" dirty="0" smtClean="0">
              <a:latin typeface="Arial" charset="0"/>
            </a:endParaRPr>
          </a:p>
        </p:txBody>
      </p:sp>
      <p:sp>
        <p:nvSpPr>
          <p:cNvPr id="48133" name="Text Box 3"/>
          <p:cNvSpPr txBox="1">
            <a:spLocks noChangeArrowheads="1"/>
          </p:cNvSpPr>
          <p:nvPr/>
        </p:nvSpPr>
        <p:spPr bwMode="auto">
          <a:xfrm>
            <a:off x="179614" y="6758896"/>
            <a:ext cx="4480018" cy="467738"/>
          </a:xfrm>
          <a:prstGeom prst="rect">
            <a:avLst/>
          </a:prstGeom>
          <a:noFill/>
          <a:ln w="9525" algn="ctr">
            <a:noFill/>
            <a:miter lim="800000"/>
            <a:headEnd/>
            <a:tailEnd/>
          </a:ln>
        </p:spPr>
        <p:txBody>
          <a:bodyPr wrap="square" lIns="97453" tIns="48727" rIns="97453" bIns="48727">
            <a:spAutoFit/>
          </a:bodyPr>
          <a:lstStyle/>
          <a:p>
            <a:pPr algn="l" defTabSz="974725"/>
            <a:r>
              <a:rPr lang="en-US" sz="1200" i="1" dirty="0" smtClean="0">
                <a:solidFill>
                  <a:srgbClr val="663300"/>
                </a:solidFill>
                <a:latin typeface="+mn-lt"/>
                <a:ea typeface="ＭＳ Ｐゴシック" pitchFamily="34" charset="-128"/>
                <a:cs typeface="Arial" charset="0"/>
              </a:rPr>
              <a:t>This is an example of what we look at when screening companies.</a:t>
            </a:r>
          </a:p>
          <a:p>
            <a:pPr algn="l" defTabSz="974725"/>
            <a:r>
              <a:rPr lang="en-US" sz="1200" i="1" dirty="0" smtClean="0">
                <a:solidFill>
                  <a:srgbClr val="663300"/>
                </a:solidFill>
                <a:latin typeface="+mn-lt"/>
                <a:ea typeface="ＭＳ Ｐゴシック" pitchFamily="34" charset="-128"/>
                <a:cs typeface="Arial" charset="0"/>
              </a:rPr>
              <a:t>This </a:t>
            </a:r>
            <a:r>
              <a:rPr lang="en-US" sz="1200" i="1" dirty="0">
                <a:solidFill>
                  <a:srgbClr val="663300"/>
                </a:solidFill>
                <a:latin typeface="+mn-lt"/>
                <a:ea typeface="ＭＳ Ｐゴシック" pitchFamily="34" charset="-128"/>
                <a:cs typeface="Arial" charset="0"/>
              </a:rPr>
              <a:t>is </a:t>
            </a:r>
            <a:r>
              <a:rPr lang="en-US" sz="1200" i="1" u="sng" dirty="0">
                <a:solidFill>
                  <a:srgbClr val="663300"/>
                </a:solidFill>
                <a:latin typeface="+mn-lt"/>
                <a:ea typeface="ＭＳ Ｐゴシック" pitchFamily="34" charset="-128"/>
                <a:cs typeface="Arial" charset="0"/>
              </a:rPr>
              <a:t>not</a:t>
            </a:r>
            <a:r>
              <a:rPr lang="en-US" sz="1200" i="1" dirty="0">
                <a:solidFill>
                  <a:srgbClr val="663300"/>
                </a:solidFill>
                <a:latin typeface="+mn-lt"/>
                <a:ea typeface="ＭＳ Ｐゴシック" pitchFamily="34" charset="-128"/>
                <a:cs typeface="Arial" charset="0"/>
              </a:rPr>
              <a:t> a </a:t>
            </a:r>
            <a:r>
              <a:rPr lang="en-US" sz="1200" i="1" dirty="0" smtClean="0">
                <a:solidFill>
                  <a:srgbClr val="663300"/>
                </a:solidFill>
                <a:latin typeface="+mn-lt"/>
                <a:ea typeface="ＭＳ Ｐゴシック" pitchFamily="34" charset="-128"/>
                <a:cs typeface="Arial" charset="0"/>
              </a:rPr>
              <a:t>stock recommendation.</a:t>
            </a:r>
            <a:endParaRPr lang="en-US" sz="1200" i="1" dirty="0">
              <a:solidFill>
                <a:srgbClr val="663300"/>
              </a:solidFill>
              <a:latin typeface="+mn-lt"/>
              <a:ea typeface="ＭＳ Ｐゴシック" pitchFamily="34" charset="-128"/>
              <a:cs typeface="Arial" charset="0"/>
            </a:endParaRPr>
          </a:p>
        </p:txBody>
      </p:sp>
      <p:pic>
        <p:nvPicPr>
          <p:cNvPr id="1026" name="Picture 1"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440" y="1465494"/>
            <a:ext cx="9456679" cy="5237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02810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dirty="0" smtClean="0"/>
              <a:t>Biographies</a:t>
            </a:r>
          </a:p>
        </p:txBody>
      </p:sp>
      <p:sp>
        <p:nvSpPr>
          <p:cNvPr id="43011" name="Content Placeholder 2"/>
          <p:cNvSpPr>
            <a:spLocks noGrp="1"/>
          </p:cNvSpPr>
          <p:nvPr>
            <p:ph idx="1"/>
          </p:nvPr>
        </p:nvSpPr>
        <p:spPr>
          <a:xfrm>
            <a:off x="159431" y="1508355"/>
            <a:ext cx="9147175" cy="4589462"/>
          </a:xfrm>
        </p:spPr>
        <p:txBody>
          <a:bodyPr/>
          <a:lstStyle/>
          <a:p>
            <a:pPr>
              <a:buFontTx/>
              <a:buNone/>
            </a:pPr>
            <a:r>
              <a:rPr lang="en-US" sz="1200" b="1" dirty="0" smtClean="0"/>
              <a:t>	Robert T. Gardiner, CFA</a:t>
            </a:r>
            <a:endParaRPr lang="en-US" sz="1200" dirty="0" smtClean="0"/>
          </a:p>
          <a:p>
            <a:pPr>
              <a:buFontTx/>
              <a:buNone/>
            </a:pPr>
            <a:r>
              <a:rPr lang="en-US" sz="1200" i="1" dirty="0" smtClean="0"/>
              <a:t>	Portfolio Manager, Director of Research, &amp; CEO</a:t>
            </a:r>
          </a:p>
          <a:p>
            <a:pPr>
              <a:buNone/>
            </a:pPr>
            <a:r>
              <a:rPr lang="en-US" sz="1200" dirty="0" smtClean="0"/>
              <a:t>	 Mr. Gardiner remains a research analyst first and foremost.  He is actively involved in the portfolio management of each of the Grandeur Peak strategies.  Mr. Gardiner is the Director of Research and serves as the firm’s CEO.</a:t>
            </a:r>
          </a:p>
          <a:p>
            <a:pPr>
              <a:buFontTx/>
              <a:buNone/>
            </a:pPr>
            <a:endParaRPr lang="en-US" sz="600" dirty="0" smtClean="0"/>
          </a:p>
          <a:p>
            <a:pPr>
              <a:buFontTx/>
              <a:buNone/>
            </a:pPr>
            <a:r>
              <a:rPr lang="en-US" sz="1200" dirty="0" smtClean="0"/>
              <a:t>	Mr. Gardiner was a senior partner, principal shareholder, and portfolio manager at Wasatch Advisors before founding Grandeur Peak Global Advisors in 2011. Mr. Gardiner has been in the Investment Management industry since 1981, and involved in managing equity portfolios since 1986. He is a highly acclaimed portfolio manager with numerous recognitions.  Mr. Gardiner’s experience includes:</a:t>
            </a:r>
          </a:p>
          <a:p>
            <a:pPr>
              <a:buFontTx/>
              <a:buNone/>
            </a:pPr>
            <a:r>
              <a:rPr lang="en-US" sz="1200" dirty="0" smtClean="0"/>
              <a:t>	</a:t>
            </a:r>
            <a:r>
              <a:rPr lang="en-US" sz="1050" dirty="0" smtClean="0"/>
              <a:t>1986 – 1995	Investment Committee member for the Wasatch Small Cap Growth (WAAEX) and Core Growth (WGROX) funds.</a:t>
            </a:r>
          </a:p>
          <a:p>
            <a:pPr>
              <a:buFontTx/>
              <a:buNone/>
            </a:pPr>
            <a:r>
              <a:rPr lang="en-US" sz="1050" dirty="0" smtClean="0"/>
              <a:t>	1995 – 2006	Founder and Lead Manager of the Wasatch Micro Cap Fund (WMICX)</a:t>
            </a:r>
          </a:p>
          <a:p>
            <a:pPr>
              <a:buFontTx/>
              <a:buNone/>
            </a:pPr>
            <a:r>
              <a:rPr lang="en-US" sz="1050" dirty="0" smtClean="0"/>
              <a:t>	1997 – 2001	Founder and Co-Manager of the Wasatch Small Cap Value Fund (WMCVX)</a:t>
            </a:r>
          </a:p>
          <a:p>
            <a:pPr>
              <a:buFontTx/>
              <a:buNone/>
            </a:pPr>
            <a:r>
              <a:rPr lang="en-US" sz="1050" dirty="0" smtClean="0"/>
              <a:t>	2003 – 2004	Founder and Co-Manager of the Wasatch Micro Cap Value Fund (WAMVX)</a:t>
            </a:r>
          </a:p>
          <a:p>
            <a:pPr>
              <a:buFontTx/>
              <a:buNone/>
            </a:pPr>
            <a:r>
              <a:rPr lang="en-US" sz="1050" dirty="0" smtClean="0"/>
              <a:t>	2005 – 2007	Wasatch Advisors Director of Research</a:t>
            </a:r>
          </a:p>
          <a:p>
            <a:pPr>
              <a:buFontTx/>
              <a:buNone/>
            </a:pPr>
            <a:r>
              <a:rPr lang="en-US" sz="1050" dirty="0" smtClean="0"/>
              <a:t>	2008 – 2011	Founder and Lead Manager of the Wasatch Global Opportunities Fund (WAGOX)</a:t>
            </a:r>
          </a:p>
          <a:p>
            <a:pPr>
              <a:buFontTx/>
              <a:buNone/>
            </a:pPr>
            <a:r>
              <a:rPr lang="en-US" sz="1050" dirty="0"/>
              <a:t>	</a:t>
            </a:r>
            <a:r>
              <a:rPr lang="en-US" sz="1050" dirty="0" smtClean="0"/>
              <a:t>2011 </a:t>
            </a:r>
            <a:r>
              <a:rPr lang="en-US" sz="1050" dirty="0"/>
              <a:t>– 	 	CEO &amp; Director of Research, Grandeur Peak Global Advisors </a:t>
            </a:r>
            <a:endParaRPr lang="en-US" sz="1050" dirty="0" smtClean="0"/>
          </a:p>
          <a:p>
            <a:pPr>
              <a:buFontTx/>
              <a:buNone/>
            </a:pPr>
            <a:r>
              <a:rPr lang="en-US" sz="1050" dirty="0"/>
              <a:t>	</a:t>
            </a:r>
            <a:r>
              <a:rPr lang="en-US" sz="1050" dirty="0" smtClean="0"/>
              <a:t>2011 – 		Founder </a:t>
            </a:r>
            <a:r>
              <a:rPr lang="en-US" sz="1050" dirty="0"/>
              <a:t>and Co-Manager of the </a:t>
            </a:r>
            <a:r>
              <a:rPr lang="en-US" sz="1050" dirty="0" smtClean="0"/>
              <a:t>Grandeur Peak Global Opportunities Fund (GPGOX)</a:t>
            </a:r>
          </a:p>
          <a:p>
            <a:pPr>
              <a:buNone/>
            </a:pPr>
            <a:r>
              <a:rPr lang="en-US" sz="1050" dirty="0"/>
              <a:t>	</a:t>
            </a:r>
            <a:r>
              <a:rPr lang="en-US" sz="1050" dirty="0" smtClean="0"/>
              <a:t>2011 </a:t>
            </a:r>
            <a:r>
              <a:rPr lang="en-US" sz="1050" dirty="0"/>
              <a:t>– </a:t>
            </a:r>
            <a:r>
              <a:rPr lang="en-US" sz="1050" dirty="0" smtClean="0"/>
              <a:t>	 </a:t>
            </a:r>
            <a:r>
              <a:rPr lang="en-US" sz="1050" dirty="0"/>
              <a:t>	Founder and Co-Manager of the Grandeur Peak </a:t>
            </a:r>
            <a:r>
              <a:rPr lang="en-US" sz="1050" dirty="0" smtClean="0"/>
              <a:t>International </a:t>
            </a:r>
            <a:r>
              <a:rPr lang="en-US" sz="1050" dirty="0"/>
              <a:t>Opportunities Fund (</a:t>
            </a:r>
            <a:r>
              <a:rPr lang="en-US" sz="1050" dirty="0" smtClean="0"/>
              <a:t>GPIOX)</a:t>
            </a:r>
          </a:p>
          <a:p>
            <a:pPr>
              <a:buFontTx/>
              <a:buNone/>
            </a:pPr>
            <a:r>
              <a:rPr lang="en-US" sz="1050" dirty="0" smtClean="0"/>
              <a:t>	2013 – 	</a:t>
            </a:r>
            <a:r>
              <a:rPr lang="en-US" sz="1050" dirty="0"/>
              <a:t>	</a:t>
            </a:r>
            <a:r>
              <a:rPr lang="en-US" sz="1050" dirty="0" smtClean="0"/>
              <a:t>Founder </a:t>
            </a:r>
            <a:r>
              <a:rPr lang="en-US" sz="1050" dirty="0"/>
              <a:t>and </a:t>
            </a:r>
            <a:r>
              <a:rPr lang="en-US" sz="1050" dirty="0" smtClean="0"/>
              <a:t>Co-Manager </a:t>
            </a:r>
            <a:r>
              <a:rPr lang="en-US" sz="1050" dirty="0"/>
              <a:t>of the Grandeur Peak Global </a:t>
            </a:r>
            <a:r>
              <a:rPr lang="en-US" sz="1050" dirty="0" smtClean="0"/>
              <a:t>Reach Fund </a:t>
            </a:r>
            <a:r>
              <a:rPr lang="en-US" sz="1050" dirty="0"/>
              <a:t>(</a:t>
            </a:r>
            <a:r>
              <a:rPr lang="en-US" sz="1050" dirty="0" smtClean="0"/>
              <a:t>GPROX)</a:t>
            </a:r>
          </a:p>
          <a:p>
            <a:pPr>
              <a:buNone/>
            </a:pPr>
            <a:r>
              <a:rPr lang="en-US" sz="1050" dirty="0" smtClean="0"/>
              <a:t>	2013 – 		Founder and Advising Manager of the Grandeur Peak Emerging Markets Opportunities Fund (GPEOX</a:t>
            </a:r>
            <a:r>
              <a:rPr lang="en-US" sz="1050" dirty="0" smtClean="0"/>
              <a:t>)</a:t>
            </a:r>
          </a:p>
          <a:p>
            <a:pPr>
              <a:buNone/>
            </a:pPr>
            <a:r>
              <a:rPr lang="en-US" sz="1050" dirty="0"/>
              <a:t>	</a:t>
            </a:r>
            <a:r>
              <a:rPr lang="en-US" sz="1050" dirty="0" smtClean="0"/>
              <a:t>2015-		Founder and Guardian Portfolio Manager of the Grandeur Peak Global Stalwarts Fund and the Grandeur Peak 			International Stalwarts Fund</a:t>
            </a:r>
            <a:endParaRPr lang="en-US" sz="1050" dirty="0" smtClean="0"/>
          </a:p>
          <a:p>
            <a:pPr>
              <a:buFontTx/>
              <a:buNone/>
            </a:pPr>
            <a:endParaRPr lang="en-US" sz="600" dirty="0" smtClean="0"/>
          </a:p>
          <a:p>
            <a:pPr>
              <a:buFontTx/>
              <a:buNone/>
            </a:pPr>
            <a:r>
              <a:rPr lang="en-US" sz="1200" dirty="0" smtClean="0"/>
              <a:t>	Mr. Gardiner was a Director of Wasatch Advisors and a member of the Executive Management Team from 1994 – 2007. During his time at Wasatch, the firm grew from 1 to 18 products and from $20 million to $11B under management. Mr. Gardiner was also a member of the original investment committee for Cross Creek Capital, a subsidiary of Wasatch Advisors investing in late stage private equity.</a:t>
            </a:r>
          </a:p>
          <a:p>
            <a:pPr>
              <a:buFontTx/>
              <a:buNone/>
            </a:pPr>
            <a:endParaRPr lang="en-US" sz="600" dirty="0" smtClean="0"/>
          </a:p>
          <a:p>
            <a:pPr>
              <a:buFontTx/>
              <a:buNone/>
            </a:pPr>
            <a:r>
              <a:rPr lang="en-US" sz="1200" dirty="0" smtClean="0"/>
              <a:t>	Mr. Gardiner graduated </a:t>
            </a:r>
            <a:r>
              <a:rPr lang="en-US" sz="1200" i="1" dirty="0" smtClean="0"/>
              <a:t>Magna Cum Laude </a:t>
            </a:r>
            <a:r>
              <a:rPr lang="en-US" sz="1200" dirty="0" smtClean="0"/>
              <a:t>from the University of Utah with a B.A. in Physics, a B.S. in Mathematics, and minors in Chemistry and French. He lived in France for two years and speaks French.  Mr. Gardiner holds the Chartered Financial Analyst designation and is a member of the Salt Lake City Society of Financial Analysts.</a:t>
            </a:r>
          </a:p>
          <a:p>
            <a:pPr>
              <a:buFontTx/>
              <a:buNone/>
            </a:pPr>
            <a:endParaRPr lang="en-US" sz="1200" dirty="0" smtClean="0"/>
          </a:p>
        </p:txBody>
      </p:sp>
      <p:sp>
        <p:nvSpPr>
          <p:cNvPr id="43012" name="Slide Number Placeholder 3"/>
          <p:cNvSpPr>
            <a:spLocks noGrp="1"/>
          </p:cNvSpPr>
          <p:nvPr>
            <p:ph type="sldNum" sz="quarter" idx="10"/>
          </p:nvPr>
        </p:nvSpPr>
        <p:spPr>
          <a:noFill/>
        </p:spPr>
        <p:txBody>
          <a:bodyPr/>
          <a:lstStyle/>
          <a:p>
            <a:fld id="{87B02F38-6E6C-4D78-A7CC-D908C831EC8E}" type="slidenum">
              <a:rPr lang="en-US" smtClean="0">
                <a:latin typeface="Arial" charset="0"/>
              </a:rPr>
              <a:pPr/>
              <a:t>34</a:t>
            </a:fld>
            <a:endParaRPr lang="en-US" dirty="0" smtClean="0">
              <a:latin typeface="Arial" charset="0"/>
            </a:endParaRPr>
          </a:p>
        </p:txBody>
      </p:sp>
      <p:sp>
        <p:nvSpPr>
          <p:cNvPr id="5" name="TextBox 4"/>
          <p:cNvSpPr txBox="1"/>
          <p:nvPr/>
        </p:nvSpPr>
        <p:spPr>
          <a:xfrm>
            <a:off x="0" y="7038201"/>
            <a:ext cx="3338543" cy="276999"/>
          </a:xfrm>
          <a:prstGeom prst="rect">
            <a:avLst/>
          </a:prstGeom>
          <a:noFill/>
        </p:spPr>
        <p:txBody>
          <a:bodyPr wrap="none" rtlCol="0">
            <a:spAutoFit/>
          </a:bodyPr>
          <a:lstStyle/>
          <a:p>
            <a:r>
              <a:rPr lang="en-US" sz="1200" i="1" dirty="0" smtClean="0">
                <a:solidFill>
                  <a:srgbClr val="663300"/>
                </a:solidFill>
                <a:latin typeface="+mn-lt"/>
              </a:rPr>
              <a:t>Past performance is no guarantee of future results </a:t>
            </a:r>
            <a:endParaRPr lang="en-US" sz="1200" i="1" dirty="0">
              <a:solidFill>
                <a:srgbClr val="663300"/>
              </a:solidFill>
              <a:latin typeface="+mn-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t>Biographies</a:t>
            </a:r>
          </a:p>
        </p:txBody>
      </p:sp>
      <p:sp>
        <p:nvSpPr>
          <p:cNvPr id="44035" name="Content Placeholder 2"/>
          <p:cNvSpPr>
            <a:spLocks noGrp="1"/>
          </p:cNvSpPr>
          <p:nvPr>
            <p:ph idx="1"/>
          </p:nvPr>
        </p:nvSpPr>
        <p:spPr>
          <a:xfrm>
            <a:off x="134938" y="1614487"/>
            <a:ext cx="9147175" cy="5153705"/>
          </a:xfrm>
        </p:spPr>
        <p:txBody>
          <a:bodyPr/>
          <a:lstStyle/>
          <a:p>
            <a:pPr>
              <a:buFontTx/>
              <a:buNone/>
            </a:pPr>
            <a:r>
              <a:rPr lang="en-US" sz="1200" b="1" dirty="0" smtClean="0"/>
              <a:t>	Blake H. Walker</a:t>
            </a:r>
            <a:endParaRPr lang="en-US" sz="1200" dirty="0" smtClean="0"/>
          </a:p>
          <a:p>
            <a:pPr>
              <a:buFontTx/>
              <a:buNone/>
            </a:pPr>
            <a:r>
              <a:rPr lang="en-US" sz="1200" i="1" dirty="0" smtClean="0"/>
              <a:t>	Portfolio Manager &amp; Chief Investment Officer </a:t>
            </a:r>
            <a:endParaRPr lang="en-US" sz="1200" dirty="0" smtClean="0"/>
          </a:p>
          <a:p>
            <a:pPr>
              <a:buFontTx/>
              <a:buNone/>
            </a:pPr>
            <a:endParaRPr lang="en-US" sz="600" dirty="0" smtClean="0"/>
          </a:p>
          <a:p>
            <a:pPr>
              <a:buNone/>
            </a:pPr>
            <a:r>
              <a:rPr lang="en-US" sz="1200" dirty="0" smtClean="0"/>
              <a:t>	 Mr. Walker remains a research analyst first and foremost.  He is actively involved in the portfolio management of each of the Grandeur Peak strategies.  Mr. Walker is the firm’s Chief Investment Officer.</a:t>
            </a:r>
          </a:p>
          <a:p>
            <a:pPr>
              <a:buFontTx/>
              <a:buNone/>
            </a:pPr>
            <a:endParaRPr lang="en-US" sz="600" dirty="0" smtClean="0"/>
          </a:p>
          <a:p>
            <a:pPr>
              <a:buFontTx/>
              <a:buNone/>
            </a:pPr>
            <a:r>
              <a:rPr lang="en-US" sz="1200" dirty="0" smtClean="0"/>
              <a:t>	Mr. Walker was a partner at Wasatch Advisors and a portfolio manager co-managing two funds at Wasatch Advisors before co-founding Grandeur Peak Global Advisors in 2011.  Mr. Walker joined the research team at Wasatch Advisors in 2001 and launched the Wasatch International Opportunities Fund (WAIOX) in 2005.  He teamed up with Robert Gardiner in 2008 to launch the Wasatch Global Opportunities Fund (WAGOX) while continuing as the lead manager of the International Opportunities Fund.  Mr. Walker is an award-winning international portfolio manager. His experience includes</a:t>
            </a:r>
            <a:r>
              <a:rPr lang="en-US" sz="1200" dirty="0" smtClean="0"/>
              <a:t>:</a:t>
            </a:r>
          </a:p>
          <a:p>
            <a:pPr>
              <a:buFontTx/>
              <a:buNone/>
            </a:pPr>
            <a:endParaRPr lang="en-US" sz="1200" dirty="0" smtClean="0"/>
          </a:p>
          <a:p>
            <a:pPr>
              <a:buFontTx/>
              <a:buNone/>
            </a:pPr>
            <a:r>
              <a:rPr lang="en-US" sz="1200" dirty="0" smtClean="0"/>
              <a:t>	2001 – 2005	Research Analyst on the Wasatch Micro Cap Fund (WMICX) and Wasatch International Growth Fund (WAIGX) </a:t>
            </a:r>
          </a:p>
          <a:p>
            <a:pPr>
              <a:buFontTx/>
              <a:buNone/>
            </a:pPr>
            <a:r>
              <a:rPr lang="en-US" sz="1200" dirty="0" smtClean="0"/>
              <a:t>	2005 – 2011	Founder and Lead Manager of the Wasatch International Opportunities Fund (WAIOX)</a:t>
            </a:r>
          </a:p>
          <a:p>
            <a:pPr>
              <a:buFontTx/>
              <a:buNone/>
            </a:pPr>
            <a:r>
              <a:rPr lang="en-US" sz="1200" dirty="0" smtClean="0"/>
              <a:t>	2008 – 2011	Founder and Co-Manager of the Wasatch Global Opportunities Fund (WAGOX) </a:t>
            </a:r>
          </a:p>
          <a:p>
            <a:pPr>
              <a:buFontTx/>
              <a:buNone/>
            </a:pPr>
            <a:r>
              <a:rPr lang="en-US" sz="1200" dirty="0"/>
              <a:t>	2011 – 		Chief Investment Officer, Grandeur Peak Global </a:t>
            </a:r>
            <a:r>
              <a:rPr lang="en-US" sz="1200" dirty="0" smtClean="0"/>
              <a:t>Advisors</a:t>
            </a:r>
          </a:p>
          <a:p>
            <a:pPr>
              <a:buFontTx/>
              <a:buNone/>
            </a:pPr>
            <a:r>
              <a:rPr lang="en-US" sz="1200" dirty="0" smtClean="0"/>
              <a:t>	2011 –	</a:t>
            </a:r>
            <a:r>
              <a:rPr lang="en-US" sz="1200" dirty="0"/>
              <a:t>	Founder and Co-Manager of the Grandeur Peak Global Opportunities Fund (GPGOX)</a:t>
            </a:r>
          </a:p>
          <a:p>
            <a:pPr>
              <a:buNone/>
            </a:pPr>
            <a:r>
              <a:rPr lang="en-US" sz="1200" dirty="0"/>
              <a:t>	2011 – </a:t>
            </a:r>
            <a:r>
              <a:rPr lang="en-US" sz="1200" dirty="0" smtClean="0"/>
              <a:t>	</a:t>
            </a:r>
            <a:r>
              <a:rPr lang="en-US" sz="1200" dirty="0"/>
              <a:t>	Founder and Co-Manager of the Grandeur Peak International Opportunities Fund (</a:t>
            </a:r>
            <a:r>
              <a:rPr lang="en-US" sz="1200" dirty="0" smtClean="0"/>
              <a:t>GPIOX</a:t>
            </a:r>
            <a:r>
              <a:rPr lang="en-US" sz="1200" dirty="0"/>
              <a:t>)	</a:t>
            </a:r>
            <a:endParaRPr lang="en-US" sz="1200" dirty="0" smtClean="0"/>
          </a:p>
          <a:p>
            <a:pPr>
              <a:buFontTx/>
              <a:buNone/>
            </a:pPr>
            <a:r>
              <a:rPr lang="en-US" sz="1200" dirty="0" smtClean="0"/>
              <a:t>	2013 </a:t>
            </a:r>
            <a:r>
              <a:rPr lang="en-US" sz="1200" dirty="0"/>
              <a:t>– </a:t>
            </a:r>
            <a:r>
              <a:rPr lang="en-US" sz="1200" dirty="0" smtClean="0"/>
              <a:t>	</a:t>
            </a:r>
            <a:r>
              <a:rPr lang="en-US" sz="1200" dirty="0"/>
              <a:t>	Founder and </a:t>
            </a:r>
            <a:r>
              <a:rPr lang="en-US" sz="1200" dirty="0" smtClean="0"/>
              <a:t>Co-Manager </a:t>
            </a:r>
            <a:r>
              <a:rPr lang="en-US" sz="1200" dirty="0"/>
              <a:t>of the Grandeur Peak Global Reach Fund (GPROX</a:t>
            </a:r>
            <a:r>
              <a:rPr lang="en-US" sz="1200" dirty="0" smtClean="0"/>
              <a:t>)</a:t>
            </a:r>
          </a:p>
          <a:p>
            <a:pPr>
              <a:buNone/>
            </a:pPr>
            <a:r>
              <a:rPr lang="en-US" sz="1200" dirty="0" smtClean="0"/>
              <a:t>	2013 – 		Founder and Co-Manager of the Grandeur Peak Emerging Markets Opportunities Fund (GPEOX</a:t>
            </a:r>
            <a:r>
              <a:rPr lang="en-US" sz="1200" dirty="0" smtClean="0"/>
              <a:t>)</a:t>
            </a:r>
          </a:p>
          <a:p>
            <a:pPr>
              <a:buNone/>
            </a:pPr>
            <a:r>
              <a:rPr lang="en-US" sz="1200" dirty="0"/>
              <a:t>	</a:t>
            </a:r>
            <a:r>
              <a:rPr lang="en-US" sz="1200" dirty="0" smtClean="0"/>
              <a:t>2015 –		Founder and Co-Manager of the Grandeur Peak Global Stalwarts Fund and the Grandeur Peak International 			Stalwarts Fund</a:t>
            </a:r>
            <a:endParaRPr lang="en-US" sz="1200" dirty="0" smtClean="0"/>
          </a:p>
          <a:p>
            <a:pPr>
              <a:buFontTx/>
              <a:buNone/>
            </a:pPr>
            <a:endParaRPr lang="en-US" sz="600" dirty="0" smtClean="0"/>
          </a:p>
          <a:p>
            <a:pPr>
              <a:buNone/>
            </a:pPr>
            <a:r>
              <a:rPr lang="en-US" sz="1200" dirty="0" smtClean="0"/>
              <a:t>	Mr. Walker has a B.S. in Accounting from Brigham Young University. He is originally from Toronto, Canada. Mr. Walker speaks French and lived in France for two years. </a:t>
            </a:r>
          </a:p>
          <a:p>
            <a:pPr>
              <a:buFontTx/>
              <a:buNone/>
            </a:pPr>
            <a:endParaRPr lang="en-US" sz="1200" dirty="0" smtClean="0"/>
          </a:p>
        </p:txBody>
      </p:sp>
      <p:sp>
        <p:nvSpPr>
          <p:cNvPr id="44036" name="Slide Number Placeholder 3"/>
          <p:cNvSpPr>
            <a:spLocks noGrp="1"/>
          </p:cNvSpPr>
          <p:nvPr>
            <p:ph type="sldNum" sz="quarter" idx="10"/>
          </p:nvPr>
        </p:nvSpPr>
        <p:spPr>
          <a:noFill/>
        </p:spPr>
        <p:txBody>
          <a:bodyPr/>
          <a:lstStyle/>
          <a:p>
            <a:fld id="{B0F7E67E-93AF-4B80-9922-50D80DFEBD98}" type="slidenum">
              <a:rPr lang="en-US" smtClean="0">
                <a:latin typeface="Arial" charset="0"/>
              </a:rPr>
              <a:pPr/>
              <a:t>35</a:t>
            </a:fld>
            <a:endParaRPr lang="en-US" dirty="0" smtClean="0">
              <a:latin typeface="Arial" charset="0"/>
            </a:endParaRPr>
          </a:p>
        </p:txBody>
      </p:sp>
      <p:sp>
        <p:nvSpPr>
          <p:cNvPr id="5" name="TextBox 4"/>
          <p:cNvSpPr txBox="1"/>
          <p:nvPr/>
        </p:nvSpPr>
        <p:spPr>
          <a:xfrm>
            <a:off x="0" y="7038201"/>
            <a:ext cx="3338543" cy="276999"/>
          </a:xfrm>
          <a:prstGeom prst="rect">
            <a:avLst/>
          </a:prstGeom>
          <a:noFill/>
        </p:spPr>
        <p:txBody>
          <a:bodyPr wrap="none" rtlCol="0">
            <a:spAutoFit/>
          </a:bodyPr>
          <a:lstStyle/>
          <a:p>
            <a:r>
              <a:rPr lang="en-US" sz="1200" i="1" dirty="0" smtClean="0">
                <a:solidFill>
                  <a:srgbClr val="663300"/>
                </a:solidFill>
                <a:latin typeface="+mn-lt"/>
              </a:rPr>
              <a:t>Past performance is no guarantee of future results </a:t>
            </a:r>
            <a:endParaRPr lang="en-US" sz="1200" i="1" dirty="0">
              <a:solidFill>
                <a:srgbClr val="663300"/>
              </a:solidFill>
              <a:latin typeface="+mn-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dirty="0" smtClean="0"/>
              <a:t>Biographies</a:t>
            </a:r>
          </a:p>
        </p:txBody>
      </p:sp>
      <p:sp>
        <p:nvSpPr>
          <p:cNvPr id="45059" name="Content Placeholder 2"/>
          <p:cNvSpPr>
            <a:spLocks noGrp="1"/>
          </p:cNvSpPr>
          <p:nvPr>
            <p:ph idx="1"/>
          </p:nvPr>
        </p:nvSpPr>
        <p:spPr>
          <a:xfrm>
            <a:off x="134938" y="1614488"/>
            <a:ext cx="9147175" cy="4589462"/>
          </a:xfrm>
        </p:spPr>
        <p:txBody>
          <a:bodyPr/>
          <a:lstStyle/>
          <a:p>
            <a:pPr>
              <a:buFontTx/>
              <a:buNone/>
            </a:pPr>
            <a:r>
              <a:rPr lang="en-US" sz="1200" b="1" dirty="0" smtClean="0"/>
              <a:t>	Eric W. Huefner, MBA</a:t>
            </a:r>
            <a:endParaRPr lang="en-US" sz="1200" dirty="0" smtClean="0"/>
          </a:p>
          <a:p>
            <a:pPr>
              <a:spcAft>
                <a:spcPts val="600"/>
              </a:spcAft>
              <a:buFontTx/>
              <a:buNone/>
            </a:pPr>
            <a:r>
              <a:rPr lang="en-US" sz="1200" i="1" dirty="0" smtClean="0"/>
              <a:t>	President, COO, &amp; CCO</a:t>
            </a:r>
            <a:endParaRPr lang="en-US" sz="1200" dirty="0" smtClean="0"/>
          </a:p>
          <a:p>
            <a:pPr>
              <a:spcAft>
                <a:spcPts val="600"/>
              </a:spcAft>
              <a:buFontTx/>
              <a:buNone/>
            </a:pPr>
            <a:r>
              <a:rPr lang="en-US" sz="1200" dirty="0" smtClean="0"/>
              <a:t>	Mr. Huefner is President, COO, and CCO of Grandeur Peak Global Advisors. Before co-founding Grandeur Peak Global Advisors in 2011, Mr. Huefner was a partner, vice president, and the director of the mutual fund business at Wasatch Advisors. Mr. Huefner was also a vice president of Wasatch Funds.</a:t>
            </a:r>
          </a:p>
          <a:p>
            <a:pPr>
              <a:spcAft>
                <a:spcPts val="600"/>
              </a:spcAft>
              <a:buFontTx/>
              <a:buNone/>
            </a:pPr>
            <a:r>
              <a:rPr lang="en-US" sz="1200" dirty="0" smtClean="0"/>
              <a:t>	Mr. Huefner’s experience at Wasatch Advisors spanned eleven years. He joined the firm’s operation team in 1980, and then went on to become a research analyst and member of the investment committee before deciding to pursue an MBA.  Mr. Huefner returned to Wasatch Advisors years later in 2006 to manage the mutual fund business and to lead the firm’s marketing efforts. </a:t>
            </a:r>
          </a:p>
          <a:p>
            <a:pPr>
              <a:spcAft>
                <a:spcPts val="600"/>
              </a:spcAft>
              <a:buFontTx/>
              <a:buNone/>
            </a:pPr>
            <a:r>
              <a:rPr lang="en-US" sz="1200" dirty="0" smtClean="0"/>
              <a:t>	Prior to rejoining Wasatch Advisors, Mr. Huefner was a Sr. Business Director managing the V8 Beverages line for Campbell’s. He spent the prior 12 years in various management positions at Kraft/Nabisco, Sara Lee, and Campbell’s. Before business school, Mr. Huefner spent three years as a middle and upper school math teacher, and a basketball, golf, soccer, and lacrosse coach. </a:t>
            </a:r>
          </a:p>
          <a:p>
            <a:pPr>
              <a:spcAft>
                <a:spcPts val="600"/>
              </a:spcAft>
              <a:buFontTx/>
              <a:buNone/>
            </a:pPr>
            <a:r>
              <a:rPr lang="en-US" sz="1200" dirty="0" smtClean="0"/>
              <a:t>	Mr. Huefner graduated from Harvard University with honors, receiving an A.B. in Economics. He received an MBA with honors from the University of North Carolina at Chapel Hill. Mr. Huefner has lived in London, Israel, &amp; Switzerland. He currently serves as a Trustee on The Waterford School Board of Trustees</a:t>
            </a:r>
            <a:r>
              <a:rPr lang="en-US" sz="1200" dirty="0" smtClean="0"/>
              <a:t>.</a:t>
            </a:r>
          </a:p>
          <a:p>
            <a:pPr>
              <a:spcAft>
                <a:spcPts val="600"/>
              </a:spcAft>
              <a:buFontTx/>
              <a:buNone/>
            </a:pPr>
            <a:r>
              <a:rPr lang="en-US" sz="1200" dirty="0"/>
              <a:t>	</a:t>
            </a:r>
            <a:r>
              <a:rPr lang="en-US" sz="1200" dirty="0" smtClean="0"/>
              <a:t>Eric Huefner is a Registered Representative of ALPS Distributors, Inc.</a:t>
            </a:r>
            <a:endParaRPr lang="en-US" sz="1200" dirty="0" smtClean="0"/>
          </a:p>
          <a:p>
            <a:pPr>
              <a:buFontTx/>
              <a:buNone/>
            </a:pPr>
            <a:endParaRPr lang="en-US" sz="1200" dirty="0" smtClean="0"/>
          </a:p>
        </p:txBody>
      </p:sp>
      <p:sp>
        <p:nvSpPr>
          <p:cNvPr id="45060" name="Slide Number Placeholder 3"/>
          <p:cNvSpPr>
            <a:spLocks noGrp="1"/>
          </p:cNvSpPr>
          <p:nvPr>
            <p:ph type="sldNum" sz="quarter" idx="10"/>
          </p:nvPr>
        </p:nvSpPr>
        <p:spPr>
          <a:noFill/>
        </p:spPr>
        <p:txBody>
          <a:bodyPr/>
          <a:lstStyle/>
          <a:p>
            <a:fld id="{D6EBE760-4922-4492-BC44-BF649D8AF84D}" type="slidenum">
              <a:rPr lang="en-US" smtClean="0">
                <a:latin typeface="Arial" charset="0"/>
              </a:rPr>
              <a:pPr/>
              <a:t>36</a:t>
            </a:fld>
            <a:endParaRPr lang="en-US" dirty="0" smtClean="0">
              <a:latin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dirty="0" smtClean="0"/>
              <a:t>Biographies</a:t>
            </a:r>
          </a:p>
        </p:txBody>
      </p:sp>
      <p:sp>
        <p:nvSpPr>
          <p:cNvPr id="46083" name="Content Placeholder 2"/>
          <p:cNvSpPr>
            <a:spLocks noGrp="1"/>
          </p:cNvSpPr>
          <p:nvPr>
            <p:ph idx="1"/>
          </p:nvPr>
        </p:nvSpPr>
        <p:spPr>
          <a:xfrm>
            <a:off x="143103" y="1436151"/>
            <a:ext cx="9147175" cy="5683106"/>
          </a:xfrm>
        </p:spPr>
        <p:txBody>
          <a:bodyPr/>
          <a:lstStyle/>
          <a:p>
            <a:pPr>
              <a:buFontTx/>
              <a:buNone/>
            </a:pPr>
            <a:r>
              <a:rPr lang="en-US" sz="1200" b="1" dirty="0" smtClean="0"/>
              <a:t>	Amy Hu Sunderland, CFA</a:t>
            </a:r>
            <a:endParaRPr lang="en-US" sz="1200" dirty="0" smtClean="0"/>
          </a:p>
          <a:p>
            <a:pPr>
              <a:buNone/>
            </a:pPr>
            <a:r>
              <a:rPr lang="en-US" sz="1200" i="1" dirty="0" smtClean="0"/>
              <a:t>	Portfolio Manager &amp; Sr. Research Analyst</a:t>
            </a:r>
            <a:endParaRPr lang="en-US" sz="1200" dirty="0" smtClean="0"/>
          </a:p>
          <a:p>
            <a:pPr>
              <a:spcAft>
                <a:spcPts val="600"/>
              </a:spcAft>
              <a:buFontTx/>
              <a:buNone/>
            </a:pPr>
            <a:r>
              <a:rPr lang="en-US" sz="1200" dirty="0" smtClean="0"/>
              <a:t>	Ms. Sunderland is a Sr. Research Analyst at Grandeur Peak Global Advisors, with a specialty focus on the consumer sector.  She has been a co-manager of the Global Reach strategy since its inception in 2013, and a co-manager of the Global Opportunities strategy since 2014.	</a:t>
            </a:r>
          </a:p>
          <a:p>
            <a:pPr>
              <a:spcAft>
                <a:spcPts val="600"/>
              </a:spcAft>
              <a:buFontTx/>
              <a:buNone/>
            </a:pPr>
            <a:r>
              <a:rPr lang="en-US" sz="1200" dirty="0" smtClean="0"/>
              <a:t>	Ms. Sunderland was a junior and later senior research analyst at Wasatch Advisors from 2003-2011. She was a general analyst on the Wasatch Small Cap Fund (WAAEX) and the Wasatch Micro Cap Fund (WMICX), as well as a consumer sector specialist. Before Wasatch, Ms. Sunderland worked on the Goldman Sachs’ Private Wealth Management team in Salt Lake City, Singapore and Hong Kong. </a:t>
            </a:r>
          </a:p>
          <a:p>
            <a:pPr>
              <a:spcAft>
                <a:spcPts val="600"/>
              </a:spcAft>
              <a:buFontTx/>
              <a:buNone/>
            </a:pPr>
            <a:r>
              <a:rPr lang="en-US" sz="1200" dirty="0" smtClean="0"/>
              <a:t>	Ms. Sunderland graduated </a:t>
            </a:r>
            <a:r>
              <a:rPr lang="en-US" sz="1200" i="1" dirty="0" smtClean="0"/>
              <a:t>Magna Cum Laude</a:t>
            </a:r>
            <a:r>
              <a:rPr lang="en-US" sz="1200" dirty="0" smtClean="0"/>
              <a:t> in the top 1% of her class from the University of Utah where she earned a B.S. in Finance and Business Information Systems. Ms. Sunderland was selected as the Outstanding Finance Scholar of the Year by the dean, and a Coca-Cola Scholar.</a:t>
            </a:r>
          </a:p>
          <a:p>
            <a:pPr>
              <a:spcAft>
                <a:spcPts val="600"/>
              </a:spcAft>
              <a:buNone/>
            </a:pPr>
            <a:r>
              <a:rPr lang="en-US" sz="1200" dirty="0" smtClean="0"/>
              <a:t>	</a:t>
            </a:r>
            <a:r>
              <a:rPr lang="en-US" sz="1200" dirty="0" smtClean="0"/>
              <a:t>Ms</a:t>
            </a:r>
            <a:r>
              <a:rPr lang="en-US" sz="1200" dirty="0" smtClean="0"/>
              <a:t>. Sunderland was born in China and is fluent in Mandarin Chinese. She moved to Salt Lake City at age 10, bought her first house at age 12, and built a successful real estate business.  Ms. Sunderland began investing in stocks at age 14 and has been a passionate investor ever since. Amy currently resides in Salt Lake City and Hong Kong.</a:t>
            </a:r>
          </a:p>
          <a:p>
            <a:pPr>
              <a:buFontTx/>
              <a:buNone/>
            </a:pPr>
            <a:endParaRPr lang="en-US" sz="600" b="1" dirty="0" smtClean="0"/>
          </a:p>
          <a:p>
            <a:pPr>
              <a:buFontTx/>
              <a:buNone/>
            </a:pPr>
            <a:r>
              <a:rPr lang="en-US" sz="1200" b="1" dirty="0" smtClean="0"/>
              <a:t>	Randy E. Pearce, CFA, MBA</a:t>
            </a:r>
            <a:endParaRPr lang="en-US" sz="1200" dirty="0" smtClean="0"/>
          </a:p>
          <a:p>
            <a:pPr>
              <a:spcAft>
                <a:spcPts val="600"/>
              </a:spcAft>
              <a:buFontTx/>
              <a:buNone/>
            </a:pPr>
            <a:r>
              <a:rPr lang="en-US" sz="1200" i="1" dirty="0" smtClean="0"/>
              <a:t>	Portfolio </a:t>
            </a:r>
            <a:r>
              <a:rPr lang="en-US" sz="1200" i="1" dirty="0" smtClean="0"/>
              <a:t>Manager, Sr</a:t>
            </a:r>
            <a:r>
              <a:rPr lang="en-US" sz="1200" i="1" dirty="0" smtClean="0"/>
              <a:t>. Research </a:t>
            </a:r>
            <a:r>
              <a:rPr lang="en-US" sz="1200" i="1" dirty="0" smtClean="0"/>
              <a:t>Analyst &amp; co-Director of Research</a:t>
            </a:r>
            <a:endParaRPr lang="en-US" sz="1200" dirty="0"/>
          </a:p>
          <a:p>
            <a:pPr>
              <a:spcAft>
                <a:spcPts val="600"/>
              </a:spcAft>
              <a:buNone/>
            </a:pPr>
            <a:r>
              <a:rPr lang="en-US" sz="1200" dirty="0" smtClean="0"/>
              <a:t>	Mr. Pearce is a Sr. Research Analyst at Grandeur Peak Global Advisors, with a specialty focus on the financial sector.  He has been a co-manager of the Global Reach strategy since its inception in </a:t>
            </a:r>
            <a:r>
              <a:rPr lang="en-US" sz="1200" dirty="0"/>
              <a:t>2013 and a co-manager of the International Opportunities strategy since 2014</a:t>
            </a:r>
            <a:r>
              <a:rPr lang="en-US" sz="1200" dirty="0" smtClean="0"/>
              <a:t>.</a:t>
            </a:r>
            <a:r>
              <a:rPr lang="en-US" sz="1200" dirty="0" smtClean="0"/>
              <a:t>. </a:t>
            </a:r>
            <a:r>
              <a:rPr lang="en-US" sz="1200" dirty="0" smtClean="0"/>
              <a:t>He became the co-Director of Research in 2015. Mr. Pearce is a Founder and Co-Manager of the Grandeur Peak Global Stalwarts Fund and the Grandeur Peak International Stalwarts Fund, both launched in 2015.</a:t>
            </a:r>
            <a:endParaRPr lang="en-US" sz="1200" dirty="0"/>
          </a:p>
          <a:p>
            <a:pPr>
              <a:spcAft>
                <a:spcPts val="600"/>
              </a:spcAft>
              <a:buNone/>
            </a:pPr>
            <a:r>
              <a:rPr lang="en-US" sz="1200" dirty="0" smtClean="0"/>
              <a:t>	Mr. Pearce was a junior and later senior research analyst at Wasatch Advisors from 2005-2009. He was a financial sector specialist and a general analyst on the Wasatch Strategic Income Fund (WASIX)—a global equity product with an emphasis in financial companies. In 2010, Mr. Pearce interned at Thornburg Investment Management as a global equities analyst while earning his MBA.</a:t>
            </a:r>
          </a:p>
          <a:p>
            <a:pPr>
              <a:spcAft>
                <a:spcPts val="600"/>
              </a:spcAft>
              <a:buFontTx/>
              <a:buNone/>
            </a:pPr>
            <a:r>
              <a:rPr lang="en-US" sz="1200" dirty="0" smtClean="0"/>
              <a:t>	Mr. Pearce has a B.A. in Business Administration from the University of Utah and an MBA from the University of California at Berkeley. He holds the CFA designation, having passed each of the three levels on his first attempt. Mr. Pearce lived in Brazil for two years and speaks Portuguese.</a:t>
            </a:r>
          </a:p>
        </p:txBody>
      </p:sp>
      <p:sp>
        <p:nvSpPr>
          <p:cNvPr id="46084" name="Slide Number Placeholder 3"/>
          <p:cNvSpPr>
            <a:spLocks noGrp="1"/>
          </p:cNvSpPr>
          <p:nvPr>
            <p:ph type="sldNum" sz="quarter" idx="10"/>
          </p:nvPr>
        </p:nvSpPr>
        <p:spPr>
          <a:noFill/>
        </p:spPr>
        <p:txBody>
          <a:bodyPr/>
          <a:lstStyle/>
          <a:p>
            <a:fld id="{88D46C5F-B3B6-4CA5-A0EE-043C9A9E00D0}" type="slidenum">
              <a:rPr lang="en-US" smtClean="0">
                <a:latin typeface="Arial" charset="0"/>
              </a:rPr>
              <a:pPr/>
              <a:t>37</a:t>
            </a:fld>
            <a:endParaRPr lang="en-US" dirty="0" smtClean="0">
              <a:latin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dirty="0" smtClean="0"/>
              <a:t>Biographies</a:t>
            </a:r>
          </a:p>
        </p:txBody>
      </p:sp>
      <p:sp>
        <p:nvSpPr>
          <p:cNvPr id="47107" name="Content Placeholder 2"/>
          <p:cNvSpPr>
            <a:spLocks noGrp="1"/>
          </p:cNvSpPr>
          <p:nvPr>
            <p:ph idx="1"/>
          </p:nvPr>
        </p:nvSpPr>
        <p:spPr>
          <a:xfrm>
            <a:off x="134938" y="1614487"/>
            <a:ext cx="9147175" cy="5053013"/>
          </a:xfrm>
        </p:spPr>
        <p:txBody>
          <a:bodyPr/>
          <a:lstStyle/>
          <a:p>
            <a:pPr>
              <a:buFontTx/>
              <a:buNone/>
            </a:pPr>
            <a:r>
              <a:rPr lang="en-US" sz="1200" b="1" dirty="0" smtClean="0"/>
              <a:t>	Spencer Stewart</a:t>
            </a:r>
            <a:endParaRPr lang="en-US" sz="1200" dirty="0" smtClean="0"/>
          </a:p>
          <a:p>
            <a:pPr>
              <a:spcAft>
                <a:spcPts val="600"/>
              </a:spcAft>
              <a:buFontTx/>
              <a:buNone/>
            </a:pPr>
            <a:r>
              <a:rPr lang="en-US" sz="1200" i="1" dirty="0" smtClean="0"/>
              <a:t>	Portfolio Manager &amp; Sr. Research Analyst</a:t>
            </a:r>
            <a:endParaRPr lang="en-US" sz="1200" dirty="0"/>
          </a:p>
          <a:p>
            <a:pPr>
              <a:spcAft>
                <a:spcPts val="600"/>
              </a:spcAft>
              <a:buFontTx/>
              <a:buNone/>
            </a:pPr>
            <a:r>
              <a:rPr lang="en-US" sz="1200" dirty="0" smtClean="0"/>
              <a:t>	Mr. Stewart is a Sr. Research Analyst at Grandeur Peak Global Advisors, with a specialty focus on the industrials sector globally.  He has been a co-manager of the Global Reach and Emerging Markets Opportunities strategies since their inceptions in 2013.</a:t>
            </a:r>
            <a:endParaRPr lang="en-US" sz="1200" dirty="0"/>
          </a:p>
          <a:p>
            <a:pPr>
              <a:spcAft>
                <a:spcPts val="600"/>
              </a:spcAft>
              <a:buFontTx/>
              <a:buNone/>
            </a:pPr>
            <a:r>
              <a:rPr lang="en-US" sz="1200" dirty="0"/>
              <a:t>	</a:t>
            </a:r>
            <a:r>
              <a:rPr lang="en-US" sz="1200" dirty="0" smtClean="0"/>
              <a:t>Mr</a:t>
            </a:r>
            <a:r>
              <a:rPr lang="en-US" sz="1200" dirty="0"/>
              <a:t>. Stewart joined Grandeur Peak in 2011 and is a veteran small cap investor.  Mr. Stewart grew up under the tutelage of his father Sam Stewart, Founder and Chairman of the small-cap manager Wasatch Advisors.  Spencer joined the research team at Wasatch Advisors in 2001 and spent four years there as a research analyst.  He then went to New York City where we worked for another small-cap boutique, Sidoti &amp; Company.  Mr. Stewart became one of the Sidoti’s leading institutional sales people, while maintaining his passion for stock-picking—his portfolio won the alpha capture contest at Sidoti three years in a row.  Mr. Stewart returned to the buy-side as a Senior Research Analyst when Grandeur Peak Global Advisors was founded in 2011.  He is a gifted investor with a keen understanding of what makes smaller companies </a:t>
            </a:r>
            <a:r>
              <a:rPr lang="en-US" sz="1200" dirty="0" smtClean="0"/>
              <a:t>successful.</a:t>
            </a:r>
            <a:endParaRPr lang="en-US" sz="1200" dirty="0"/>
          </a:p>
          <a:p>
            <a:pPr>
              <a:spcAft>
                <a:spcPts val="600"/>
              </a:spcAft>
              <a:buFontTx/>
              <a:buNone/>
            </a:pPr>
            <a:r>
              <a:rPr lang="en-US" sz="1200" dirty="0"/>
              <a:t>	</a:t>
            </a:r>
            <a:r>
              <a:rPr lang="en-US" sz="1200" dirty="0" smtClean="0"/>
              <a:t>Spencer </a:t>
            </a:r>
            <a:r>
              <a:rPr lang="en-US" sz="1200" dirty="0"/>
              <a:t>has lived in Mexico and France.  He has run numerous marathons and typically logs the most frequent flier miles among the globetrotting team at Grandeur Peak.</a:t>
            </a:r>
          </a:p>
          <a:p>
            <a:pPr>
              <a:spcAft>
                <a:spcPts val="600"/>
              </a:spcAft>
              <a:buNone/>
            </a:pPr>
            <a:endParaRPr lang="en-US" sz="600" dirty="0" smtClean="0"/>
          </a:p>
          <a:p>
            <a:pPr>
              <a:buFontTx/>
              <a:buNone/>
            </a:pPr>
            <a:r>
              <a:rPr lang="en-US" sz="1200" b="1" dirty="0"/>
              <a:t>	Zach </a:t>
            </a:r>
            <a:r>
              <a:rPr lang="en-US" sz="1200" b="1" dirty="0" smtClean="0"/>
              <a:t>D. Larkin</a:t>
            </a:r>
            <a:r>
              <a:rPr lang="en-US" sz="1200" b="1" dirty="0"/>
              <a:t>, MBA</a:t>
            </a:r>
            <a:endParaRPr lang="en-US" sz="1200" dirty="0"/>
          </a:p>
          <a:p>
            <a:pPr>
              <a:spcAft>
                <a:spcPts val="600"/>
              </a:spcAft>
              <a:buNone/>
            </a:pPr>
            <a:r>
              <a:rPr lang="en-US" sz="1200" i="1" dirty="0"/>
              <a:t>	</a:t>
            </a:r>
            <a:r>
              <a:rPr lang="en-US" sz="1200" i="1" dirty="0" smtClean="0"/>
              <a:t>Sr. Research Analyst</a:t>
            </a:r>
          </a:p>
          <a:p>
            <a:pPr>
              <a:spcAft>
                <a:spcPts val="600"/>
              </a:spcAft>
              <a:buNone/>
            </a:pPr>
            <a:r>
              <a:rPr lang="en-US" sz="1200" dirty="0" smtClean="0"/>
              <a:t>	Mr. Larkin </a:t>
            </a:r>
            <a:r>
              <a:rPr lang="en-US" sz="1200" dirty="0"/>
              <a:t>is a Sr. Research Analyst at Grandeur Peak Global Advisors, with a specialty focus on the technology sector globally. </a:t>
            </a:r>
            <a:endParaRPr lang="en-US" sz="1200" dirty="0" smtClean="0"/>
          </a:p>
          <a:p>
            <a:pPr>
              <a:spcAft>
                <a:spcPts val="600"/>
              </a:spcAft>
              <a:buNone/>
            </a:pPr>
            <a:r>
              <a:rPr lang="en-US" sz="1200" dirty="0" smtClean="0"/>
              <a:t>	Mr. Larkin came to Grandeur Peak from Stephens where he was a senior research analyst covering the Applied and Resource Technology sector.  Previously, Mr. Larkin spent six years at Wasatch Advisors where he was a junior and then senior equity analyst.  Mr. Larkin began his career at Larkin Memorial Corporation where he was the Treasurer and then Controller.</a:t>
            </a:r>
          </a:p>
          <a:p>
            <a:pPr>
              <a:spcAft>
                <a:spcPts val="600"/>
              </a:spcAft>
              <a:buNone/>
            </a:pPr>
            <a:r>
              <a:rPr lang="en-US" sz="1200" dirty="0" smtClean="0"/>
              <a:t>	Mr. Larkin graduated from The University of Utah with a B.S. in Accounting.  He earned an MBA from Westminster College with an emphasis in Finance and Corporate Strategy.  Mr. Larkin lived in Paraguay for two years and speaks Spanish. </a:t>
            </a:r>
            <a:r>
              <a:rPr lang="en-US" sz="1200" b="1" dirty="0" smtClean="0"/>
              <a:t>	</a:t>
            </a:r>
            <a:endParaRPr lang="en-US" sz="1200" dirty="0" smtClean="0"/>
          </a:p>
        </p:txBody>
      </p:sp>
      <p:sp>
        <p:nvSpPr>
          <p:cNvPr id="47108" name="Slide Number Placeholder 3"/>
          <p:cNvSpPr>
            <a:spLocks noGrp="1"/>
          </p:cNvSpPr>
          <p:nvPr>
            <p:ph type="sldNum" sz="quarter" idx="10"/>
          </p:nvPr>
        </p:nvSpPr>
        <p:spPr>
          <a:noFill/>
        </p:spPr>
        <p:txBody>
          <a:bodyPr/>
          <a:lstStyle/>
          <a:p>
            <a:fld id="{5AB1BE1E-244D-4C3B-8666-B8A95F451AD6}" type="slidenum">
              <a:rPr lang="en-US" smtClean="0">
                <a:latin typeface="Arial" charset="0"/>
              </a:rPr>
              <a:pPr/>
              <a:t>38</a:t>
            </a:fld>
            <a:endParaRPr lang="en-US" dirty="0" smtClean="0">
              <a:latin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dirty="0" smtClean="0"/>
              <a:t>Biographies</a:t>
            </a:r>
          </a:p>
        </p:txBody>
      </p:sp>
      <p:sp>
        <p:nvSpPr>
          <p:cNvPr id="47107" name="Content Placeholder 2"/>
          <p:cNvSpPr>
            <a:spLocks noGrp="1"/>
          </p:cNvSpPr>
          <p:nvPr>
            <p:ph idx="1"/>
          </p:nvPr>
        </p:nvSpPr>
        <p:spPr>
          <a:xfrm>
            <a:off x="134938" y="1614487"/>
            <a:ext cx="9147175" cy="5053013"/>
          </a:xfrm>
        </p:spPr>
        <p:txBody>
          <a:bodyPr/>
          <a:lstStyle/>
          <a:p>
            <a:pPr>
              <a:buFontTx/>
              <a:buNone/>
            </a:pPr>
            <a:r>
              <a:rPr lang="en-US" sz="1200" b="1" dirty="0" smtClean="0"/>
              <a:t>	Liping Cai, CFA, MS, MBA</a:t>
            </a:r>
            <a:endParaRPr lang="en-US" sz="1200" dirty="0" smtClean="0"/>
          </a:p>
          <a:p>
            <a:pPr>
              <a:spcAft>
                <a:spcPts val="600"/>
              </a:spcAft>
              <a:buFontTx/>
              <a:buNone/>
            </a:pPr>
            <a:r>
              <a:rPr lang="en-US" sz="1200" i="1" dirty="0" smtClean="0"/>
              <a:t>	Sr. Research Analyst</a:t>
            </a:r>
            <a:endParaRPr lang="en-US" sz="1200" dirty="0"/>
          </a:p>
          <a:p>
            <a:pPr>
              <a:spcAft>
                <a:spcPts val="600"/>
              </a:spcAft>
              <a:buFontTx/>
              <a:buNone/>
            </a:pPr>
            <a:r>
              <a:rPr lang="en-US" sz="1200" dirty="0" smtClean="0"/>
              <a:t>	Ms. Cai is a Sr. Research Analyst at Grandeur Peak Global Advisors, with a specialty focus on the health care sector globally.  </a:t>
            </a:r>
          </a:p>
          <a:p>
            <a:pPr>
              <a:spcAft>
                <a:spcPts val="600"/>
              </a:spcAft>
              <a:buFontTx/>
              <a:buNone/>
            </a:pPr>
            <a:r>
              <a:rPr lang="en-US" sz="1200" dirty="0"/>
              <a:t>	</a:t>
            </a:r>
            <a:r>
              <a:rPr lang="en-US" sz="1200" dirty="0" smtClean="0"/>
              <a:t>Ms. Cai joined Grandeur Peak in 2013.  She spent the previous 6 years on the equity research team at William Blair &amp; Company specializing in the </a:t>
            </a:r>
            <a:r>
              <a:rPr lang="en-US" sz="1200" dirty="0"/>
              <a:t>healthcare, retail, and the real estate sectors</a:t>
            </a:r>
            <a:r>
              <a:rPr lang="en-US" sz="1200" dirty="0" smtClean="0"/>
              <a:t>, and most recently heading up the firm’s China-based research team.  From 1999-2006, Ms. Cai worked in the healthcare field for Fair Isaac Corporation (Health Care Strategy Consultant), Abbott Laboratories (Senior Market Analyst), Biogen Idec (Summer Marketing Associate), and Genentech, now Roche (Research Associate). </a:t>
            </a:r>
            <a:endParaRPr lang="en-US" sz="1200" dirty="0"/>
          </a:p>
          <a:p>
            <a:pPr>
              <a:spcAft>
                <a:spcPts val="600"/>
              </a:spcAft>
              <a:buFontTx/>
              <a:buNone/>
            </a:pPr>
            <a:r>
              <a:rPr lang="en-US" sz="1200" dirty="0"/>
              <a:t>	</a:t>
            </a:r>
            <a:r>
              <a:rPr lang="en-US" sz="1200" dirty="0" smtClean="0"/>
              <a:t>Ms. Cai earned a BS degree in Biological Sciences and Biotechnology from Tsinghua University in Beijing, a MS degree in Chemistry and Biochemistry on full scholarship from the University of Delaware, and an MBA in Finance and Health Industry Management from Northwestern University.  Ms. Cai’s academic work in the healthcare field has been published in a variety of publications.</a:t>
            </a:r>
          </a:p>
          <a:p>
            <a:pPr>
              <a:spcAft>
                <a:spcPts val="600"/>
              </a:spcAft>
              <a:buFontTx/>
              <a:buNone/>
            </a:pPr>
            <a:r>
              <a:rPr lang="en-US" sz="1200" dirty="0"/>
              <a:t>	</a:t>
            </a:r>
            <a:r>
              <a:rPr lang="en-US" sz="1200" dirty="0" smtClean="0"/>
              <a:t>Ms</a:t>
            </a:r>
            <a:r>
              <a:rPr lang="en-US" sz="1200" dirty="0"/>
              <a:t>. Cai was raised in Guangzhou, China, but relocated from Chicago to join Grandeur Peak in Salt Lake City.  She speaks Mandarin, Cantonese, and English.  Liping and her husband Hui have a daughter and enjoy traveling, tennis and international cuisine.</a:t>
            </a:r>
          </a:p>
          <a:p>
            <a:pPr>
              <a:buFontTx/>
              <a:buNone/>
            </a:pPr>
            <a:r>
              <a:rPr lang="en-US" sz="1200" b="1" dirty="0"/>
              <a:t>	</a:t>
            </a:r>
            <a:endParaRPr lang="en-US" sz="1200" b="1" dirty="0" smtClean="0"/>
          </a:p>
          <a:p>
            <a:pPr>
              <a:buFontTx/>
              <a:buNone/>
            </a:pPr>
            <a:r>
              <a:rPr lang="en-US" sz="1200" b="1" dirty="0"/>
              <a:t>	</a:t>
            </a:r>
            <a:r>
              <a:rPr lang="en-US" sz="1200" b="1" dirty="0" smtClean="0"/>
              <a:t>Stuart Rigby, MBA</a:t>
            </a:r>
            <a:endParaRPr lang="en-US" sz="1200" dirty="0"/>
          </a:p>
          <a:p>
            <a:pPr>
              <a:spcAft>
                <a:spcPts val="600"/>
              </a:spcAft>
              <a:buNone/>
            </a:pPr>
            <a:r>
              <a:rPr lang="en-US" sz="1200" i="1" dirty="0"/>
              <a:t>	</a:t>
            </a:r>
            <a:r>
              <a:rPr lang="en-US" sz="1200" i="1" dirty="0" smtClean="0"/>
              <a:t>Sr. Research Analyst</a:t>
            </a:r>
          </a:p>
          <a:p>
            <a:pPr>
              <a:spcAft>
                <a:spcPts val="600"/>
              </a:spcAft>
              <a:buFontTx/>
              <a:buNone/>
            </a:pPr>
            <a:r>
              <a:rPr lang="en-US" sz="1200" dirty="0" smtClean="0"/>
              <a:t>	Mr. Rigby </a:t>
            </a:r>
            <a:r>
              <a:rPr lang="en-US" sz="1200" dirty="0"/>
              <a:t>is a Sr. Research Analyst at Grandeur Peak Global Advisors, with a specialty focus on the </a:t>
            </a:r>
            <a:r>
              <a:rPr lang="en-US" sz="1200" dirty="0" smtClean="0"/>
              <a:t>technology </a:t>
            </a:r>
            <a:r>
              <a:rPr lang="en-US" sz="1200" dirty="0"/>
              <a:t>sector globally.  </a:t>
            </a:r>
          </a:p>
          <a:p>
            <a:pPr>
              <a:spcAft>
                <a:spcPts val="600"/>
              </a:spcAft>
              <a:buNone/>
            </a:pPr>
            <a:r>
              <a:rPr lang="en-US" sz="1200" dirty="0" smtClean="0"/>
              <a:t>	Mr. Rigby</a:t>
            </a:r>
            <a:r>
              <a:rPr lang="en-US" sz="1200" b="1" dirty="0" smtClean="0"/>
              <a:t>	</a:t>
            </a:r>
            <a:r>
              <a:rPr lang="en-US" sz="1200" dirty="0"/>
              <a:t> joined Grandeur Peak in </a:t>
            </a:r>
            <a:r>
              <a:rPr lang="en-US" sz="1200" dirty="0" smtClean="0"/>
              <a:t>2012 after receiving an MBA from Cornell University.  During his graduate program he interned at Epic Ventures and Opteris.  Prior to that, Mr. Rigby spent </a:t>
            </a:r>
            <a:r>
              <a:rPr lang="en-US" sz="1200" dirty="0"/>
              <a:t>two years as a product manager at Alliance Health Networks </a:t>
            </a:r>
            <a:r>
              <a:rPr lang="en-US" sz="1200" dirty="0" smtClean="0"/>
              <a:t>(social internet) and four years as a software engineer at Intelisum</a:t>
            </a:r>
            <a:r>
              <a:rPr lang="en-US" sz="1200" dirty="0"/>
              <a:t> </a:t>
            </a:r>
            <a:r>
              <a:rPr lang="en-US" sz="1200" dirty="0" smtClean="0"/>
              <a:t>(3D software).</a:t>
            </a:r>
          </a:p>
          <a:p>
            <a:pPr>
              <a:spcAft>
                <a:spcPts val="600"/>
              </a:spcAft>
              <a:buNone/>
            </a:pPr>
            <a:r>
              <a:rPr lang="en-US" sz="1200" dirty="0"/>
              <a:t>	</a:t>
            </a:r>
            <a:r>
              <a:rPr lang="en-US" sz="1200" dirty="0" smtClean="0"/>
              <a:t>Mr. Rigby graduated </a:t>
            </a:r>
            <a:r>
              <a:rPr lang="en-US" sz="1200" i="1" dirty="0"/>
              <a:t>Magna Cum Laude </a:t>
            </a:r>
            <a:r>
              <a:rPr lang="en-US" sz="1200" dirty="0" smtClean="0"/>
              <a:t>from </a:t>
            </a:r>
            <a:r>
              <a:rPr lang="en-US" sz="1200" dirty="0"/>
              <a:t>Westminster College </a:t>
            </a:r>
            <a:r>
              <a:rPr lang="en-US" sz="1200" dirty="0" smtClean="0"/>
              <a:t>with a BS in Computer Science and minors in Spanish &amp; Economics.  He earned an MBA from Cornell University with an emphasis in Finance and Private </a:t>
            </a:r>
            <a:r>
              <a:rPr lang="en-US" sz="1200" dirty="0"/>
              <a:t>Equity. Mr. </a:t>
            </a:r>
            <a:r>
              <a:rPr lang="en-US" sz="1200" dirty="0" smtClean="0"/>
              <a:t>Rigby has lived in Mexico and Spain, and he speaks </a:t>
            </a:r>
            <a:r>
              <a:rPr lang="en-US" sz="1200" dirty="0"/>
              <a:t>Spanish. </a:t>
            </a:r>
            <a:endParaRPr lang="en-US" sz="1200" dirty="0" smtClean="0"/>
          </a:p>
        </p:txBody>
      </p:sp>
      <p:sp>
        <p:nvSpPr>
          <p:cNvPr id="47108" name="Slide Number Placeholder 3"/>
          <p:cNvSpPr>
            <a:spLocks noGrp="1"/>
          </p:cNvSpPr>
          <p:nvPr>
            <p:ph type="sldNum" sz="quarter" idx="10"/>
          </p:nvPr>
        </p:nvSpPr>
        <p:spPr>
          <a:noFill/>
        </p:spPr>
        <p:txBody>
          <a:bodyPr/>
          <a:lstStyle/>
          <a:p>
            <a:fld id="{5AB1BE1E-244D-4C3B-8666-B8A95F451AD6}" type="slidenum">
              <a:rPr lang="en-US" smtClean="0">
                <a:latin typeface="Arial" charset="0"/>
              </a:rPr>
              <a:pPr/>
              <a:t>39</a:t>
            </a:fld>
            <a:endParaRPr lang="en-US" dirty="0" smtClean="0">
              <a:latin typeface="Arial" charset="0"/>
            </a:endParaRPr>
          </a:p>
        </p:txBody>
      </p:sp>
    </p:spTree>
    <p:extLst>
      <p:ext uri="{BB962C8B-B14F-4D97-AF65-F5344CB8AC3E}">
        <p14:creationId xmlns:p14="http://schemas.microsoft.com/office/powerpoint/2010/main" val="2544617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p:txBody>
          <a:bodyPr/>
          <a:lstStyle/>
          <a:p>
            <a:r>
              <a:rPr lang="en-US" dirty="0" smtClean="0"/>
              <a:t>Core Investment Beliefs</a:t>
            </a:r>
          </a:p>
        </p:txBody>
      </p:sp>
      <p:sp>
        <p:nvSpPr>
          <p:cNvPr id="17411" name="Content Placeholder 3"/>
          <p:cNvSpPr>
            <a:spLocks noGrp="1"/>
          </p:cNvSpPr>
          <p:nvPr>
            <p:ph idx="1"/>
          </p:nvPr>
        </p:nvSpPr>
        <p:spPr>
          <a:xfrm>
            <a:off x="530225" y="1955313"/>
            <a:ext cx="8751888" cy="4589462"/>
          </a:xfrm>
        </p:spPr>
        <p:txBody>
          <a:bodyPr/>
          <a:lstStyle/>
          <a:p>
            <a:pPr>
              <a:spcBef>
                <a:spcPts val="1800"/>
              </a:spcBef>
            </a:pPr>
            <a:r>
              <a:rPr lang="en-US" sz="2800" dirty="0" smtClean="0"/>
              <a:t>Earnings growth drives stock prices over the long term, as long as you don’t overpay.</a:t>
            </a:r>
          </a:p>
          <a:p>
            <a:pPr>
              <a:spcBef>
                <a:spcPts val="1800"/>
              </a:spcBef>
            </a:pPr>
            <a:r>
              <a:rPr lang="en-US" sz="2800" dirty="0" smtClean="0"/>
              <a:t>In today’s connected world the best investors will understand the global landscape of each investment.</a:t>
            </a:r>
            <a:endParaRPr lang="en-US" dirty="0" smtClean="0"/>
          </a:p>
          <a:p>
            <a:pPr>
              <a:spcBef>
                <a:spcPts val="1800"/>
              </a:spcBef>
            </a:pPr>
            <a:r>
              <a:rPr lang="en-US" sz="2800" dirty="0" smtClean="0"/>
              <a:t>Great investments exist in every corner of the world, and the best investors will look there to find them. </a:t>
            </a:r>
            <a:endParaRPr lang="en-US" dirty="0" smtClean="0"/>
          </a:p>
          <a:p>
            <a:pPr>
              <a:spcBef>
                <a:spcPts val="1800"/>
              </a:spcBef>
            </a:pPr>
            <a:r>
              <a:rPr lang="en-US" sz="2800" dirty="0" smtClean="0"/>
              <a:t>The universe of compelling micro to mid-cap companies around the globe is extensive and growing.</a:t>
            </a:r>
          </a:p>
        </p:txBody>
      </p:sp>
      <p:sp>
        <p:nvSpPr>
          <p:cNvPr id="17412" name="Slide Number Placeholder 1"/>
          <p:cNvSpPr>
            <a:spLocks noGrp="1"/>
          </p:cNvSpPr>
          <p:nvPr>
            <p:ph type="sldNum" sz="quarter" idx="10"/>
          </p:nvPr>
        </p:nvSpPr>
        <p:spPr>
          <a:noFill/>
        </p:spPr>
        <p:txBody>
          <a:bodyPr/>
          <a:lstStyle/>
          <a:p>
            <a:fld id="{C78FB76B-B669-4B78-B143-7115E2678502}" type="slidenum">
              <a:rPr lang="en-US" smtClean="0">
                <a:latin typeface="Arial" charset="0"/>
              </a:rPr>
              <a:pPr/>
              <a:t>4</a:t>
            </a:fld>
            <a:endParaRPr lang="en-US" dirty="0" smtClean="0">
              <a:latin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dirty="0" smtClean="0"/>
              <a:t>Biographies</a:t>
            </a:r>
          </a:p>
        </p:txBody>
      </p:sp>
      <p:sp>
        <p:nvSpPr>
          <p:cNvPr id="47107" name="Content Placeholder 2"/>
          <p:cNvSpPr>
            <a:spLocks noGrp="1"/>
          </p:cNvSpPr>
          <p:nvPr>
            <p:ph idx="1"/>
          </p:nvPr>
        </p:nvSpPr>
        <p:spPr>
          <a:xfrm>
            <a:off x="134938" y="1614487"/>
            <a:ext cx="9328551" cy="5080227"/>
          </a:xfrm>
        </p:spPr>
        <p:txBody>
          <a:bodyPr/>
          <a:lstStyle/>
          <a:p>
            <a:pPr>
              <a:buFontTx/>
              <a:buNone/>
            </a:pPr>
            <a:r>
              <a:rPr lang="en-US" sz="1200" b="1" dirty="0" smtClean="0"/>
              <a:t>	Robert </a:t>
            </a:r>
            <a:r>
              <a:rPr lang="en-US" sz="1200" b="1" dirty="0"/>
              <a:t>S. Green, MSF</a:t>
            </a:r>
            <a:endParaRPr lang="en-US" sz="1200" dirty="0"/>
          </a:p>
          <a:p>
            <a:pPr>
              <a:spcAft>
                <a:spcPts val="600"/>
              </a:spcAft>
              <a:buFontTx/>
              <a:buNone/>
            </a:pPr>
            <a:r>
              <a:rPr lang="en-US" sz="1200" i="1" dirty="0"/>
              <a:t>	Quantitative Research </a:t>
            </a:r>
            <a:r>
              <a:rPr lang="en-US" sz="1200" i="1" dirty="0" smtClean="0"/>
              <a:t>Analyst </a:t>
            </a:r>
            <a:r>
              <a:rPr lang="en-US" sz="1200" i="1" dirty="0"/>
              <a:t>&amp; Assistant Director of Research</a:t>
            </a:r>
            <a:endParaRPr lang="en-US" sz="1200" dirty="0"/>
          </a:p>
          <a:p>
            <a:pPr>
              <a:spcAft>
                <a:spcPts val="600"/>
              </a:spcAft>
              <a:buNone/>
            </a:pPr>
            <a:r>
              <a:rPr lang="en-US" sz="1200" dirty="0"/>
              <a:t>	Mr. Green is a Quantitative Research Analyst and the Assistant Director of Research </a:t>
            </a:r>
            <a:r>
              <a:rPr lang="en-US" sz="1200" dirty="0" smtClean="0"/>
              <a:t>at </a:t>
            </a:r>
            <a:r>
              <a:rPr lang="en-US" sz="1200" dirty="0"/>
              <a:t>Grandeur Peak Global Advisors.</a:t>
            </a:r>
          </a:p>
          <a:p>
            <a:pPr>
              <a:spcAft>
                <a:spcPts val="600"/>
              </a:spcAft>
              <a:buNone/>
            </a:pPr>
            <a:r>
              <a:rPr lang="en-US" sz="1200" dirty="0"/>
              <a:t> 	Mr. Green was a research assistant and then a quantitative portfolio analyst at Wasatch Advisors from 2006-2011. He worked across the entire research team, as well as having specific roles on the Wasatch Global Science &amp; Technology Fund (WAGTX) and the Wasatch Global Opportunities Fund (WAGOX). Prior to Wasatch, Mr. Green worked as an associate on the University Venture Fund at the University of Utah.</a:t>
            </a:r>
          </a:p>
          <a:p>
            <a:pPr>
              <a:spcAft>
                <a:spcPts val="600"/>
              </a:spcAft>
              <a:buNone/>
            </a:pPr>
            <a:r>
              <a:rPr lang="en-US" sz="1200" dirty="0"/>
              <a:t>	Mr. Green graduated </a:t>
            </a:r>
            <a:r>
              <a:rPr lang="en-US" sz="1200" i="1" dirty="0"/>
              <a:t>Summa Cum Laude</a:t>
            </a:r>
            <a:r>
              <a:rPr lang="en-US" sz="1200" dirty="0"/>
              <a:t> from Westminster College in Salt Lake City, UT with a B.S. in Business Finance and a Minor in Economics. He received a Master of Science in Finance from The University of Utah. Mr. Green is a Level 3 CFA candidate. </a:t>
            </a:r>
            <a:endParaRPr lang="en-US" sz="1200" b="1" dirty="0" smtClean="0"/>
          </a:p>
          <a:p>
            <a:pPr>
              <a:buFontTx/>
              <a:buNone/>
            </a:pPr>
            <a:r>
              <a:rPr lang="en-US" sz="1200" b="1" dirty="0" smtClean="0"/>
              <a:t>	</a:t>
            </a:r>
          </a:p>
          <a:p>
            <a:pPr>
              <a:buFontTx/>
              <a:buNone/>
            </a:pPr>
            <a:r>
              <a:rPr lang="en-US" sz="1200" b="1" dirty="0"/>
              <a:t>	</a:t>
            </a:r>
            <a:r>
              <a:rPr lang="en-US" sz="1200" b="1" dirty="0" smtClean="0"/>
              <a:t>Mark Siddoway, CFA, CAIA</a:t>
            </a:r>
            <a:endParaRPr lang="en-US" sz="1200" dirty="0" smtClean="0"/>
          </a:p>
          <a:p>
            <a:pPr>
              <a:spcAft>
                <a:spcPts val="600"/>
              </a:spcAft>
              <a:buFontTx/>
              <a:buNone/>
            </a:pPr>
            <a:r>
              <a:rPr lang="en-US" sz="1200" i="1" dirty="0" smtClean="0"/>
              <a:t>	Head of Client Relations</a:t>
            </a:r>
            <a:endParaRPr lang="en-US" sz="1200" dirty="0" smtClean="0"/>
          </a:p>
          <a:p>
            <a:pPr>
              <a:spcAft>
                <a:spcPts val="600"/>
              </a:spcAft>
              <a:buNone/>
            </a:pPr>
            <a:r>
              <a:rPr lang="en-US" sz="1200" dirty="0" smtClean="0"/>
              <a:t>	Mr. Siddoway is the Head of Client Relations at Grandeur Peak Global Advisors. Before joining Grandeur Peak Global Advisors in 2011, Mr. Siddoway was the Director of Public Markets Investments at Lehigh University, where he was responsible for investing roughly 80% of Lehigh’s $1.2B investment portfolio.</a:t>
            </a:r>
          </a:p>
          <a:p>
            <a:pPr>
              <a:spcAft>
                <a:spcPts val="600"/>
              </a:spcAft>
              <a:buNone/>
            </a:pPr>
            <a:r>
              <a:rPr lang="en-US" sz="1200" dirty="0" smtClean="0"/>
              <a:t>	Prior to his role at Lehigh University, Mr. Siddoway had spent five years as the Deputy CIO at Utah Retirement Systems (URS) , the retirement portfolio for public employees in the state of Utah. His additional industry experience includes roles as a fixed income portfolio manager at Sentry Insurance and as a credit analyst at Beneficial Life Insurance.</a:t>
            </a:r>
          </a:p>
          <a:p>
            <a:pPr>
              <a:spcAft>
                <a:spcPts val="600"/>
              </a:spcAft>
              <a:buNone/>
            </a:pPr>
            <a:r>
              <a:rPr lang="en-US" sz="1200" dirty="0" smtClean="0"/>
              <a:t>	Mr. Siddoway graduated from Brigham Young University with a B.A. in Music.  He earned an MBA from Brigham Young University, where he won the Stoddard Prize as the top finance student. Mr. Siddoway holds the CFA designation and the CAIA (Chartered Alternative Investment Analyst) designation.  Mark speaks French and lived in France for two years</a:t>
            </a:r>
            <a:r>
              <a:rPr lang="en-US" sz="1200" dirty="0" smtClean="0"/>
              <a:t>.</a:t>
            </a:r>
          </a:p>
          <a:p>
            <a:pPr>
              <a:spcAft>
                <a:spcPts val="600"/>
              </a:spcAft>
              <a:buNone/>
            </a:pPr>
            <a:r>
              <a:rPr lang="en-US" sz="1200" dirty="0"/>
              <a:t>	</a:t>
            </a:r>
            <a:r>
              <a:rPr lang="en-US" sz="1200" dirty="0" smtClean="0"/>
              <a:t>Mark Siddoway is a Registered Representative of ALPS Distributors. Inc.</a:t>
            </a:r>
            <a:endParaRPr lang="en-US" sz="1200" dirty="0" smtClean="0"/>
          </a:p>
          <a:p>
            <a:pPr>
              <a:spcAft>
                <a:spcPts val="600"/>
              </a:spcAft>
              <a:buNone/>
            </a:pPr>
            <a:endParaRPr lang="en-US" sz="1200" dirty="0" smtClean="0"/>
          </a:p>
        </p:txBody>
      </p:sp>
      <p:sp>
        <p:nvSpPr>
          <p:cNvPr id="47108" name="Slide Number Placeholder 3"/>
          <p:cNvSpPr>
            <a:spLocks noGrp="1"/>
          </p:cNvSpPr>
          <p:nvPr>
            <p:ph type="sldNum" sz="quarter" idx="10"/>
          </p:nvPr>
        </p:nvSpPr>
        <p:spPr>
          <a:noFill/>
        </p:spPr>
        <p:txBody>
          <a:bodyPr/>
          <a:lstStyle/>
          <a:p>
            <a:fld id="{5AB1BE1E-244D-4C3B-8666-B8A95F451AD6}" type="slidenum">
              <a:rPr lang="en-US" smtClean="0">
                <a:latin typeface="Arial" charset="0"/>
              </a:rPr>
              <a:pPr/>
              <a:t>40</a:t>
            </a:fld>
            <a:endParaRPr lang="en-US" dirty="0" smtClean="0">
              <a:latin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Biographies</a:t>
            </a:r>
          </a:p>
        </p:txBody>
      </p:sp>
      <p:sp>
        <p:nvSpPr>
          <p:cNvPr id="3" name="Content Placeholder 2"/>
          <p:cNvSpPr>
            <a:spLocks noGrp="1"/>
          </p:cNvSpPr>
          <p:nvPr>
            <p:ph idx="1"/>
          </p:nvPr>
        </p:nvSpPr>
        <p:spPr>
          <a:xfrm>
            <a:off x="203117" y="1703696"/>
            <a:ext cx="8751888" cy="4589462"/>
          </a:xfrm>
        </p:spPr>
        <p:txBody>
          <a:bodyPr/>
          <a:lstStyle/>
          <a:p>
            <a:pPr>
              <a:buFontTx/>
              <a:buNone/>
            </a:pPr>
            <a:r>
              <a:rPr lang="en-US" sz="1200" b="1" dirty="0" smtClean="0"/>
              <a:t>	Amy </a:t>
            </a:r>
            <a:r>
              <a:rPr lang="en-US" sz="1200" b="1" dirty="0"/>
              <a:t>Johnson, MBA</a:t>
            </a:r>
            <a:endParaRPr lang="en-US" sz="1200" dirty="0"/>
          </a:p>
          <a:p>
            <a:pPr>
              <a:spcAft>
                <a:spcPts val="600"/>
              </a:spcAft>
              <a:buFontTx/>
              <a:buNone/>
            </a:pPr>
            <a:r>
              <a:rPr lang="en-US" sz="1200" i="1" dirty="0" smtClean="0"/>
              <a:t>	Sr</a:t>
            </a:r>
            <a:r>
              <a:rPr lang="en-US" sz="1200" i="1" dirty="0"/>
              <a:t>. Manager, Client Relations</a:t>
            </a:r>
          </a:p>
          <a:p>
            <a:pPr>
              <a:spcAft>
                <a:spcPts val="600"/>
              </a:spcAft>
              <a:buNone/>
            </a:pPr>
            <a:r>
              <a:rPr lang="en-US" sz="1200" dirty="0" smtClean="0"/>
              <a:t>	Ms</a:t>
            </a:r>
            <a:r>
              <a:rPr lang="en-US" sz="1200" dirty="0"/>
              <a:t>. Johnson is a Senior Manager, Client Relations at Grandeur Peak Global Advisors.  She joined Grandeur Peak Advisors in Sept 2014. Ms. Johnson worked at Wasatch Advisors from 2001-2008 as a VP, Client Relations and a Project Manager/Business Analyst. Most recently, Ms. Johnson worked as Chief Operating Officer of a national internet media company targeting women and families.  </a:t>
            </a:r>
          </a:p>
          <a:p>
            <a:pPr>
              <a:spcAft>
                <a:spcPts val="600"/>
              </a:spcAft>
              <a:buNone/>
            </a:pPr>
            <a:r>
              <a:rPr lang="en-US" sz="1200" dirty="0"/>
              <a:t> 	Ms. Johnson holds a Master’s in Business Administration from Brigham Young University and also earned a BS in Accounting with minor in Art History. She speaks French and Chinese (Cantonese). Amy and her husband, Matt, enjoy spending time with their three children in the outdoors. She also enjoys baking, walking and learning anything new</a:t>
            </a:r>
            <a:r>
              <a:rPr lang="en-US" sz="1200" dirty="0" smtClean="0"/>
              <a:t>.</a:t>
            </a:r>
          </a:p>
          <a:p>
            <a:pPr>
              <a:spcAft>
                <a:spcPts val="600"/>
              </a:spcAft>
              <a:buNone/>
            </a:pPr>
            <a:r>
              <a:rPr lang="en-US" sz="1200" dirty="0"/>
              <a:t>	</a:t>
            </a:r>
            <a:r>
              <a:rPr lang="en-US" sz="1200" dirty="0" smtClean="0"/>
              <a:t>Amy Johnson is a Registered Representative of ALPS Distributors, Inc.</a:t>
            </a:r>
            <a:endParaRPr lang="en-US" sz="1200" dirty="0"/>
          </a:p>
          <a:p>
            <a:pPr marL="0" indent="0">
              <a:buNone/>
            </a:pPr>
            <a:endParaRPr lang="en-US" sz="1200" dirty="0"/>
          </a:p>
        </p:txBody>
      </p:sp>
      <p:sp>
        <p:nvSpPr>
          <p:cNvPr id="4" name="Slide Number Placeholder 3"/>
          <p:cNvSpPr>
            <a:spLocks noGrp="1"/>
          </p:cNvSpPr>
          <p:nvPr>
            <p:ph type="sldNum" sz="quarter" idx="10"/>
          </p:nvPr>
        </p:nvSpPr>
        <p:spPr/>
        <p:txBody>
          <a:bodyPr/>
          <a:lstStyle/>
          <a:p>
            <a:pPr>
              <a:defRPr/>
            </a:pPr>
            <a:fld id="{1D4BC85D-B8BA-4DFB-AD54-DD35F32B9AE3}" type="slidenum">
              <a:rPr lang="en-US" smtClean="0"/>
              <a:pPr>
                <a:defRPr/>
              </a:pPr>
              <a:t>41</a:t>
            </a:fld>
            <a:endParaRPr lang="en-US" dirty="0"/>
          </a:p>
        </p:txBody>
      </p:sp>
    </p:spTree>
    <p:extLst>
      <p:ext uri="{BB962C8B-B14F-4D97-AF65-F5344CB8AC3E}">
        <p14:creationId xmlns:p14="http://schemas.microsoft.com/office/powerpoint/2010/main" val="977717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dirty="0" smtClean="0"/>
              <a:t>Biographies</a:t>
            </a:r>
          </a:p>
        </p:txBody>
      </p:sp>
      <p:sp>
        <p:nvSpPr>
          <p:cNvPr id="47107" name="Content Placeholder 2"/>
          <p:cNvSpPr>
            <a:spLocks noGrp="1"/>
          </p:cNvSpPr>
          <p:nvPr>
            <p:ph idx="1"/>
          </p:nvPr>
        </p:nvSpPr>
        <p:spPr>
          <a:xfrm>
            <a:off x="134938" y="1614487"/>
            <a:ext cx="9328551" cy="4852413"/>
          </a:xfrm>
        </p:spPr>
        <p:txBody>
          <a:bodyPr/>
          <a:lstStyle/>
          <a:p>
            <a:pPr>
              <a:buFontTx/>
              <a:buNone/>
            </a:pPr>
            <a:r>
              <a:rPr lang="en-US" sz="1200" b="1" dirty="0" smtClean="0"/>
              <a:t>	Amy A. Hone, MBA</a:t>
            </a:r>
            <a:endParaRPr lang="en-US" sz="1200" dirty="0" smtClean="0"/>
          </a:p>
          <a:p>
            <a:pPr>
              <a:spcAft>
                <a:spcPts val="600"/>
              </a:spcAft>
              <a:buFontTx/>
              <a:buNone/>
            </a:pPr>
            <a:r>
              <a:rPr lang="en-US" sz="1200" i="1" dirty="0" smtClean="0"/>
              <a:t>	</a:t>
            </a:r>
            <a:r>
              <a:rPr lang="en-US" sz="1200" i="1" dirty="0"/>
              <a:t>Vice President, Operations &amp; Compliance, Global Equities </a:t>
            </a:r>
            <a:r>
              <a:rPr lang="en-US" sz="1200" i="1" dirty="0" smtClean="0"/>
              <a:t>Trader</a:t>
            </a:r>
          </a:p>
          <a:p>
            <a:pPr>
              <a:spcAft>
                <a:spcPts val="600"/>
              </a:spcAft>
              <a:buFontTx/>
              <a:buNone/>
            </a:pPr>
            <a:r>
              <a:rPr lang="en-US" sz="1200" dirty="0" smtClean="0"/>
              <a:t>	Ms. Hone is the Vice President of Trading &amp; Operations at Grandeur Peak Global Advisors. Before joining Grandeur Peak Global Advisors in 2011, Ms. Hone was the Chief Compliance Officer and Director of Internal Audit at Marlin Business Bank in Salt Lake City.  </a:t>
            </a:r>
          </a:p>
          <a:p>
            <a:pPr>
              <a:spcAft>
                <a:spcPts val="600"/>
              </a:spcAft>
              <a:buNone/>
            </a:pPr>
            <a:r>
              <a:rPr lang="en-US" sz="1200" dirty="0" smtClean="0"/>
              <a:t>	Ms. Hone spent fifteen years in the back office at Wasatch Advisors, including eight years as the Director of Operations, where she helped the firm navigate from being a domestic investment firm to becoming a global investment manager. Ms. Hone’s prior experience also includes two years at American Express as a Senior Manager of Internal Audit.</a:t>
            </a:r>
          </a:p>
          <a:p>
            <a:pPr>
              <a:spcAft>
                <a:spcPts val="600"/>
              </a:spcAft>
              <a:buNone/>
            </a:pPr>
            <a:r>
              <a:rPr lang="en-US" sz="1200" dirty="0" smtClean="0"/>
              <a:t>	Ms. Hone graduated from the University of Phoenix with a Bachelor’s degree in Business Administration.  She earned an MBA from the University of Utah, with a focus on Management. </a:t>
            </a:r>
            <a:r>
              <a:rPr lang="en-US" sz="1200" dirty="0" smtClean="0"/>
              <a:t>Amy and her husband, Chris, have two children.  Amy enjoys golfing, fly fishing, paddle boarding and particularly loves </a:t>
            </a:r>
            <a:r>
              <a:rPr lang="en-US" sz="1200" dirty="0" smtClean="0"/>
              <a:t>exploring the Utah outdoors with her family.</a:t>
            </a:r>
          </a:p>
          <a:p>
            <a:pPr>
              <a:spcAft>
                <a:spcPts val="600"/>
              </a:spcAft>
              <a:buNone/>
            </a:pPr>
            <a:endParaRPr lang="en-US" sz="800" dirty="0" smtClean="0"/>
          </a:p>
          <a:p>
            <a:pPr>
              <a:buFontTx/>
              <a:buNone/>
            </a:pPr>
            <a:r>
              <a:rPr lang="en-US" sz="1200" b="1" dirty="0" smtClean="0"/>
              <a:t>	Juliette Campbell</a:t>
            </a:r>
            <a:endParaRPr lang="en-US" sz="1200" dirty="0" smtClean="0"/>
          </a:p>
          <a:p>
            <a:pPr>
              <a:spcAft>
                <a:spcPts val="600"/>
              </a:spcAft>
              <a:buFontTx/>
              <a:buNone/>
            </a:pPr>
            <a:r>
              <a:rPr lang="en-US" sz="1200" i="1" dirty="0" smtClean="0"/>
              <a:t>	</a:t>
            </a:r>
            <a:r>
              <a:rPr lang="en-US" sz="1200" i="1" dirty="0" smtClean="0"/>
              <a:t>Global </a:t>
            </a:r>
            <a:r>
              <a:rPr lang="en-US" sz="1200" i="1" dirty="0"/>
              <a:t>Equities </a:t>
            </a:r>
            <a:r>
              <a:rPr lang="en-US" sz="1200" i="1" dirty="0" smtClean="0"/>
              <a:t>Trader &amp; Sr. Analyst Director of Research</a:t>
            </a:r>
            <a:endParaRPr lang="en-US" sz="1200" i="1" dirty="0" smtClean="0"/>
          </a:p>
          <a:p>
            <a:pPr>
              <a:spcAft>
                <a:spcPts val="600"/>
              </a:spcAft>
              <a:buFontTx/>
              <a:buNone/>
            </a:pPr>
            <a:r>
              <a:rPr lang="en-US" sz="1200" dirty="0" smtClean="0"/>
              <a:t>	</a:t>
            </a:r>
            <a:r>
              <a:rPr lang="en-US" sz="1200" dirty="0"/>
              <a:t>Ms. Campbell is </a:t>
            </a:r>
            <a:r>
              <a:rPr lang="en-US" sz="1200" dirty="0" smtClean="0"/>
              <a:t>a Globa</a:t>
            </a:r>
            <a:r>
              <a:rPr lang="en-US" sz="1200" dirty="0" smtClean="0"/>
              <a:t>l Equities Trader </a:t>
            </a:r>
            <a:r>
              <a:rPr lang="en-US" sz="1200" dirty="0" smtClean="0"/>
              <a:t>at </a:t>
            </a:r>
            <a:r>
              <a:rPr lang="en-US" sz="1200" dirty="0"/>
              <a:t>Grandeur Peak Global Advisors. Before joining Grandeur Peak Global Advisors in 2013, Ms. Campbell was a Financial Analyst at Adidas in Portland, Oregon.  Previously, Ms. Campbell spent four years in various roles on the Operations team at Wasatch Advisors, including her final role as Senior International Trade </a:t>
            </a:r>
            <a:r>
              <a:rPr lang="en-US" sz="1200" dirty="0" smtClean="0"/>
              <a:t>Analyst.</a:t>
            </a:r>
          </a:p>
          <a:p>
            <a:pPr>
              <a:spcAft>
                <a:spcPts val="600"/>
              </a:spcAft>
              <a:buNone/>
            </a:pPr>
            <a:r>
              <a:rPr lang="en-US" sz="1200" dirty="0" smtClean="0"/>
              <a:t>	Ms</a:t>
            </a:r>
            <a:r>
              <a:rPr lang="en-US" sz="1200" dirty="0"/>
              <a:t>. Campbell graduated </a:t>
            </a:r>
            <a:r>
              <a:rPr lang="en-US" sz="1200" i="1" dirty="0"/>
              <a:t>Cum Laude</a:t>
            </a:r>
            <a:r>
              <a:rPr lang="en-US" sz="1200" dirty="0"/>
              <a:t> from Westminster College earning a B.S. in Business with a concentration in Finance. </a:t>
            </a:r>
            <a:r>
              <a:rPr lang="en-US" sz="1200" dirty="0" smtClean="0"/>
              <a:t> She serves as an Associate member on the Women’s Board of Westminster College and enjoys being actively involved with the Alumni program.  She and her husband, Sumner, are outdoor enthusiasts who love to ski, kayak, hike, golf, camp and love to spend time with their son.</a:t>
            </a:r>
            <a:endParaRPr lang="en-US" sz="1200" dirty="0" smtClean="0"/>
          </a:p>
        </p:txBody>
      </p:sp>
      <p:sp>
        <p:nvSpPr>
          <p:cNvPr id="47108" name="Slide Number Placeholder 3"/>
          <p:cNvSpPr>
            <a:spLocks noGrp="1"/>
          </p:cNvSpPr>
          <p:nvPr>
            <p:ph type="sldNum" sz="quarter" idx="10"/>
          </p:nvPr>
        </p:nvSpPr>
        <p:spPr>
          <a:noFill/>
        </p:spPr>
        <p:txBody>
          <a:bodyPr/>
          <a:lstStyle/>
          <a:p>
            <a:fld id="{5AB1BE1E-244D-4C3B-8666-B8A95F451AD6}" type="slidenum">
              <a:rPr lang="en-US" smtClean="0">
                <a:latin typeface="Arial" charset="0"/>
              </a:rPr>
              <a:pPr/>
              <a:t>42</a:t>
            </a:fld>
            <a:endParaRPr lang="en-US" dirty="0" smtClean="0">
              <a:latin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dirty="0" smtClean="0"/>
              <a:t>Biographies</a:t>
            </a:r>
          </a:p>
        </p:txBody>
      </p:sp>
      <p:sp>
        <p:nvSpPr>
          <p:cNvPr id="47107" name="Content Placeholder 2"/>
          <p:cNvSpPr>
            <a:spLocks noGrp="1"/>
          </p:cNvSpPr>
          <p:nvPr>
            <p:ph idx="1"/>
          </p:nvPr>
        </p:nvSpPr>
        <p:spPr>
          <a:xfrm>
            <a:off x="134938" y="1614487"/>
            <a:ext cx="9328551" cy="4852413"/>
          </a:xfrm>
        </p:spPr>
        <p:txBody>
          <a:bodyPr/>
          <a:lstStyle/>
          <a:p>
            <a:pPr>
              <a:buFontTx/>
              <a:buNone/>
            </a:pPr>
            <a:r>
              <a:rPr lang="en-US" sz="1200" b="1" dirty="0" smtClean="0"/>
              <a:t>	</a:t>
            </a:r>
            <a:r>
              <a:rPr lang="en-US" sz="1200" b="1" dirty="0" smtClean="0"/>
              <a:t>Gerome Gregory, CPA, </a:t>
            </a:r>
            <a:r>
              <a:rPr lang="en-US" sz="1200" b="1" dirty="0" smtClean="0"/>
              <a:t>MBA</a:t>
            </a:r>
            <a:endParaRPr lang="en-US" sz="1200" dirty="0" smtClean="0"/>
          </a:p>
          <a:p>
            <a:pPr>
              <a:spcAft>
                <a:spcPts val="600"/>
              </a:spcAft>
              <a:buFontTx/>
              <a:buNone/>
            </a:pPr>
            <a:r>
              <a:rPr lang="en-US" sz="1200" i="1" dirty="0" smtClean="0"/>
              <a:t>	</a:t>
            </a:r>
            <a:r>
              <a:rPr lang="en-US" sz="1200" i="1" dirty="0" smtClean="0"/>
              <a:t>Global </a:t>
            </a:r>
            <a:r>
              <a:rPr lang="en-US" sz="1200" i="1" dirty="0"/>
              <a:t>Equities </a:t>
            </a:r>
            <a:r>
              <a:rPr lang="en-US" sz="1200" i="1" dirty="0" smtClean="0"/>
              <a:t>Trader</a:t>
            </a:r>
          </a:p>
          <a:p>
            <a:pPr>
              <a:spcAft>
                <a:spcPts val="600"/>
              </a:spcAft>
              <a:buFontTx/>
              <a:buNone/>
            </a:pPr>
            <a:r>
              <a:rPr lang="en-US" sz="1200" dirty="0" smtClean="0"/>
              <a:t>	Mr. Gregory is a Global Equities Trader at Grandeur Peak Global Advisors. He joined Grandeur Peak in 2015. He previously worked at PIMCO, evaluating trading and investment guideline risk with a focus on currency, credit and interest rate derivative products. Prio</a:t>
            </a:r>
            <a:r>
              <a:rPr lang="en-US" sz="1200" dirty="0" smtClean="0"/>
              <a:t>r to that, Mr. Gregory was an Equities and Future Trader for a quantitative Pan-Asian long-short equity fund based in Hong Kong.</a:t>
            </a:r>
          </a:p>
          <a:p>
            <a:pPr>
              <a:spcAft>
                <a:spcPts val="600"/>
              </a:spcAft>
              <a:buFontTx/>
              <a:buNone/>
            </a:pPr>
            <a:r>
              <a:rPr lang="en-US" sz="1200" dirty="0" smtClean="0"/>
              <a:t>	Mr. Gregory graduated with a BS in Accounting and completed his Master’s in Business Administration with an emphasis in Accounting at </a:t>
            </a:r>
            <a:r>
              <a:rPr lang="en-US" sz="1200" dirty="0" err="1" smtClean="0"/>
              <a:t>Chaminade</a:t>
            </a:r>
            <a:r>
              <a:rPr lang="en-US" sz="1200" dirty="0" smtClean="0"/>
              <a:t> University of Honolulu. He is an accomplished Division I and II men’s tennis scholarship athlete, Pac-West All-Conference, Team Captain and Dean’s List recipient in college.  Gerome enjoys traveling and lived in Beijing and Hong Kong for a combined two years and participated in the Allianz Sports 2014 Men’s Tennis Tournament in Zurich, Switzerland.</a:t>
            </a:r>
            <a:endParaRPr lang="en-US" sz="1200" dirty="0" smtClean="0"/>
          </a:p>
          <a:p>
            <a:pPr>
              <a:spcAft>
                <a:spcPts val="600"/>
              </a:spcAft>
              <a:buNone/>
            </a:pPr>
            <a:endParaRPr lang="en-US" sz="800" dirty="0" smtClean="0"/>
          </a:p>
          <a:p>
            <a:pPr>
              <a:buFontTx/>
              <a:buNone/>
            </a:pPr>
            <a:r>
              <a:rPr lang="en-US" sz="1200" b="1" dirty="0" smtClean="0"/>
              <a:t>	</a:t>
            </a:r>
            <a:r>
              <a:rPr lang="en-US" sz="1200" b="1" dirty="0" smtClean="0"/>
              <a:t>Dustin Brown</a:t>
            </a:r>
            <a:endParaRPr lang="en-US" sz="1200" dirty="0" smtClean="0"/>
          </a:p>
          <a:p>
            <a:pPr>
              <a:spcAft>
                <a:spcPts val="600"/>
              </a:spcAft>
              <a:buFontTx/>
              <a:buNone/>
            </a:pPr>
            <a:r>
              <a:rPr lang="en-US" sz="1200" i="1" dirty="0" smtClean="0"/>
              <a:t>	</a:t>
            </a:r>
            <a:r>
              <a:rPr lang="en-US" sz="1200" i="1" dirty="0" smtClean="0"/>
              <a:t>Sr. Manager, </a:t>
            </a:r>
            <a:r>
              <a:rPr lang="en-US" sz="1200" i="1" dirty="0" smtClean="0"/>
              <a:t>Operations &amp; Compliance</a:t>
            </a:r>
            <a:endParaRPr lang="en-US" sz="1200" i="1" dirty="0" smtClean="0"/>
          </a:p>
          <a:p>
            <a:pPr>
              <a:spcAft>
                <a:spcPts val="600"/>
              </a:spcAft>
              <a:buFontTx/>
              <a:buNone/>
            </a:pPr>
            <a:r>
              <a:rPr lang="en-US" sz="1200" dirty="0" smtClean="0"/>
              <a:t>	</a:t>
            </a:r>
            <a:r>
              <a:rPr lang="en-US" sz="1200" dirty="0" smtClean="0"/>
              <a:t>Mr. Brown is a Senior Manager of Operations &amp; Compliance at Grandeur Peak Global Advisors and joined the firm in 2015.  Prior to working at Grandeur Peak, Mr. Brown spent seven years working </a:t>
            </a:r>
            <a:r>
              <a:rPr lang="en-US" sz="1200" dirty="0" smtClean="0"/>
              <a:t>in Operations at Goldman Sachs. His work </a:t>
            </a:r>
            <a:r>
              <a:rPr lang="en-US" sz="1200" dirty="0" err="1" smtClean="0"/>
              <a:t>focued</a:t>
            </a:r>
            <a:r>
              <a:rPr lang="en-US" sz="1200" dirty="0" smtClean="0"/>
              <a:t> on business analytics, process design, and project management across global regulatory, reference data and compliance initiatives impacting the US, European and Asian operations.  Mr. Brown graduated from Westminster College with a BS in Economics. Dustin and his wife, Sarah, enjoy the outdoors, skiing, hiking, canyoneering and camping. He also serves on the board of a local nonprofit.</a:t>
            </a:r>
            <a:endParaRPr lang="en-US" sz="1200" dirty="0" smtClean="0"/>
          </a:p>
        </p:txBody>
      </p:sp>
      <p:sp>
        <p:nvSpPr>
          <p:cNvPr id="47108" name="Slide Number Placeholder 3"/>
          <p:cNvSpPr>
            <a:spLocks noGrp="1"/>
          </p:cNvSpPr>
          <p:nvPr>
            <p:ph type="sldNum" sz="quarter" idx="10"/>
          </p:nvPr>
        </p:nvSpPr>
        <p:spPr>
          <a:noFill/>
        </p:spPr>
        <p:txBody>
          <a:bodyPr/>
          <a:lstStyle/>
          <a:p>
            <a:fld id="{5AB1BE1E-244D-4C3B-8666-B8A95F451AD6}" type="slidenum">
              <a:rPr lang="en-US" smtClean="0">
                <a:latin typeface="Arial" charset="0"/>
              </a:rPr>
              <a:pPr/>
              <a:t>43</a:t>
            </a:fld>
            <a:endParaRPr lang="en-US" dirty="0" smtClean="0">
              <a:latin typeface="Arial" charset="0"/>
            </a:endParaRPr>
          </a:p>
        </p:txBody>
      </p:sp>
    </p:spTree>
    <p:extLst>
      <p:ext uri="{BB962C8B-B14F-4D97-AF65-F5344CB8AC3E}">
        <p14:creationId xmlns:p14="http://schemas.microsoft.com/office/powerpoint/2010/main" val="6537664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sz="3400" dirty="0" smtClean="0"/>
              <a:t>Disclosures</a:t>
            </a:r>
          </a:p>
        </p:txBody>
      </p:sp>
      <p:sp>
        <p:nvSpPr>
          <p:cNvPr id="9" name="Content Placeholder 8"/>
          <p:cNvSpPr>
            <a:spLocks noGrp="1"/>
          </p:cNvSpPr>
          <p:nvPr>
            <p:ph idx="1"/>
          </p:nvPr>
        </p:nvSpPr>
        <p:spPr>
          <a:xfrm>
            <a:off x="104871" y="1460249"/>
            <a:ext cx="9166225" cy="5109041"/>
          </a:xfrm>
        </p:spPr>
        <p:txBody>
          <a:bodyPr/>
          <a:lstStyle/>
          <a:p>
            <a:pPr marL="437632" indent="-437632" defTabSz="975554">
              <a:spcAft>
                <a:spcPts val="600"/>
              </a:spcAft>
              <a:buNone/>
              <a:defRPr/>
            </a:pPr>
            <a:r>
              <a:rPr lang="en-US" sz="1200" i="1" dirty="0" smtClean="0"/>
              <a:t>	The objective of all Grandeur Peak Funds is long-term growth of capital. There </a:t>
            </a:r>
            <a:r>
              <a:rPr lang="en-US" sz="1200" i="1" dirty="0"/>
              <a:t>is no assurance that the objective will be achieved</a:t>
            </a:r>
            <a:r>
              <a:rPr lang="en-US" sz="1200" i="1" dirty="0" smtClean="0"/>
              <a:t>. </a:t>
            </a:r>
            <a:endParaRPr lang="en-US" sz="1200" dirty="0" smtClean="0"/>
          </a:p>
          <a:p>
            <a:pPr marL="437632" indent="-437632" defTabSz="975554">
              <a:spcAft>
                <a:spcPts val="600"/>
              </a:spcAft>
              <a:buNone/>
              <a:defRPr/>
            </a:pPr>
            <a:r>
              <a:rPr lang="en-US" sz="1200" b="1" dirty="0" smtClean="0"/>
              <a:t>	RISKS:</a:t>
            </a:r>
            <a:br>
              <a:rPr lang="en-US" sz="1200" b="1" dirty="0" smtClean="0"/>
            </a:br>
            <a:r>
              <a:rPr lang="en-US" sz="1200" b="1" dirty="0" smtClean="0"/>
              <a:t>Mutual fund investing involves risks and loss of principal is possible.  Diversification does not eliminate the risk of experiencing investment loss.</a:t>
            </a:r>
            <a:r>
              <a:rPr lang="en-US" sz="1200" dirty="0" smtClean="0"/>
              <a:t>  </a:t>
            </a:r>
            <a:r>
              <a:rPr lang="en-US" sz="1200" b="1" dirty="0" smtClean="0"/>
              <a:t>Investing in small and micro cap funds will be more volatile and loss of principal could be greater than investing in large cap or more diversified funds. Investing in foreign securities entails special risks, such as currency fluctuations and political uncertainties, which are described in more detail in the prospectus. Investments in emerging markets are subject to the same risks as other foreign securities and may be subject to greater risks than investments in foreign countries with more established economies and securities markets.</a:t>
            </a:r>
            <a:endParaRPr lang="en-US" sz="1200" dirty="0" smtClean="0"/>
          </a:p>
          <a:p>
            <a:pPr marL="437632" indent="-437632" defTabSz="975554">
              <a:spcAft>
                <a:spcPts val="600"/>
              </a:spcAft>
              <a:buNone/>
              <a:defRPr/>
            </a:pPr>
            <a:r>
              <a:rPr lang="en-US" sz="1200" b="1" i="1" dirty="0" smtClean="0"/>
              <a:t>	An </a:t>
            </a:r>
            <a:r>
              <a:rPr lang="en-US" sz="1200" b="1" i="1" dirty="0"/>
              <a:t>investor should consider investment objectives, risks, charges, and expenses carefully before investing. To obtain a Grandeur Peak Funds prospectus, containing this and other information, visit </a:t>
            </a:r>
            <a:r>
              <a:rPr lang="en-US" sz="1200" b="1" i="1" u="sng" dirty="0">
                <a:hlinkClick r:id="rId2"/>
              </a:rPr>
              <a:t>www.grandeurpeakglobal.com</a:t>
            </a:r>
            <a:r>
              <a:rPr lang="en-US" sz="1200" b="1" i="1" dirty="0"/>
              <a:t> or call 1-855-377-PEAK (7325). Please read it carefully before investing.</a:t>
            </a:r>
            <a:endParaRPr lang="en-US" sz="1200" dirty="0"/>
          </a:p>
          <a:p>
            <a:pPr marL="437632" indent="-437632" defTabSz="975554">
              <a:spcAft>
                <a:spcPts val="600"/>
              </a:spcAft>
              <a:buNone/>
              <a:defRPr/>
            </a:pPr>
            <a:r>
              <a:rPr lang="en-US" sz="1200" i="1" dirty="0"/>
              <a:t>	</a:t>
            </a:r>
            <a:r>
              <a:rPr lang="en-US" sz="1200" b="1" i="1" dirty="0"/>
              <a:t>An investor should consider investment objectives, risks, charges, and expenses carefully before investing. To obtain a Wasatch Funds prospectus, containing this and other information, visit </a:t>
            </a:r>
            <a:r>
              <a:rPr lang="en-US" sz="1200" b="1" i="1" u="sng" dirty="0">
                <a:hlinkClick r:id="rId2"/>
              </a:rPr>
              <a:t>www.wasatchfunds.com</a:t>
            </a:r>
            <a:r>
              <a:rPr lang="en-US" sz="1200" b="1" i="1" dirty="0"/>
              <a:t> or call 1-800-551-1700. Please read it carefully before investing.</a:t>
            </a:r>
            <a:endParaRPr lang="en-US" sz="1200" dirty="0"/>
          </a:p>
          <a:p>
            <a:pPr marL="437632" indent="-437632" defTabSz="975554">
              <a:spcAft>
                <a:spcPts val="600"/>
              </a:spcAft>
              <a:buNone/>
              <a:defRPr/>
            </a:pPr>
            <a:r>
              <a:rPr lang="en-US" sz="1200" i="1" dirty="0" smtClean="0"/>
              <a:t>	Wasatch </a:t>
            </a:r>
            <a:r>
              <a:rPr lang="en-US" sz="1200" i="1" dirty="0"/>
              <a:t>Advisors is not affiliated with Grandeur Peak Global Advisors or with ALPS Distributors, Inc. </a:t>
            </a:r>
            <a:endParaRPr lang="en-US" sz="1200" i="1" dirty="0" smtClean="0"/>
          </a:p>
          <a:p>
            <a:pPr marL="437632" indent="-437632" defTabSz="975554">
              <a:spcAft>
                <a:spcPts val="600"/>
              </a:spcAft>
              <a:buNone/>
              <a:defRPr/>
            </a:pPr>
            <a:r>
              <a:rPr lang="en-US" sz="1200" i="1" dirty="0"/>
              <a:t>	</a:t>
            </a:r>
            <a:r>
              <a:rPr lang="en-US" sz="1200" i="1" dirty="0" smtClean="0"/>
              <a:t>Grandeur Peak Funds will deduct a 2.00% redemption proceeds fee on Fund shares held 60 days or</a:t>
            </a:r>
            <a:r>
              <a:rPr lang="en-US" sz="1200" dirty="0" smtClean="0"/>
              <a:t> </a:t>
            </a:r>
            <a:r>
              <a:rPr lang="en-US" sz="1200" i="1" dirty="0" smtClean="0"/>
              <a:t>less. The Advisor has contractually agreed to limit the expenses on Investor share classes to 1.75% and on Institutional share classes to 1.50%  on the Global Opportunities and International Opportunities Funds until at least 8/31/2013</a:t>
            </a:r>
            <a:r>
              <a:rPr lang="en-US" sz="1200" i="1" dirty="0"/>
              <a:t>,</a:t>
            </a:r>
            <a:r>
              <a:rPr lang="en-US" sz="1200" i="1" dirty="0" smtClean="0"/>
              <a:t> and to 1.60% and 1.35% for the Investor and Institutional share classes respectively of the Global Reach Fund until at least 8/31/2014. For more complete information including charges, risks and expenses, read the prospectus carefully.</a:t>
            </a:r>
            <a:endParaRPr lang="en-US" sz="1200" dirty="0" smtClean="0"/>
          </a:p>
          <a:p>
            <a:pPr marL="437632" indent="-437632" defTabSz="975554">
              <a:spcAft>
                <a:spcPts val="600"/>
              </a:spcAft>
              <a:buNone/>
              <a:defRPr/>
            </a:pPr>
            <a:r>
              <a:rPr lang="en-US" sz="1200" i="1" dirty="0" smtClean="0"/>
              <a:t>	CFA® is a trademark owned by CFA Institute. The Chartered Financial Analyst (CFA) designation is issued by the CFA Institute. Candidates must meet one of the following prerequisites: undergraduate degree and 4 years of professional experience involving investment decision-making, or 4 years qualified work experience (full time, but not necessarily investment related). Candidates are then required to undertake extensive self-study programs (250 hours of study for each of the 3 levels) and pass examinations for all 3 levels.</a:t>
            </a:r>
          </a:p>
          <a:p>
            <a:pPr marL="437632" indent="-437632" defTabSz="975554">
              <a:spcAft>
                <a:spcPts val="600"/>
              </a:spcAft>
              <a:buFontTx/>
              <a:buNone/>
              <a:defRPr/>
            </a:pPr>
            <a:r>
              <a:rPr lang="en-US" sz="1200" i="1" dirty="0" smtClean="0"/>
              <a:t>	</a:t>
            </a:r>
          </a:p>
        </p:txBody>
      </p:sp>
      <p:sp>
        <p:nvSpPr>
          <p:cNvPr id="4" name="Slide Number Placeholder 3"/>
          <p:cNvSpPr>
            <a:spLocks noGrp="1"/>
          </p:cNvSpPr>
          <p:nvPr>
            <p:ph type="sldNum" sz="quarter" idx="10"/>
          </p:nvPr>
        </p:nvSpPr>
        <p:spPr/>
        <p:txBody>
          <a:bodyPr/>
          <a:lstStyle/>
          <a:p>
            <a:pPr defTabSz="974725">
              <a:defRPr/>
            </a:pPr>
            <a:fld id="{CD0B15BE-5CBE-4A4B-93C5-760624A26AAE}" type="slidenum">
              <a:rPr lang="en-US">
                <a:solidFill>
                  <a:schemeClr val="tx2">
                    <a:lumMod val="75000"/>
                  </a:schemeClr>
                </a:solidFill>
                <a:latin typeface="Arial" charset="0"/>
              </a:rPr>
              <a:pPr defTabSz="974725">
                <a:defRPr/>
              </a:pPr>
              <a:t>44</a:t>
            </a:fld>
            <a:endParaRPr lang="en-US" dirty="0">
              <a:solidFill>
                <a:schemeClr val="tx2">
                  <a:lumMod val="75000"/>
                </a:schemeClr>
              </a:solidFill>
              <a:latin typeface="Arial" charset="0"/>
            </a:endParaRPr>
          </a:p>
        </p:txBody>
      </p:sp>
      <p:sp>
        <p:nvSpPr>
          <p:cNvPr id="6" name="Rectangle 170"/>
          <p:cNvSpPr>
            <a:spLocks noChangeArrowheads="1"/>
          </p:cNvSpPr>
          <p:nvPr/>
        </p:nvSpPr>
        <p:spPr bwMode="auto">
          <a:xfrm>
            <a:off x="444500" y="5581650"/>
            <a:ext cx="8804275" cy="396875"/>
          </a:xfrm>
          <a:prstGeom prst="rect">
            <a:avLst/>
          </a:prstGeom>
          <a:noFill/>
          <a:ln w="9525">
            <a:noFill/>
            <a:miter lim="800000"/>
            <a:headEnd/>
            <a:tailEnd/>
          </a:ln>
        </p:spPr>
        <p:txBody>
          <a:bodyPr lIns="87496" tIns="43748" rIns="87496" bIns="43748">
            <a:spAutoFit/>
          </a:bodyPr>
          <a:lstStyle/>
          <a:p>
            <a:pPr marL="437632" indent="-437632" algn="l" defTabSz="975554">
              <a:defRPr/>
            </a:pPr>
            <a:endParaRPr lang="en-US" sz="1000" dirty="0">
              <a:solidFill>
                <a:schemeClr val="tx2">
                  <a:lumMod val="75000"/>
                </a:schemeClr>
              </a:solidFill>
            </a:endParaRPr>
          </a:p>
          <a:p>
            <a:pPr marL="437632" indent="-437632" algn="l" defTabSz="975554">
              <a:defRPr/>
            </a:pPr>
            <a:endParaRPr lang="en-US" sz="1000" dirty="0">
              <a:solidFill>
                <a:schemeClr val="tx2">
                  <a:lumMod val="75000"/>
                </a:schemeClr>
              </a:solidFill>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sz="3400" dirty="0" smtClean="0"/>
              <a:t>Disclosures</a:t>
            </a:r>
          </a:p>
        </p:txBody>
      </p:sp>
      <p:sp>
        <p:nvSpPr>
          <p:cNvPr id="9" name="Content Placeholder 8"/>
          <p:cNvSpPr>
            <a:spLocks noGrp="1"/>
          </p:cNvSpPr>
          <p:nvPr>
            <p:ph idx="1"/>
          </p:nvPr>
        </p:nvSpPr>
        <p:spPr>
          <a:xfrm>
            <a:off x="115888" y="1614487"/>
            <a:ext cx="9166225" cy="5109041"/>
          </a:xfrm>
        </p:spPr>
        <p:txBody>
          <a:bodyPr/>
          <a:lstStyle/>
          <a:p>
            <a:pPr marL="437632" indent="-437632" defTabSz="975554">
              <a:spcAft>
                <a:spcPts val="600"/>
              </a:spcAft>
              <a:buFontTx/>
              <a:buNone/>
              <a:defRPr/>
            </a:pPr>
            <a:r>
              <a:rPr lang="en-US" sz="1200" i="1" dirty="0" smtClean="0"/>
              <a:t>	Valuation </a:t>
            </a:r>
            <a:r>
              <a:rPr lang="en-US" sz="1200" i="1" dirty="0"/>
              <a:t>is the process of determining the current worth of an asset or company.</a:t>
            </a:r>
          </a:p>
          <a:p>
            <a:pPr marL="437632" indent="-437632" defTabSz="975554">
              <a:spcAft>
                <a:spcPts val="600"/>
              </a:spcAft>
              <a:buFontTx/>
              <a:buNone/>
              <a:defRPr/>
            </a:pPr>
            <a:r>
              <a:rPr lang="en-US" sz="1200" i="1" dirty="0"/>
              <a:t>	P/E is the Price-to-Earnings ratio (the ratio of the current price divided by typically the earnings over the past 12 months) . </a:t>
            </a:r>
          </a:p>
          <a:p>
            <a:pPr marL="437632" indent="-437632" defTabSz="975554">
              <a:spcAft>
                <a:spcPts val="600"/>
              </a:spcAft>
              <a:buFontTx/>
              <a:buNone/>
              <a:defRPr/>
            </a:pPr>
            <a:r>
              <a:rPr lang="en-US" sz="1200" i="1" dirty="0"/>
              <a:t>	Peak Earnings are the highest level of earnings the company has achieved historically.</a:t>
            </a:r>
          </a:p>
          <a:p>
            <a:pPr marL="437632" indent="-437632" defTabSz="975554">
              <a:spcAft>
                <a:spcPts val="600"/>
              </a:spcAft>
              <a:buFontTx/>
              <a:buNone/>
              <a:defRPr/>
            </a:pPr>
            <a:r>
              <a:rPr lang="en-US" sz="1200" i="1" dirty="0" smtClean="0"/>
              <a:t>	P/E Compression Risk is the risk that a company trading at a high P/E ratio may grow its earnings yet not trade for a higher price due to a declining P/E ratio </a:t>
            </a:r>
          </a:p>
          <a:p>
            <a:pPr marL="437632" indent="-437632" defTabSz="975554">
              <a:spcAft>
                <a:spcPts val="600"/>
              </a:spcAft>
              <a:buFontTx/>
              <a:buNone/>
              <a:defRPr/>
            </a:pPr>
            <a:r>
              <a:rPr lang="en-US" sz="1200" i="1" dirty="0" smtClean="0"/>
              <a:t>	Grandeur Peak Funds are distributed by ALPS Distributors, Inc. (“ADI”).  Eric Huefner and Mark Siddoway are  registered representatives of ADI. Wasatch </a:t>
            </a:r>
            <a:r>
              <a:rPr lang="en-US" sz="1200" i="1" dirty="0"/>
              <a:t>Funds are distributed by ADI.</a:t>
            </a:r>
            <a:endParaRPr lang="en-US" sz="1200" i="1" dirty="0" smtClean="0"/>
          </a:p>
          <a:p>
            <a:pPr marL="437632" indent="-437632" defTabSz="975554">
              <a:spcAft>
                <a:spcPts val="600"/>
              </a:spcAft>
              <a:buNone/>
              <a:defRPr/>
            </a:pPr>
            <a:r>
              <a:rPr lang="en-US" sz="1200" i="1" dirty="0"/>
              <a:t>	©</a:t>
            </a:r>
            <a:r>
              <a:rPr lang="en-US" sz="1200" i="1" dirty="0" smtClean="0"/>
              <a:t>2015 </a:t>
            </a:r>
            <a:r>
              <a:rPr lang="en-US" sz="1200" i="1" dirty="0"/>
              <a:t>Grandeur Peak Global Advisors, LLC</a:t>
            </a:r>
          </a:p>
          <a:p>
            <a:pPr marL="437632" indent="-437632" defTabSz="975554">
              <a:spcAft>
                <a:spcPts val="600"/>
              </a:spcAft>
              <a:buFontTx/>
              <a:buNone/>
              <a:defRPr/>
            </a:pPr>
            <a:r>
              <a:rPr lang="en-US" sz="1200" i="1" dirty="0" smtClean="0"/>
              <a:t>	</a:t>
            </a:r>
            <a:r>
              <a:rPr lang="en-US" sz="1000" i="1" dirty="0" smtClean="0"/>
              <a:t>GPG000387  7/15/2016</a:t>
            </a:r>
          </a:p>
          <a:p>
            <a:pPr marL="437632" indent="-437632" defTabSz="975554">
              <a:spcAft>
                <a:spcPts val="1200"/>
              </a:spcAft>
              <a:buFontTx/>
              <a:buNone/>
              <a:defRPr/>
            </a:pPr>
            <a:endParaRPr lang="en-US" sz="1200" i="1" dirty="0" smtClean="0"/>
          </a:p>
        </p:txBody>
      </p:sp>
      <p:sp>
        <p:nvSpPr>
          <p:cNvPr id="4" name="Slide Number Placeholder 3"/>
          <p:cNvSpPr>
            <a:spLocks noGrp="1"/>
          </p:cNvSpPr>
          <p:nvPr>
            <p:ph type="sldNum" sz="quarter" idx="10"/>
          </p:nvPr>
        </p:nvSpPr>
        <p:spPr/>
        <p:txBody>
          <a:bodyPr/>
          <a:lstStyle/>
          <a:p>
            <a:pPr defTabSz="974725">
              <a:defRPr/>
            </a:pPr>
            <a:fld id="{CD0B15BE-5CBE-4A4B-93C5-760624A26AAE}" type="slidenum">
              <a:rPr lang="en-US">
                <a:solidFill>
                  <a:schemeClr val="tx2">
                    <a:lumMod val="75000"/>
                  </a:schemeClr>
                </a:solidFill>
                <a:latin typeface="Arial" charset="0"/>
              </a:rPr>
              <a:pPr defTabSz="974725">
                <a:defRPr/>
              </a:pPr>
              <a:t>45</a:t>
            </a:fld>
            <a:endParaRPr lang="en-US" dirty="0">
              <a:solidFill>
                <a:schemeClr val="tx2">
                  <a:lumMod val="75000"/>
                </a:schemeClr>
              </a:solidFill>
              <a:latin typeface="Arial" charset="0"/>
            </a:endParaRPr>
          </a:p>
        </p:txBody>
      </p:sp>
      <p:sp>
        <p:nvSpPr>
          <p:cNvPr id="6" name="Rectangle 170"/>
          <p:cNvSpPr>
            <a:spLocks noChangeArrowheads="1"/>
          </p:cNvSpPr>
          <p:nvPr/>
        </p:nvSpPr>
        <p:spPr bwMode="auto">
          <a:xfrm>
            <a:off x="444500" y="5581650"/>
            <a:ext cx="8804275" cy="396875"/>
          </a:xfrm>
          <a:prstGeom prst="rect">
            <a:avLst/>
          </a:prstGeom>
          <a:noFill/>
          <a:ln w="9525">
            <a:noFill/>
            <a:miter lim="800000"/>
            <a:headEnd/>
            <a:tailEnd/>
          </a:ln>
        </p:spPr>
        <p:txBody>
          <a:bodyPr lIns="87496" tIns="43748" rIns="87496" bIns="43748">
            <a:spAutoFit/>
          </a:bodyPr>
          <a:lstStyle/>
          <a:p>
            <a:pPr marL="437632" indent="-437632" algn="l" defTabSz="975554">
              <a:defRPr/>
            </a:pPr>
            <a:endParaRPr lang="en-US" sz="1000" dirty="0">
              <a:solidFill>
                <a:schemeClr val="tx2">
                  <a:lumMod val="75000"/>
                </a:schemeClr>
              </a:solidFill>
            </a:endParaRPr>
          </a:p>
          <a:p>
            <a:pPr marL="437632" indent="-437632" algn="l" defTabSz="975554">
              <a:defRPr/>
            </a:pPr>
            <a:endParaRPr lang="en-US" sz="1000" dirty="0">
              <a:solidFill>
                <a:schemeClr val="tx2">
                  <a:lumMod val="75000"/>
                </a:schemeClr>
              </a:solidFill>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p:cNvSpPr>
          <p:nvPr>
            <p:ph type="title"/>
          </p:nvPr>
        </p:nvSpPr>
        <p:spPr/>
        <p:txBody>
          <a:bodyPr/>
          <a:lstStyle/>
          <a:p>
            <a:r>
              <a:rPr lang="en-US" dirty="0" smtClean="0"/>
              <a:t>Seasoned Team:  Founders</a:t>
            </a:r>
          </a:p>
        </p:txBody>
      </p:sp>
      <p:sp>
        <p:nvSpPr>
          <p:cNvPr id="18436" name="Slide Number Placeholder 1"/>
          <p:cNvSpPr>
            <a:spLocks noGrp="1"/>
          </p:cNvSpPr>
          <p:nvPr>
            <p:ph type="sldNum" sz="quarter" idx="10"/>
          </p:nvPr>
        </p:nvSpPr>
        <p:spPr>
          <a:noFill/>
        </p:spPr>
        <p:txBody>
          <a:bodyPr/>
          <a:lstStyle/>
          <a:p>
            <a:fld id="{CCA40CB8-DD70-434C-A5E4-9F90507E3DF2}" type="slidenum">
              <a:rPr lang="en-US" smtClean="0">
                <a:latin typeface="Arial" charset="0"/>
              </a:rPr>
              <a:pPr/>
              <a:t>5</a:t>
            </a:fld>
            <a:endParaRPr lang="en-US" dirty="0" smtClean="0">
              <a:latin typeface="Arial" charset="0"/>
            </a:endParaRPr>
          </a:p>
        </p:txBody>
      </p:sp>
      <p:sp>
        <p:nvSpPr>
          <p:cNvPr id="6" name="Content Placeholder 3"/>
          <p:cNvSpPr>
            <a:spLocks noGrp="1"/>
          </p:cNvSpPr>
          <p:nvPr>
            <p:ph idx="1"/>
          </p:nvPr>
        </p:nvSpPr>
        <p:spPr>
          <a:xfrm>
            <a:off x="530225" y="1570420"/>
            <a:ext cx="8751888" cy="5091112"/>
          </a:xfrm>
        </p:spPr>
        <p:txBody>
          <a:bodyPr/>
          <a:lstStyle/>
          <a:p>
            <a:r>
              <a:rPr lang="en-US" sz="2000" b="1" dirty="0" smtClean="0"/>
              <a:t>Robert Gardiner</a:t>
            </a:r>
            <a:r>
              <a:rPr lang="en-US" sz="2000" dirty="0" smtClean="0"/>
              <a:t>, Portfolio Manager, CEO, &amp; Director of Research</a:t>
            </a:r>
          </a:p>
          <a:p>
            <a:pPr lvl="1"/>
            <a:r>
              <a:rPr lang="en-US" sz="1800" dirty="0" smtClean="0"/>
              <a:t>30+ years of </a:t>
            </a:r>
            <a:r>
              <a:rPr lang="en-US" sz="1800" dirty="0"/>
              <a:t>investment industry </a:t>
            </a:r>
            <a:r>
              <a:rPr lang="en-US" sz="1800" dirty="0" smtClean="0"/>
              <a:t>experience</a:t>
            </a:r>
          </a:p>
          <a:p>
            <a:pPr lvl="1"/>
            <a:r>
              <a:rPr lang="en-US" sz="1800" dirty="0" smtClean="0"/>
              <a:t>Former Founder and Portfolio Manager of:</a:t>
            </a:r>
          </a:p>
          <a:p>
            <a:pPr lvl="2"/>
            <a:r>
              <a:rPr lang="en-US" sz="1600" dirty="0" smtClean="0"/>
              <a:t>Wasatch Micro Cap Fund (WMICX):  6/19/1995 – 1/31/2007 </a:t>
            </a:r>
          </a:p>
          <a:p>
            <a:pPr lvl="2"/>
            <a:r>
              <a:rPr lang="en-US" sz="1600" dirty="0"/>
              <a:t>Wasatch Small Cap Value Fund (WMCVX):  12/17/1997– 1/31/2002</a:t>
            </a:r>
          </a:p>
          <a:p>
            <a:pPr lvl="2"/>
            <a:r>
              <a:rPr lang="en-US" sz="1600" dirty="0" smtClean="0"/>
              <a:t>Wasatch Micro Cap Value Fund (WAMVX):  7/28/2003 – 1/31/2005</a:t>
            </a:r>
          </a:p>
          <a:p>
            <a:pPr lvl="2"/>
            <a:r>
              <a:rPr lang="en-US" sz="1600" dirty="0"/>
              <a:t>Wasatch Global Opportunities Fund (WAGOX):  11/17/2008 – </a:t>
            </a:r>
            <a:r>
              <a:rPr lang="en-US" sz="1600" dirty="0" smtClean="0"/>
              <a:t>6/30/2011</a:t>
            </a:r>
          </a:p>
          <a:p>
            <a:r>
              <a:rPr lang="en-US" sz="2000" b="1" dirty="0" smtClean="0"/>
              <a:t>Blake Walker</a:t>
            </a:r>
            <a:r>
              <a:rPr lang="en-US" sz="2000" dirty="0" smtClean="0"/>
              <a:t>, Portfolio Manager &amp; Chief Investment Officer</a:t>
            </a:r>
          </a:p>
          <a:p>
            <a:pPr lvl="1"/>
            <a:r>
              <a:rPr lang="en-US" sz="1800" dirty="0" smtClean="0"/>
              <a:t>14 years of </a:t>
            </a:r>
            <a:r>
              <a:rPr lang="en-US" sz="1800" dirty="0"/>
              <a:t>investment industry </a:t>
            </a:r>
            <a:r>
              <a:rPr lang="en-US" sz="1800" dirty="0" smtClean="0"/>
              <a:t>experience</a:t>
            </a:r>
          </a:p>
          <a:p>
            <a:pPr lvl="1"/>
            <a:r>
              <a:rPr lang="en-US" sz="1800" dirty="0" smtClean="0"/>
              <a:t>Former Founder and Portfolio Manager of:</a:t>
            </a:r>
          </a:p>
          <a:p>
            <a:pPr lvl="2"/>
            <a:r>
              <a:rPr lang="en-US" sz="1600" dirty="0" smtClean="0"/>
              <a:t>Wasatch International Opportunities Fund (WAIOX):  1/27/2005 – 6/30/2011</a:t>
            </a:r>
          </a:p>
          <a:p>
            <a:pPr lvl="2"/>
            <a:r>
              <a:rPr lang="en-US" sz="1600" dirty="0" smtClean="0"/>
              <a:t>Wasatch Global Opportunities Fund (WAGOX):  11/17/2008 – 6/30/2011</a:t>
            </a:r>
          </a:p>
          <a:p>
            <a:r>
              <a:rPr lang="en-US" sz="2000" b="1" dirty="0" smtClean="0"/>
              <a:t>Eric Huefner</a:t>
            </a:r>
            <a:r>
              <a:rPr lang="en-US" sz="2000" dirty="0" smtClean="0"/>
              <a:t>, President &amp; Chief Compliance Officer</a:t>
            </a:r>
          </a:p>
          <a:p>
            <a:pPr lvl="1"/>
            <a:r>
              <a:rPr lang="en-US" sz="1800" dirty="0" smtClean="0"/>
              <a:t>15 years of investment industry experience</a:t>
            </a:r>
          </a:p>
          <a:p>
            <a:pPr lvl="2"/>
            <a:r>
              <a:rPr lang="en-US" sz="1600" dirty="0" smtClean="0"/>
              <a:t>Former Partner &amp; Director of Mutual Funds at Wasatch Advisors</a:t>
            </a:r>
          </a:p>
          <a:p>
            <a:pPr lvl="1"/>
            <a:r>
              <a:rPr lang="en-US" sz="1800" dirty="0" smtClean="0"/>
              <a:t>12 years managing businesses for Campbell’s, Kraft, Nabisco &amp; Sara Lee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a:xfrm>
            <a:off x="534988" y="408636"/>
            <a:ext cx="8978900" cy="801688"/>
          </a:xfrm>
        </p:spPr>
        <p:txBody>
          <a:bodyPr/>
          <a:lstStyle/>
          <a:p>
            <a:r>
              <a:rPr lang="en-US" dirty="0" smtClean="0">
                <a:solidFill>
                  <a:srgbClr val="593A01"/>
                </a:solidFill>
              </a:rPr>
              <a:t>Seasoned Team:  Senior Research</a:t>
            </a:r>
          </a:p>
        </p:txBody>
      </p:sp>
      <p:sp>
        <p:nvSpPr>
          <p:cNvPr id="19461" name="Slide Number Placeholder 1"/>
          <p:cNvSpPr>
            <a:spLocks noGrp="1"/>
          </p:cNvSpPr>
          <p:nvPr>
            <p:ph type="sldNum" sz="quarter" idx="10"/>
          </p:nvPr>
        </p:nvSpPr>
        <p:spPr>
          <a:noFill/>
        </p:spPr>
        <p:txBody>
          <a:bodyPr/>
          <a:lstStyle/>
          <a:p>
            <a:fld id="{656D152A-7F6E-4437-BB4D-8ECB1D6A8683}" type="slidenum">
              <a:rPr lang="en-US" smtClean="0">
                <a:latin typeface="Arial" charset="0"/>
              </a:rPr>
              <a:pPr/>
              <a:t>6</a:t>
            </a:fld>
            <a:endParaRPr lang="en-US" dirty="0" smtClean="0">
              <a:latin typeface="Arial" charset="0"/>
            </a:endParaRPr>
          </a:p>
        </p:txBody>
      </p:sp>
      <p:sp>
        <p:nvSpPr>
          <p:cNvPr id="8" name="Content Placeholder 3"/>
          <p:cNvSpPr>
            <a:spLocks noGrp="1"/>
          </p:cNvSpPr>
          <p:nvPr>
            <p:ph sz="half" idx="1"/>
          </p:nvPr>
        </p:nvSpPr>
        <p:spPr>
          <a:xfrm>
            <a:off x="451040" y="1614487"/>
            <a:ext cx="4282885" cy="5500688"/>
          </a:xfrm>
        </p:spPr>
        <p:txBody>
          <a:bodyPr/>
          <a:lstStyle/>
          <a:p>
            <a:r>
              <a:rPr lang="en-US" sz="1600" b="1" dirty="0" smtClean="0"/>
              <a:t>Robert Gardiner, CFA:</a:t>
            </a:r>
            <a:r>
              <a:rPr lang="en-US" sz="1600" dirty="0" smtClean="0"/>
              <a:t> PM, DOR</a:t>
            </a:r>
          </a:p>
          <a:p>
            <a:pPr lvl="1"/>
            <a:r>
              <a:rPr lang="en-US" sz="1400" dirty="0" smtClean="0"/>
              <a:t>28 years of investing experience</a:t>
            </a:r>
          </a:p>
          <a:p>
            <a:pPr lvl="1"/>
            <a:r>
              <a:rPr lang="en-US" sz="1400" dirty="0" smtClean="0"/>
              <a:t>Lived in France and speaks French</a:t>
            </a:r>
          </a:p>
          <a:p>
            <a:r>
              <a:rPr lang="en-US" sz="1600" b="1" dirty="0" smtClean="0"/>
              <a:t>Blake Walker:</a:t>
            </a:r>
            <a:r>
              <a:rPr lang="en-US" sz="1600" dirty="0" smtClean="0"/>
              <a:t> PM, CIO</a:t>
            </a:r>
          </a:p>
          <a:p>
            <a:pPr lvl="1"/>
            <a:r>
              <a:rPr lang="en-US" sz="1400" dirty="0" smtClean="0"/>
              <a:t>14 </a:t>
            </a:r>
            <a:r>
              <a:rPr lang="en-US" sz="1400" dirty="0"/>
              <a:t>years of investing </a:t>
            </a:r>
            <a:r>
              <a:rPr lang="en-US" sz="1400" dirty="0" smtClean="0"/>
              <a:t>experience</a:t>
            </a:r>
          </a:p>
          <a:p>
            <a:pPr lvl="1"/>
            <a:r>
              <a:rPr lang="en-US" sz="1400" dirty="0" smtClean="0"/>
              <a:t>Lived in France and speaks French</a:t>
            </a:r>
          </a:p>
          <a:p>
            <a:r>
              <a:rPr lang="en-US" sz="1600" b="1" dirty="0" smtClean="0"/>
              <a:t>Amy Sunderland, CFA:</a:t>
            </a:r>
            <a:r>
              <a:rPr lang="en-US" sz="1600" dirty="0" smtClean="0"/>
              <a:t> PM, Sr Analyst</a:t>
            </a:r>
          </a:p>
          <a:p>
            <a:pPr lvl="1"/>
            <a:r>
              <a:rPr lang="en-US" sz="1400" dirty="0" smtClean="0"/>
              <a:t>12 </a:t>
            </a:r>
            <a:r>
              <a:rPr lang="en-US" sz="1400" dirty="0"/>
              <a:t>years of investing </a:t>
            </a:r>
            <a:r>
              <a:rPr lang="en-US" sz="1400" dirty="0" smtClean="0"/>
              <a:t>experience</a:t>
            </a:r>
          </a:p>
          <a:p>
            <a:pPr lvl="1"/>
            <a:r>
              <a:rPr lang="en-US" sz="1400" dirty="0" smtClean="0"/>
              <a:t>Lives in Hong Kong and speaks Mandarin</a:t>
            </a:r>
          </a:p>
          <a:p>
            <a:r>
              <a:rPr lang="en-US" sz="1600" b="1" dirty="0"/>
              <a:t>Randy Pearce, CFA, MBA:</a:t>
            </a:r>
            <a:r>
              <a:rPr lang="en-US" sz="1600" dirty="0"/>
              <a:t> PM, Sr Analyst</a:t>
            </a:r>
          </a:p>
          <a:p>
            <a:pPr lvl="1"/>
            <a:r>
              <a:rPr lang="en-US" sz="1400" dirty="0" smtClean="0"/>
              <a:t>10 </a:t>
            </a:r>
            <a:r>
              <a:rPr lang="en-US" sz="1400" dirty="0"/>
              <a:t>years of investing </a:t>
            </a:r>
            <a:r>
              <a:rPr lang="en-US" sz="1400" dirty="0" smtClean="0"/>
              <a:t>experience</a:t>
            </a:r>
          </a:p>
          <a:p>
            <a:pPr lvl="1"/>
            <a:r>
              <a:rPr lang="en-US" sz="1400" dirty="0" smtClean="0"/>
              <a:t>Lived </a:t>
            </a:r>
            <a:r>
              <a:rPr lang="en-US" sz="1400" dirty="0"/>
              <a:t>in Brazil and speaks </a:t>
            </a:r>
            <a:r>
              <a:rPr lang="en-US" sz="1400" dirty="0" smtClean="0"/>
              <a:t>Portuguese</a:t>
            </a:r>
          </a:p>
          <a:p>
            <a:r>
              <a:rPr lang="en-US" sz="1600" b="1" dirty="0"/>
              <a:t>Spencer Stewart:</a:t>
            </a:r>
            <a:r>
              <a:rPr lang="en-US" sz="1600" dirty="0"/>
              <a:t> PM, Sr Analyst</a:t>
            </a:r>
          </a:p>
          <a:p>
            <a:pPr lvl="1"/>
            <a:r>
              <a:rPr lang="en-US" sz="1400" dirty="0" smtClean="0"/>
              <a:t>11 </a:t>
            </a:r>
            <a:r>
              <a:rPr lang="en-US" sz="1400" dirty="0"/>
              <a:t>years of investing </a:t>
            </a:r>
            <a:r>
              <a:rPr lang="en-US" sz="1400" dirty="0" smtClean="0"/>
              <a:t>experience</a:t>
            </a:r>
          </a:p>
          <a:p>
            <a:pPr lvl="1"/>
            <a:r>
              <a:rPr lang="en-US" sz="1400" dirty="0" smtClean="0"/>
              <a:t>Lived </a:t>
            </a:r>
            <a:r>
              <a:rPr lang="en-US" sz="1400" dirty="0"/>
              <a:t>in Mexico and France and speaks some Spanish and </a:t>
            </a:r>
            <a:r>
              <a:rPr lang="en-US" sz="1400" dirty="0" smtClean="0"/>
              <a:t>French</a:t>
            </a:r>
          </a:p>
          <a:p>
            <a:pPr marL="0" indent="0">
              <a:buNone/>
            </a:pPr>
            <a:endParaRPr lang="en-US" sz="1600" i="1" dirty="0" smtClean="0"/>
          </a:p>
          <a:p>
            <a:pPr marL="0" indent="0">
              <a:buNone/>
            </a:pPr>
            <a:endParaRPr lang="en-US" sz="1600" i="1" dirty="0"/>
          </a:p>
          <a:p>
            <a:pPr marL="0" indent="0">
              <a:buNone/>
            </a:pPr>
            <a:endParaRPr lang="en-US" sz="1600" i="1" dirty="0" smtClean="0"/>
          </a:p>
          <a:p>
            <a:pPr marL="0" indent="0">
              <a:buNone/>
            </a:pPr>
            <a:r>
              <a:rPr lang="en-US" sz="1600" i="1" dirty="0" smtClean="0"/>
              <a:t>Full bios are in the Appendix</a:t>
            </a:r>
            <a:endParaRPr lang="en-US" sz="1600" i="1" dirty="0"/>
          </a:p>
          <a:p>
            <a:endParaRPr lang="en-US" sz="2400" dirty="0" smtClean="0"/>
          </a:p>
          <a:p>
            <a:pPr lvl="1">
              <a:buNone/>
            </a:pPr>
            <a:endParaRPr lang="en-US" sz="1400" dirty="0" smtClean="0"/>
          </a:p>
        </p:txBody>
      </p:sp>
      <p:sp>
        <p:nvSpPr>
          <p:cNvPr id="9" name="Content Placeholder 4"/>
          <p:cNvSpPr>
            <a:spLocks noGrp="1"/>
          </p:cNvSpPr>
          <p:nvPr>
            <p:ph sz="half" idx="2"/>
          </p:nvPr>
        </p:nvSpPr>
        <p:spPr>
          <a:xfrm>
            <a:off x="4959541" y="1614488"/>
            <a:ext cx="4298760" cy="4589462"/>
          </a:xfrm>
        </p:spPr>
        <p:txBody>
          <a:bodyPr/>
          <a:lstStyle/>
          <a:p>
            <a:r>
              <a:rPr lang="en-US" sz="1600" b="1" dirty="0" smtClean="0"/>
              <a:t>Zach Larkin, MBA:</a:t>
            </a:r>
            <a:r>
              <a:rPr lang="en-US" sz="1600" dirty="0" smtClean="0"/>
              <a:t> Sr Analyst</a:t>
            </a:r>
          </a:p>
          <a:p>
            <a:pPr lvl="1"/>
            <a:r>
              <a:rPr lang="en-US" sz="1400" dirty="0" smtClean="0"/>
              <a:t>11 years of investing experience</a:t>
            </a:r>
          </a:p>
          <a:p>
            <a:pPr lvl="1"/>
            <a:r>
              <a:rPr lang="en-US" sz="1400" dirty="0" smtClean="0"/>
              <a:t>Lived in Paraguay and speaks Spanish</a:t>
            </a:r>
            <a:endParaRPr lang="en-US" sz="1600" b="1" dirty="0" smtClean="0"/>
          </a:p>
          <a:p>
            <a:r>
              <a:rPr lang="en-US" sz="1600" b="1" dirty="0" smtClean="0"/>
              <a:t>Liping Cai, CFA, MS, MBA: </a:t>
            </a:r>
            <a:r>
              <a:rPr lang="en-US" sz="1600" dirty="0" smtClean="0"/>
              <a:t>Sr Analyst</a:t>
            </a:r>
          </a:p>
          <a:p>
            <a:pPr lvl="1"/>
            <a:r>
              <a:rPr lang="en-US" sz="1400" dirty="0"/>
              <a:t>9</a:t>
            </a:r>
            <a:r>
              <a:rPr lang="en-US" sz="1400" dirty="0" smtClean="0"/>
              <a:t> </a:t>
            </a:r>
            <a:r>
              <a:rPr lang="en-US" sz="1400" dirty="0"/>
              <a:t>years of investing </a:t>
            </a:r>
            <a:r>
              <a:rPr lang="en-US" sz="1400" dirty="0" smtClean="0"/>
              <a:t>experience</a:t>
            </a:r>
            <a:endParaRPr lang="en-US" sz="1400" dirty="0"/>
          </a:p>
          <a:p>
            <a:pPr lvl="1"/>
            <a:r>
              <a:rPr lang="en-US" sz="1400" dirty="0" smtClean="0"/>
              <a:t>Native Chinese and speaks Mandarin</a:t>
            </a:r>
            <a:endParaRPr lang="en-US" sz="1600" b="1" dirty="0" smtClean="0"/>
          </a:p>
          <a:p>
            <a:r>
              <a:rPr lang="en-US" sz="1600" b="1" dirty="0" smtClean="0"/>
              <a:t>Stuart Rigby, </a:t>
            </a:r>
            <a:r>
              <a:rPr lang="en-US" sz="1600" b="1" dirty="0"/>
              <a:t>MBA: </a:t>
            </a:r>
            <a:r>
              <a:rPr lang="en-US" sz="1600" dirty="0"/>
              <a:t>Sr Analyst</a:t>
            </a:r>
            <a:endParaRPr lang="en-US" sz="1600" b="1" dirty="0" smtClean="0"/>
          </a:p>
          <a:p>
            <a:pPr lvl="1"/>
            <a:r>
              <a:rPr lang="en-US" sz="1400" dirty="0"/>
              <a:t>4</a:t>
            </a:r>
            <a:r>
              <a:rPr lang="en-US" sz="1400" dirty="0" smtClean="0"/>
              <a:t> </a:t>
            </a:r>
            <a:r>
              <a:rPr lang="en-US" sz="1400" dirty="0"/>
              <a:t>years of investing </a:t>
            </a:r>
            <a:r>
              <a:rPr lang="en-US" sz="1400" dirty="0" smtClean="0"/>
              <a:t>experience</a:t>
            </a:r>
            <a:endParaRPr lang="en-US" sz="1400" dirty="0"/>
          </a:p>
          <a:p>
            <a:pPr lvl="1"/>
            <a:r>
              <a:rPr lang="en-US" sz="1400" dirty="0"/>
              <a:t>Lived in </a:t>
            </a:r>
            <a:r>
              <a:rPr lang="en-US" sz="1400" dirty="0" smtClean="0"/>
              <a:t>Mexico </a:t>
            </a:r>
            <a:r>
              <a:rPr lang="en-US" sz="1400" dirty="0"/>
              <a:t>and speaks </a:t>
            </a:r>
            <a:r>
              <a:rPr lang="en-US" sz="1400" dirty="0" smtClean="0"/>
              <a:t>Spanish</a:t>
            </a:r>
            <a:endParaRPr lang="en-US" sz="1400" b="1" dirty="0" smtClean="0"/>
          </a:p>
          <a:p>
            <a:r>
              <a:rPr lang="en-US" sz="1600" b="1" dirty="0" smtClean="0"/>
              <a:t>Rob Green, MSF:</a:t>
            </a:r>
            <a:r>
              <a:rPr lang="en-US" sz="1600" dirty="0" smtClean="0"/>
              <a:t> Quant Analyst, Asst DOR</a:t>
            </a:r>
          </a:p>
          <a:p>
            <a:pPr lvl="1"/>
            <a:r>
              <a:rPr lang="en-US" sz="1400" dirty="0"/>
              <a:t>9</a:t>
            </a:r>
            <a:r>
              <a:rPr lang="en-US" sz="1400" dirty="0" smtClean="0"/>
              <a:t> </a:t>
            </a:r>
            <a:r>
              <a:rPr lang="en-US" sz="1400" dirty="0"/>
              <a:t>years of </a:t>
            </a:r>
            <a:r>
              <a:rPr lang="en-US" sz="1400" dirty="0" smtClean="0"/>
              <a:t>investment industry experience</a:t>
            </a:r>
          </a:p>
          <a:p>
            <a:pPr lvl="1"/>
            <a:endParaRPr lang="en-US"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nut 4"/>
          <p:cNvSpPr/>
          <p:nvPr/>
        </p:nvSpPr>
        <p:spPr>
          <a:xfrm>
            <a:off x="1446114" y="1557125"/>
            <a:ext cx="5933440" cy="5300133"/>
          </a:xfrm>
          <a:prstGeom prst="donut">
            <a:avLst>
              <a:gd name="adj" fmla="val 10654"/>
            </a:avLst>
          </a:prstGeom>
        </p:spPr>
        <p:style>
          <a:lnRef idx="2">
            <a:schemeClr val="accent1">
              <a:shade val="50000"/>
            </a:schemeClr>
          </a:lnRef>
          <a:fillRef idx="1">
            <a:schemeClr val="accent1"/>
          </a:fillRef>
          <a:effectRef idx="0">
            <a:schemeClr val="accent1"/>
          </a:effectRef>
          <a:fontRef idx="minor">
            <a:schemeClr val="lt1"/>
          </a:fontRef>
        </p:style>
        <p:txBody>
          <a:bodyPr lIns="97530" tIns="48765" rIns="97530" bIns="48765" rtlCol="0" anchor="ctr"/>
          <a:lstStyle/>
          <a:p>
            <a:pPr algn="ctr"/>
            <a:endParaRPr lang="en-US" sz="1400" dirty="0">
              <a:solidFill>
                <a:srgbClr val="FFFFFF"/>
              </a:solidFill>
            </a:endParaRPr>
          </a:p>
        </p:txBody>
      </p:sp>
      <p:sp>
        <p:nvSpPr>
          <p:cNvPr id="10" name="TextBox 9"/>
          <p:cNvSpPr txBox="1"/>
          <p:nvPr/>
        </p:nvSpPr>
        <p:spPr>
          <a:xfrm>
            <a:off x="1488338" y="1755790"/>
            <a:ext cx="5689600" cy="4858455"/>
          </a:xfrm>
          <a:prstGeom prst="rect">
            <a:avLst/>
          </a:prstGeom>
          <a:noFill/>
        </p:spPr>
        <p:txBody>
          <a:bodyPr wrap="none" lIns="97530" tIns="48765" rIns="97530" bIns="48765" rtlCol="0">
            <a:prstTxWarp prst="textCircle">
              <a:avLst>
                <a:gd name="adj" fmla="val 14548681"/>
              </a:avLst>
            </a:prstTxWarp>
            <a:spAutoFit/>
          </a:bodyPr>
          <a:lstStyle/>
          <a:p>
            <a:r>
              <a:rPr lang="en-US" sz="1050" dirty="0">
                <a:solidFill>
                  <a:srgbClr val="FFFFFF"/>
                </a:solidFill>
              </a:rPr>
              <a:t>Eric Huefner, </a:t>
            </a:r>
            <a:r>
              <a:rPr lang="en-US" sz="1050" dirty="0" smtClean="0">
                <a:solidFill>
                  <a:srgbClr val="FFFFFF"/>
                </a:solidFill>
              </a:rPr>
              <a:t>Amy </a:t>
            </a:r>
            <a:r>
              <a:rPr lang="en-US" sz="1050" dirty="0">
                <a:solidFill>
                  <a:srgbClr val="FFFFFF"/>
                </a:solidFill>
              </a:rPr>
              <a:t>Hone, Juliette </a:t>
            </a:r>
            <a:r>
              <a:rPr lang="en-US" sz="1050" dirty="0" smtClean="0">
                <a:solidFill>
                  <a:srgbClr val="FFFFFF"/>
                </a:solidFill>
              </a:rPr>
              <a:t>Douglas, Gerome Gregory, Dustin Brown, Angela Bowcutt, </a:t>
            </a:r>
            <a:r>
              <a:rPr lang="en-US" sz="1050" dirty="0">
                <a:solidFill>
                  <a:srgbClr val="FFFFFF"/>
                </a:solidFill>
              </a:rPr>
              <a:t>Mark Siddoway, </a:t>
            </a:r>
            <a:r>
              <a:rPr lang="en-US" sz="1050" dirty="0" smtClean="0">
                <a:solidFill>
                  <a:srgbClr val="FFFFFF"/>
                </a:solidFill>
              </a:rPr>
              <a:t>Kate Moss, Amy </a:t>
            </a:r>
            <a:r>
              <a:rPr lang="en-US" sz="1050" dirty="0">
                <a:solidFill>
                  <a:srgbClr val="FFFFFF"/>
                </a:solidFill>
              </a:rPr>
              <a:t>Johnson, Riley Whipple, Deanna Naylor</a:t>
            </a:r>
          </a:p>
        </p:txBody>
      </p:sp>
      <p:sp>
        <p:nvSpPr>
          <p:cNvPr id="6" name="TextBox 5"/>
          <p:cNvSpPr txBox="1"/>
          <p:nvPr/>
        </p:nvSpPr>
        <p:spPr>
          <a:xfrm rot="10800000">
            <a:off x="1618102" y="1770820"/>
            <a:ext cx="5761452" cy="4858455"/>
          </a:xfrm>
          <a:prstGeom prst="rect">
            <a:avLst/>
          </a:prstGeom>
          <a:noFill/>
        </p:spPr>
        <p:txBody>
          <a:bodyPr wrap="none" lIns="97530" tIns="48765" rIns="97530" bIns="48765" rtlCol="0">
            <a:prstTxWarp prst="textCircle">
              <a:avLst>
                <a:gd name="adj" fmla="val 12603594"/>
              </a:avLst>
            </a:prstTxWarp>
            <a:spAutoFit/>
          </a:bodyPr>
          <a:lstStyle/>
          <a:p>
            <a:r>
              <a:rPr lang="en-US" sz="1100" dirty="0" smtClean="0">
                <a:solidFill>
                  <a:srgbClr val="FFFFFF"/>
                </a:solidFill>
              </a:rPr>
              <a:t>Robert Gardiner, Rob </a:t>
            </a:r>
            <a:r>
              <a:rPr lang="en-US" sz="1100" dirty="0">
                <a:solidFill>
                  <a:srgbClr val="FFFFFF"/>
                </a:solidFill>
              </a:rPr>
              <a:t>Green, Matt </a:t>
            </a:r>
            <a:r>
              <a:rPr lang="en-US" sz="1100" dirty="0" smtClean="0">
                <a:solidFill>
                  <a:srgbClr val="FFFFFF"/>
                </a:solidFill>
              </a:rPr>
              <a:t>Pearson, Mitchell Hilbig, Christian Gochnour</a:t>
            </a:r>
            <a:endParaRPr lang="en-US" sz="1100" dirty="0">
              <a:solidFill>
                <a:srgbClr val="FFFFFF"/>
              </a:solidFill>
            </a:endParaRPr>
          </a:p>
        </p:txBody>
      </p:sp>
      <p:sp>
        <p:nvSpPr>
          <p:cNvPr id="14" name="TextBox 13"/>
          <p:cNvSpPr txBox="1"/>
          <p:nvPr/>
        </p:nvSpPr>
        <p:spPr>
          <a:xfrm>
            <a:off x="1852514" y="1763676"/>
            <a:ext cx="5689600" cy="4858455"/>
          </a:xfrm>
          <a:prstGeom prst="rect">
            <a:avLst/>
          </a:prstGeom>
          <a:noFill/>
        </p:spPr>
        <p:txBody>
          <a:bodyPr wrap="none" lIns="97530" tIns="48765" rIns="97530" bIns="48765" rtlCol="0">
            <a:prstTxWarp prst="textCircle">
              <a:avLst>
                <a:gd name="adj" fmla="val 14548681"/>
              </a:avLst>
            </a:prstTxWarp>
            <a:spAutoFit/>
          </a:bodyPr>
          <a:lstStyle/>
          <a:p>
            <a:pPr algn="ctr"/>
            <a:r>
              <a:rPr lang="en-US" sz="1400" dirty="0" smtClean="0">
                <a:solidFill>
                  <a:schemeClr val="tx1"/>
                </a:solidFill>
              </a:rPr>
              <a:t>Support Team</a:t>
            </a:r>
            <a:endParaRPr lang="en-US" sz="1400" dirty="0">
              <a:solidFill>
                <a:schemeClr val="tx1"/>
              </a:solidFill>
            </a:endParaRPr>
          </a:p>
        </p:txBody>
      </p:sp>
      <p:sp>
        <p:nvSpPr>
          <p:cNvPr id="13" name="TextBox 12"/>
          <p:cNvSpPr txBox="1"/>
          <p:nvPr/>
        </p:nvSpPr>
        <p:spPr>
          <a:xfrm rot="11283414">
            <a:off x="1283555" y="1690300"/>
            <a:ext cx="5364480" cy="5062361"/>
          </a:xfrm>
          <a:prstGeom prst="rect">
            <a:avLst/>
          </a:prstGeom>
          <a:noFill/>
        </p:spPr>
        <p:txBody>
          <a:bodyPr wrap="none" lIns="97530" tIns="48765" rIns="97530" bIns="48765" rtlCol="0">
            <a:prstTxWarp prst="textCircle">
              <a:avLst>
                <a:gd name="adj" fmla="val 12603594"/>
              </a:avLst>
            </a:prstTxWarp>
            <a:spAutoFit/>
          </a:bodyPr>
          <a:lstStyle/>
          <a:p>
            <a:pPr algn="ctr"/>
            <a:r>
              <a:rPr lang="en-US" sz="1400" dirty="0" smtClean="0">
                <a:solidFill>
                  <a:srgbClr val="000000"/>
                </a:solidFill>
              </a:rPr>
              <a:t>Director of Research Team</a:t>
            </a:r>
            <a:endParaRPr lang="en-US" sz="1400" dirty="0">
              <a:solidFill>
                <a:srgbClr val="000000"/>
              </a:solidFill>
            </a:endParaRPr>
          </a:p>
        </p:txBody>
      </p:sp>
      <p:graphicFrame>
        <p:nvGraphicFramePr>
          <p:cNvPr id="4" name="Diagram 3"/>
          <p:cNvGraphicFramePr/>
          <p:nvPr>
            <p:extLst/>
          </p:nvPr>
        </p:nvGraphicFramePr>
        <p:xfrm>
          <a:off x="1161634" y="2258468"/>
          <a:ext cx="6502400" cy="3926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6410910" y="1551138"/>
            <a:ext cx="3287556" cy="975646"/>
          </a:xfrm>
          <a:prstGeom prst="rect">
            <a:avLst/>
          </a:prstGeom>
          <a:noFill/>
        </p:spPr>
        <p:txBody>
          <a:bodyPr wrap="none" lIns="97530" tIns="48765" rIns="97530" bIns="48765" rtlCol="0">
            <a:spAutoFit/>
          </a:bodyPr>
          <a:lstStyle/>
          <a:p>
            <a:r>
              <a:rPr lang="en-US" dirty="0" smtClean="0">
                <a:solidFill>
                  <a:srgbClr val="593A01"/>
                </a:solidFill>
              </a:rPr>
              <a:t>Global </a:t>
            </a:r>
            <a:r>
              <a:rPr lang="en-US" dirty="0">
                <a:solidFill>
                  <a:srgbClr val="593A01"/>
                </a:solidFill>
              </a:rPr>
              <a:t>A</a:t>
            </a:r>
            <a:r>
              <a:rPr lang="en-US" dirty="0" smtClean="0">
                <a:solidFill>
                  <a:srgbClr val="593A01"/>
                </a:solidFill>
              </a:rPr>
              <a:t>nalyst Teams </a:t>
            </a:r>
            <a:r>
              <a:rPr lang="en-US" dirty="0">
                <a:solidFill>
                  <a:srgbClr val="593A01"/>
                </a:solidFill>
              </a:rPr>
              <a:t>D</a:t>
            </a:r>
            <a:r>
              <a:rPr lang="en-US" dirty="0" smtClean="0">
                <a:solidFill>
                  <a:srgbClr val="593A01"/>
                </a:solidFill>
              </a:rPr>
              <a:t>ivide</a:t>
            </a:r>
          </a:p>
          <a:p>
            <a:r>
              <a:rPr lang="en-US" dirty="0" smtClean="0">
                <a:solidFill>
                  <a:srgbClr val="593A01"/>
                </a:solidFill>
              </a:rPr>
              <a:t>the Industry Universe</a:t>
            </a:r>
          </a:p>
          <a:p>
            <a:r>
              <a:rPr lang="en-US" dirty="0" smtClean="0">
                <a:solidFill>
                  <a:srgbClr val="593A01"/>
                </a:solidFill>
              </a:rPr>
              <a:t> into 6 Key Sectors </a:t>
            </a:r>
          </a:p>
        </p:txBody>
      </p:sp>
      <p:sp>
        <p:nvSpPr>
          <p:cNvPr id="11" name="Title 4"/>
          <p:cNvSpPr txBox="1">
            <a:spLocks/>
          </p:cNvSpPr>
          <p:nvPr/>
        </p:nvSpPr>
        <p:spPr bwMode="auto">
          <a:xfrm>
            <a:off x="296968" y="412750"/>
            <a:ext cx="8978900" cy="801688"/>
          </a:xfrm>
          <a:prstGeom prst="rect">
            <a:avLst/>
          </a:prstGeom>
          <a:noFill/>
          <a:ln w="9525">
            <a:noFill/>
            <a:miter lim="800000"/>
            <a:headEnd/>
            <a:tailEnd/>
          </a:ln>
        </p:spPr>
        <p:txBody>
          <a:bodyPr vert="horz" wrap="square" lIns="97296" tIns="48648" rIns="97296" bIns="48648" numCol="1" anchor="ctr" anchorCtr="0" compatLnSpc="1">
            <a:prstTxWarp prst="textNoShape">
              <a:avLst/>
            </a:prstTxWarp>
          </a:bodyPr>
          <a:lstStyle>
            <a:lvl1pPr algn="ctr" defTabSz="974725" rtl="0" eaLnBrk="1" fontAlgn="base" hangingPunct="1">
              <a:spcBef>
                <a:spcPct val="0"/>
              </a:spcBef>
              <a:spcAft>
                <a:spcPct val="0"/>
              </a:spcAft>
              <a:defRPr sz="4000" b="1">
                <a:solidFill>
                  <a:srgbClr val="663300"/>
                </a:solidFill>
                <a:latin typeface="+mj-lt"/>
                <a:ea typeface="+mj-ea"/>
                <a:cs typeface="+mj-cs"/>
              </a:defRPr>
            </a:lvl1pPr>
            <a:lvl2pPr algn="l" defTabSz="974725" rtl="0" eaLnBrk="1" fontAlgn="base" hangingPunct="1">
              <a:spcBef>
                <a:spcPct val="0"/>
              </a:spcBef>
              <a:spcAft>
                <a:spcPct val="0"/>
              </a:spcAft>
              <a:defRPr sz="3200" b="1">
                <a:solidFill>
                  <a:srgbClr val="663300"/>
                </a:solidFill>
                <a:latin typeface="Calibri" pitchFamily="34" charset="0"/>
              </a:defRPr>
            </a:lvl2pPr>
            <a:lvl3pPr algn="l" defTabSz="974725" rtl="0" eaLnBrk="1" fontAlgn="base" hangingPunct="1">
              <a:spcBef>
                <a:spcPct val="0"/>
              </a:spcBef>
              <a:spcAft>
                <a:spcPct val="0"/>
              </a:spcAft>
              <a:defRPr sz="3200" b="1">
                <a:solidFill>
                  <a:srgbClr val="663300"/>
                </a:solidFill>
                <a:latin typeface="Calibri" pitchFamily="34" charset="0"/>
              </a:defRPr>
            </a:lvl3pPr>
            <a:lvl4pPr algn="l" defTabSz="974725" rtl="0" eaLnBrk="1" fontAlgn="base" hangingPunct="1">
              <a:spcBef>
                <a:spcPct val="0"/>
              </a:spcBef>
              <a:spcAft>
                <a:spcPct val="0"/>
              </a:spcAft>
              <a:defRPr sz="3200" b="1">
                <a:solidFill>
                  <a:srgbClr val="663300"/>
                </a:solidFill>
                <a:latin typeface="Calibri" pitchFamily="34" charset="0"/>
              </a:defRPr>
            </a:lvl4pPr>
            <a:lvl5pPr algn="l" defTabSz="974725" rtl="0" eaLnBrk="1" fontAlgn="base" hangingPunct="1">
              <a:spcBef>
                <a:spcPct val="0"/>
              </a:spcBef>
              <a:spcAft>
                <a:spcPct val="0"/>
              </a:spcAft>
              <a:defRPr sz="3200" b="1">
                <a:solidFill>
                  <a:srgbClr val="663300"/>
                </a:solidFill>
                <a:latin typeface="Calibri" pitchFamily="34" charset="0"/>
              </a:defRPr>
            </a:lvl5pPr>
            <a:lvl6pPr marL="457200" algn="l" defTabSz="974725" rtl="0" eaLnBrk="1" fontAlgn="base" hangingPunct="1">
              <a:spcBef>
                <a:spcPct val="0"/>
              </a:spcBef>
              <a:spcAft>
                <a:spcPct val="0"/>
              </a:spcAft>
              <a:defRPr sz="2700" b="1">
                <a:solidFill>
                  <a:srgbClr val="0E1D47"/>
                </a:solidFill>
                <a:latin typeface="Trajan" pitchFamily="18" charset="0"/>
              </a:defRPr>
            </a:lvl6pPr>
            <a:lvl7pPr marL="914400" algn="l" defTabSz="974725" rtl="0" eaLnBrk="1" fontAlgn="base" hangingPunct="1">
              <a:spcBef>
                <a:spcPct val="0"/>
              </a:spcBef>
              <a:spcAft>
                <a:spcPct val="0"/>
              </a:spcAft>
              <a:defRPr sz="2700" b="1">
                <a:solidFill>
                  <a:srgbClr val="0E1D47"/>
                </a:solidFill>
                <a:latin typeface="Trajan" pitchFamily="18" charset="0"/>
              </a:defRPr>
            </a:lvl7pPr>
            <a:lvl8pPr marL="1371600" algn="l" defTabSz="974725" rtl="0" eaLnBrk="1" fontAlgn="base" hangingPunct="1">
              <a:spcBef>
                <a:spcPct val="0"/>
              </a:spcBef>
              <a:spcAft>
                <a:spcPct val="0"/>
              </a:spcAft>
              <a:defRPr sz="2700" b="1">
                <a:solidFill>
                  <a:srgbClr val="0E1D47"/>
                </a:solidFill>
                <a:latin typeface="Trajan" pitchFamily="18" charset="0"/>
              </a:defRPr>
            </a:lvl8pPr>
            <a:lvl9pPr marL="1828800" algn="l" defTabSz="974725" rtl="0" eaLnBrk="1" fontAlgn="base" hangingPunct="1">
              <a:spcBef>
                <a:spcPct val="0"/>
              </a:spcBef>
              <a:spcAft>
                <a:spcPct val="0"/>
              </a:spcAft>
              <a:defRPr sz="2700" b="1">
                <a:solidFill>
                  <a:srgbClr val="0E1D47"/>
                </a:solidFill>
                <a:latin typeface="Trajan" pitchFamily="18" charset="0"/>
              </a:defRPr>
            </a:lvl9pPr>
          </a:lstStyle>
          <a:p>
            <a:pPr algn="l"/>
            <a:r>
              <a:rPr lang="en-US" sz="3200" dirty="0" smtClean="0">
                <a:solidFill>
                  <a:srgbClr val="593A01"/>
                </a:solidFill>
              </a:rPr>
              <a:t>Grandeur Peak Global Advisors – Org Chart</a:t>
            </a:r>
            <a:endParaRPr lang="en-US" sz="3200" dirty="0">
              <a:solidFill>
                <a:srgbClr val="593A01"/>
              </a:solidFill>
            </a:endParaRPr>
          </a:p>
        </p:txBody>
      </p:sp>
      <p:sp>
        <p:nvSpPr>
          <p:cNvPr id="3" name="Slide Number Placeholder 2"/>
          <p:cNvSpPr>
            <a:spLocks noGrp="1"/>
          </p:cNvSpPr>
          <p:nvPr>
            <p:ph type="sldNum" sz="quarter" idx="10"/>
          </p:nvPr>
        </p:nvSpPr>
        <p:spPr/>
        <p:txBody>
          <a:bodyPr/>
          <a:lstStyle/>
          <a:p>
            <a:pPr>
              <a:defRPr/>
            </a:pPr>
            <a:fld id="{1D4BC85D-B8BA-4DFB-AD54-DD35F32B9AE3}" type="slidenum">
              <a:rPr lang="en-US" smtClean="0">
                <a:solidFill>
                  <a:srgbClr val="2F5897"/>
                </a:solidFill>
              </a:rPr>
              <a:pPr>
                <a:defRPr/>
              </a:pPr>
              <a:t>7</a:t>
            </a:fld>
            <a:endParaRPr lang="en-US" dirty="0">
              <a:solidFill>
                <a:srgbClr val="2F5897"/>
              </a:solidFill>
            </a:endParaRPr>
          </a:p>
        </p:txBody>
      </p:sp>
      <p:sp>
        <p:nvSpPr>
          <p:cNvPr id="12" name="TextBox 11"/>
          <p:cNvSpPr txBox="1"/>
          <p:nvPr/>
        </p:nvSpPr>
        <p:spPr>
          <a:xfrm>
            <a:off x="-34214" y="6997700"/>
            <a:ext cx="4271498" cy="215444"/>
          </a:xfrm>
          <a:prstGeom prst="rect">
            <a:avLst/>
          </a:prstGeom>
          <a:noFill/>
        </p:spPr>
        <p:txBody>
          <a:bodyPr wrap="none" rtlCol="0">
            <a:spAutoFit/>
          </a:bodyPr>
          <a:lstStyle/>
          <a:p>
            <a:r>
              <a:rPr lang="en-US" sz="800" i="1" dirty="0" smtClean="0">
                <a:solidFill>
                  <a:srgbClr val="593A01"/>
                </a:solidFill>
              </a:rPr>
              <a:t>Mark Siddoway and Eric Huefner are </a:t>
            </a:r>
            <a:r>
              <a:rPr lang="en-US" sz="800" i="1" dirty="0">
                <a:solidFill>
                  <a:srgbClr val="593A01"/>
                </a:solidFill>
              </a:rPr>
              <a:t>registered </a:t>
            </a:r>
            <a:r>
              <a:rPr lang="en-US" sz="800" i="1" dirty="0" smtClean="0">
                <a:solidFill>
                  <a:srgbClr val="593A01"/>
                </a:solidFill>
              </a:rPr>
              <a:t>representatives </a:t>
            </a:r>
            <a:r>
              <a:rPr lang="en-US" sz="800" i="1" dirty="0">
                <a:solidFill>
                  <a:srgbClr val="593A01"/>
                </a:solidFill>
              </a:rPr>
              <a:t>of ALPS Distributors, Inc</a:t>
            </a:r>
            <a:r>
              <a:rPr lang="en-US" sz="800" i="1" dirty="0" smtClean="0">
                <a:solidFill>
                  <a:srgbClr val="593A01"/>
                </a:solidFill>
              </a:rPr>
              <a:t>.</a:t>
            </a:r>
          </a:p>
        </p:txBody>
      </p:sp>
      <p:sp>
        <p:nvSpPr>
          <p:cNvPr id="15" name="TextBox 14"/>
          <p:cNvSpPr txBox="1"/>
          <p:nvPr/>
        </p:nvSpPr>
        <p:spPr>
          <a:xfrm>
            <a:off x="6248277" y="6390828"/>
            <a:ext cx="3313587" cy="375481"/>
          </a:xfrm>
          <a:prstGeom prst="rect">
            <a:avLst/>
          </a:prstGeom>
          <a:noFill/>
        </p:spPr>
        <p:txBody>
          <a:bodyPr wrap="none" lIns="97530" tIns="48765" rIns="97530" bIns="48765" rtlCol="0">
            <a:spAutoFit/>
          </a:bodyPr>
          <a:lstStyle/>
          <a:p>
            <a:r>
              <a:rPr lang="en-US" sz="1800" dirty="0" smtClean="0">
                <a:solidFill>
                  <a:srgbClr val="593A01"/>
                </a:solidFill>
              </a:rPr>
              <a:t>Total Years of Experience: 179</a:t>
            </a:r>
            <a:endParaRPr lang="en-US" sz="1800" dirty="0">
              <a:solidFill>
                <a:srgbClr val="593A01"/>
              </a:solidFill>
            </a:endParaRPr>
          </a:p>
        </p:txBody>
      </p:sp>
      <p:sp>
        <p:nvSpPr>
          <p:cNvPr id="2" name="TextBox 1"/>
          <p:cNvSpPr txBox="1"/>
          <p:nvPr/>
        </p:nvSpPr>
        <p:spPr>
          <a:xfrm>
            <a:off x="7310647" y="5476973"/>
            <a:ext cx="2103461" cy="276999"/>
          </a:xfrm>
          <a:prstGeom prst="rect">
            <a:avLst/>
          </a:prstGeom>
          <a:noFill/>
        </p:spPr>
        <p:txBody>
          <a:bodyPr wrap="none" rtlCol="0">
            <a:spAutoFit/>
          </a:bodyPr>
          <a:lstStyle/>
          <a:p>
            <a:r>
              <a:rPr lang="en-US" sz="1200" dirty="0" smtClean="0"/>
              <a:t>* </a:t>
            </a:r>
            <a:r>
              <a:rPr lang="en-US" sz="1050" dirty="0" smtClean="0"/>
              <a:t>Industry lead on Global Reach</a:t>
            </a:r>
            <a:endParaRPr lang="en-US" sz="1050" dirty="0"/>
          </a:p>
        </p:txBody>
      </p:sp>
    </p:spTree>
    <p:extLst>
      <p:ext uri="{BB962C8B-B14F-4D97-AF65-F5344CB8AC3E}">
        <p14:creationId xmlns:p14="http://schemas.microsoft.com/office/powerpoint/2010/main" val="4252171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Global View is in our DNA: Languages Spoken</a:t>
            </a:r>
            <a:endParaRPr lang="en-US" dirty="0"/>
          </a:p>
        </p:txBody>
      </p:sp>
      <p:sp>
        <p:nvSpPr>
          <p:cNvPr id="4" name="Slide Number Placeholder 3"/>
          <p:cNvSpPr>
            <a:spLocks noGrp="1"/>
          </p:cNvSpPr>
          <p:nvPr>
            <p:ph type="sldNum" sz="quarter" idx="10"/>
          </p:nvPr>
        </p:nvSpPr>
        <p:spPr/>
        <p:txBody>
          <a:bodyPr/>
          <a:lstStyle/>
          <a:p>
            <a:pPr>
              <a:defRPr/>
            </a:pPr>
            <a:fld id="{1D4BC85D-B8BA-4DFB-AD54-DD35F32B9AE3}" type="slidenum">
              <a:rPr lang="en-US" smtClean="0">
                <a:solidFill>
                  <a:srgbClr val="42568D"/>
                </a:solidFill>
              </a:rPr>
              <a:pPr>
                <a:defRPr/>
              </a:pPr>
              <a:t>8</a:t>
            </a:fld>
            <a:endParaRPr lang="en-US" dirty="0">
              <a:solidFill>
                <a:srgbClr val="42568D"/>
              </a:solidFill>
            </a:endParaRPr>
          </a:p>
        </p:txBody>
      </p:sp>
      <p:pic>
        <p:nvPicPr>
          <p:cNvPr id="9" name="Picture 8"/>
          <p:cNvPicPr>
            <a:picLocks noChangeAspect="1"/>
          </p:cNvPicPr>
          <p:nvPr/>
        </p:nvPicPr>
        <p:blipFill>
          <a:blip r:embed="rId2"/>
          <a:stretch>
            <a:fillRect/>
          </a:stretch>
        </p:blipFill>
        <p:spPr>
          <a:xfrm>
            <a:off x="947832" y="1532189"/>
            <a:ext cx="1603663" cy="1051582"/>
          </a:xfrm>
          <a:prstGeom prst="rect">
            <a:avLst/>
          </a:prstGeom>
        </p:spPr>
      </p:pic>
      <p:pic>
        <p:nvPicPr>
          <p:cNvPr id="10" name="Picture 9"/>
          <p:cNvPicPr>
            <a:picLocks noChangeAspect="1"/>
          </p:cNvPicPr>
          <p:nvPr/>
        </p:nvPicPr>
        <p:blipFill>
          <a:blip r:embed="rId3"/>
          <a:stretch>
            <a:fillRect/>
          </a:stretch>
        </p:blipFill>
        <p:spPr>
          <a:xfrm>
            <a:off x="3051057" y="1538361"/>
            <a:ext cx="1593058" cy="1061624"/>
          </a:xfrm>
          <a:prstGeom prst="rect">
            <a:avLst/>
          </a:prstGeom>
        </p:spPr>
      </p:pic>
      <p:pic>
        <p:nvPicPr>
          <p:cNvPr id="11" name="Picture 10"/>
          <p:cNvPicPr>
            <a:picLocks noChangeAspect="1"/>
          </p:cNvPicPr>
          <p:nvPr/>
        </p:nvPicPr>
        <p:blipFill>
          <a:blip r:embed="rId4"/>
          <a:stretch>
            <a:fillRect/>
          </a:stretch>
        </p:blipFill>
        <p:spPr>
          <a:xfrm>
            <a:off x="968982" y="4510648"/>
            <a:ext cx="1585733" cy="1034134"/>
          </a:xfrm>
          <a:prstGeom prst="rect">
            <a:avLst/>
          </a:prstGeom>
        </p:spPr>
      </p:pic>
      <p:pic>
        <p:nvPicPr>
          <p:cNvPr id="12" name="Picture 11"/>
          <p:cNvPicPr>
            <a:picLocks noChangeAspect="1"/>
          </p:cNvPicPr>
          <p:nvPr/>
        </p:nvPicPr>
        <p:blipFill>
          <a:blip r:embed="rId5"/>
          <a:stretch>
            <a:fillRect/>
          </a:stretch>
        </p:blipFill>
        <p:spPr>
          <a:xfrm>
            <a:off x="981809" y="3007419"/>
            <a:ext cx="1587500" cy="1065298"/>
          </a:xfrm>
          <a:prstGeom prst="rect">
            <a:avLst/>
          </a:prstGeom>
        </p:spPr>
      </p:pic>
      <p:pic>
        <p:nvPicPr>
          <p:cNvPr id="14" name="Picture 13"/>
          <p:cNvPicPr>
            <a:picLocks noChangeAspect="1"/>
          </p:cNvPicPr>
          <p:nvPr/>
        </p:nvPicPr>
        <p:blipFill>
          <a:blip r:embed="rId6"/>
          <a:stretch>
            <a:fillRect/>
          </a:stretch>
        </p:blipFill>
        <p:spPr>
          <a:xfrm>
            <a:off x="5156958" y="1533071"/>
            <a:ext cx="1587500" cy="1054100"/>
          </a:xfrm>
          <a:prstGeom prst="rect">
            <a:avLst/>
          </a:prstGeom>
          <a:ln>
            <a:solidFill>
              <a:schemeClr val="bg1">
                <a:lumMod val="50000"/>
              </a:schemeClr>
            </a:solidFill>
          </a:ln>
        </p:spPr>
      </p:pic>
      <p:pic>
        <p:nvPicPr>
          <p:cNvPr id="15" name="Picture 14"/>
          <p:cNvPicPr>
            <a:picLocks noChangeAspect="1"/>
          </p:cNvPicPr>
          <p:nvPr/>
        </p:nvPicPr>
        <p:blipFill>
          <a:blip r:embed="rId7"/>
          <a:stretch>
            <a:fillRect/>
          </a:stretch>
        </p:blipFill>
        <p:spPr>
          <a:xfrm>
            <a:off x="3098578" y="3023330"/>
            <a:ext cx="1587500" cy="1049388"/>
          </a:xfrm>
          <a:prstGeom prst="rect">
            <a:avLst/>
          </a:prstGeom>
          <a:ln>
            <a:solidFill>
              <a:srgbClr val="7F7F7F"/>
            </a:solidFill>
          </a:ln>
        </p:spPr>
      </p:pic>
      <p:pic>
        <p:nvPicPr>
          <p:cNvPr id="16" name="Picture 15"/>
          <p:cNvPicPr>
            <a:picLocks noChangeAspect="1"/>
          </p:cNvPicPr>
          <p:nvPr/>
        </p:nvPicPr>
        <p:blipFill>
          <a:blip r:embed="rId8"/>
          <a:stretch>
            <a:fillRect/>
          </a:stretch>
        </p:blipFill>
        <p:spPr>
          <a:xfrm>
            <a:off x="5200753" y="3025228"/>
            <a:ext cx="1587500" cy="1047489"/>
          </a:xfrm>
          <a:prstGeom prst="rect">
            <a:avLst/>
          </a:prstGeom>
          <a:ln>
            <a:solidFill>
              <a:schemeClr val="bg1">
                <a:lumMod val="75000"/>
              </a:schemeClr>
            </a:solidFill>
          </a:ln>
        </p:spPr>
      </p:pic>
      <p:pic>
        <p:nvPicPr>
          <p:cNvPr id="18" name="Picture 17"/>
          <p:cNvPicPr>
            <a:picLocks noChangeAspect="1"/>
          </p:cNvPicPr>
          <p:nvPr/>
        </p:nvPicPr>
        <p:blipFill>
          <a:blip r:embed="rId9"/>
          <a:stretch>
            <a:fillRect/>
          </a:stretch>
        </p:blipFill>
        <p:spPr>
          <a:xfrm>
            <a:off x="7259128" y="1533071"/>
            <a:ext cx="1587500" cy="1054100"/>
          </a:xfrm>
          <a:prstGeom prst="rect">
            <a:avLst/>
          </a:prstGeom>
          <a:ln>
            <a:solidFill>
              <a:srgbClr val="7F7F7F"/>
            </a:solidFill>
          </a:ln>
        </p:spPr>
      </p:pic>
      <p:pic>
        <p:nvPicPr>
          <p:cNvPr id="20" name="Picture 19"/>
          <p:cNvPicPr>
            <a:picLocks noChangeAspect="1"/>
          </p:cNvPicPr>
          <p:nvPr/>
        </p:nvPicPr>
        <p:blipFill>
          <a:blip r:embed="rId10"/>
          <a:stretch>
            <a:fillRect/>
          </a:stretch>
        </p:blipFill>
        <p:spPr>
          <a:xfrm>
            <a:off x="7302925" y="3023332"/>
            <a:ext cx="1587500" cy="1049386"/>
          </a:xfrm>
          <a:prstGeom prst="rect">
            <a:avLst/>
          </a:prstGeom>
          <a:ln>
            <a:solidFill>
              <a:srgbClr val="7F7F7F"/>
            </a:solidFill>
          </a:ln>
        </p:spPr>
      </p:pic>
      <p:sp>
        <p:nvSpPr>
          <p:cNvPr id="25" name="TextBox 24"/>
          <p:cNvSpPr txBox="1"/>
          <p:nvPr/>
        </p:nvSpPr>
        <p:spPr>
          <a:xfrm>
            <a:off x="1018955" y="4062788"/>
            <a:ext cx="7732662" cy="384721"/>
          </a:xfrm>
          <a:prstGeom prst="rect">
            <a:avLst/>
          </a:prstGeom>
          <a:noFill/>
        </p:spPr>
        <p:txBody>
          <a:bodyPr wrap="none" rtlCol="0">
            <a:spAutoFit/>
          </a:bodyPr>
          <a:lstStyle/>
          <a:p>
            <a:r>
              <a:rPr lang="en-US" dirty="0">
                <a:solidFill>
                  <a:srgbClr val="42568D"/>
                </a:solidFill>
              </a:rPr>
              <a:t>--</a:t>
            </a:r>
            <a:r>
              <a:rPr lang="en-US" dirty="0" smtClean="0">
                <a:solidFill>
                  <a:srgbClr val="42568D"/>
                </a:solidFill>
              </a:rPr>
              <a:t>------------</a:t>
            </a:r>
            <a:r>
              <a:rPr lang="en-US" dirty="0">
                <a:solidFill>
                  <a:srgbClr val="42568D"/>
                </a:solidFill>
              </a:rPr>
              <a:t>-----------------------</a:t>
            </a:r>
            <a:r>
              <a:rPr lang="en-US" dirty="0" smtClean="0">
                <a:solidFill>
                  <a:srgbClr val="42568D"/>
                </a:solidFill>
              </a:rPr>
              <a:t>- Spanish (4) </a:t>
            </a:r>
            <a:r>
              <a:rPr lang="en-US" dirty="0">
                <a:solidFill>
                  <a:srgbClr val="42568D"/>
                </a:solidFill>
              </a:rPr>
              <a:t>-------------------------------------- </a:t>
            </a:r>
          </a:p>
        </p:txBody>
      </p:sp>
      <p:sp>
        <p:nvSpPr>
          <p:cNvPr id="26" name="TextBox 25"/>
          <p:cNvSpPr txBox="1"/>
          <p:nvPr/>
        </p:nvSpPr>
        <p:spPr>
          <a:xfrm>
            <a:off x="936203" y="2546397"/>
            <a:ext cx="1565941" cy="384721"/>
          </a:xfrm>
          <a:prstGeom prst="rect">
            <a:avLst/>
          </a:prstGeom>
          <a:noFill/>
        </p:spPr>
        <p:txBody>
          <a:bodyPr wrap="none" rtlCol="0">
            <a:spAutoFit/>
          </a:bodyPr>
          <a:lstStyle/>
          <a:p>
            <a:r>
              <a:rPr lang="en-US" dirty="0" smtClean="0">
                <a:solidFill>
                  <a:srgbClr val="42568D"/>
                </a:solidFill>
              </a:rPr>
              <a:t>Mandarin (4)</a:t>
            </a:r>
            <a:endParaRPr lang="en-US" dirty="0">
              <a:solidFill>
                <a:srgbClr val="42568D"/>
              </a:solidFill>
            </a:endParaRPr>
          </a:p>
        </p:txBody>
      </p:sp>
      <p:sp>
        <p:nvSpPr>
          <p:cNvPr id="27" name="TextBox 26"/>
          <p:cNvSpPr txBox="1"/>
          <p:nvPr/>
        </p:nvSpPr>
        <p:spPr>
          <a:xfrm>
            <a:off x="3021812" y="2567418"/>
            <a:ext cx="1728696" cy="384721"/>
          </a:xfrm>
          <a:prstGeom prst="rect">
            <a:avLst/>
          </a:prstGeom>
          <a:noFill/>
        </p:spPr>
        <p:txBody>
          <a:bodyPr wrap="none" rtlCol="0">
            <a:spAutoFit/>
          </a:bodyPr>
          <a:lstStyle/>
          <a:p>
            <a:r>
              <a:rPr lang="en-US" dirty="0" smtClean="0">
                <a:solidFill>
                  <a:srgbClr val="42568D"/>
                </a:solidFill>
              </a:rPr>
              <a:t>Cantonese (2)</a:t>
            </a:r>
            <a:endParaRPr lang="en-US" dirty="0">
              <a:solidFill>
                <a:srgbClr val="42568D"/>
              </a:solidFill>
            </a:endParaRPr>
          </a:p>
        </p:txBody>
      </p:sp>
      <p:sp>
        <p:nvSpPr>
          <p:cNvPr id="28" name="TextBox 27"/>
          <p:cNvSpPr txBox="1"/>
          <p:nvPr/>
        </p:nvSpPr>
        <p:spPr>
          <a:xfrm>
            <a:off x="5370632" y="2559243"/>
            <a:ext cx="1335847" cy="384721"/>
          </a:xfrm>
          <a:prstGeom prst="rect">
            <a:avLst/>
          </a:prstGeom>
          <a:noFill/>
        </p:spPr>
        <p:txBody>
          <a:bodyPr wrap="none" rtlCol="0">
            <a:spAutoFit/>
          </a:bodyPr>
          <a:lstStyle/>
          <a:p>
            <a:r>
              <a:rPr lang="en-US" dirty="0" smtClean="0">
                <a:solidFill>
                  <a:srgbClr val="42568D"/>
                </a:solidFill>
              </a:rPr>
              <a:t>Korean (1)</a:t>
            </a:r>
            <a:endParaRPr lang="en-US" dirty="0">
              <a:solidFill>
                <a:srgbClr val="42568D"/>
              </a:solidFill>
            </a:endParaRPr>
          </a:p>
        </p:txBody>
      </p:sp>
      <p:sp>
        <p:nvSpPr>
          <p:cNvPr id="29" name="TextBox 28"/>
          <p:cNvSpPr txBox="1"/>
          <p:nvPr/>
        </p:nvSpPr>
        <p:spPr>
          <a:xfrm>
            <a:off x="7241530" y="2565667"/>
            <a:ext cx="1606868" cy="384721"/>
          </a:xfrm>
          <a:prstGeom prst="rect">
            <a:avLst/>
          </a:prstGeom>
          <a:noFill/>
        </p:spPr>
        <p:txBody>
          <a:bodyPr wrap="none" rtlCol="0">
            <a:spAutoFit/>
          </a:bodyPr>
          <a:lstStyle/>
          <a:p>
            <a:r>
              <a:rPr lang="en-US" dirty="0" smtClean="0">
                <a:solidFill>
                  <a:srgbClr val="42568D"/>
                </a:solidFill>
              </a:rPr>
              <a:t>Japanese (1)</a:t>
            </a:r>
            <a:endParaRPr lang="en-US" dirty="0">
              <a:solidFill>
                <a:srgbClr val="42568D"/>
              </a:solidFill>
            </a:endParaRPr>
          </a:p>
        </p:txBody>
      </p:sp>
      <p:sp>
        <p:nvSpPr>
          <p:cNvPr id="30" name="TextBox 29"/>
          <p:cNvSpPr txBox="1"/>
          <p:nvPr/>
        </p:nvSpPr>
        <p:spPr>
          <a:xfrm>
            <a:off x="885788" y="5514516"/>
            <a:ext cx="1796391" cy="384721"/>
          </a:xfrm>
          <a:prstGeom prst="rect">
            <a:avLst/>
          </a:prstGeom>
          <a:noFill/>
        </p:spPr>
        <p:txBody>
          <a:bodyPr wrap="none" rtlCol="0">
            <a:spAutoFit/>
          </a:bodyPr>
          <a:lstStyle/>
          <a:p>
            <a:r>
              <a:rPr lang="en-US" dirty="0" smtClean="0">
                <a:solidFill>
                  <a:srgbClr val="42568D"/>
                </a:solidFill>
              </a:rPr>
              <a:t>Portuguese (1)</a:t>
            </a:r>
            <a:endParaRPr lang="en-US" dirty="0">
              <a:solidFill>
                <a:srgbClr val="42568D"/>
              </a:solidFill>
            </a:endParaRPr>
          </a:p>
        </p:txBody>
      </p:sp>
      <p:pic>
        <p:nvPicPr>
          <p:cNvPr id="31" name="Picture 30"/>
          <p:cNvPicPr>
            <a:picLocks noChangeAspect="1"/>
          </p:cNvPicPr>
          <p:nvPr/>
        </p:nvPicPr>
        <p:blipFill>
          <a:blip r:embed="rId11"/>
          <a:stretch>
            <a:fillRect/>
          </a:stretch>
        </p:blipFill>
        <p:spPr>
          <a:xfrm>
            <a:off x="3065662" y="4521289"/>
            <a:ext cx="1588804" cy="1064662"/>
          </a:xfrm>
          <a:prstGeom prst="rect">
            <a:avLst/>
          </a:prstGeom>
          <a:ln>
            <a:solidFill>
              <a:srgbClr val="7F7F7F"/>
            </a:solidFill>
          </a:ln>
        </p:spPr>
      </p:pic>
      <p:pic>
        <p:nvPicPr>
          <p:cNvPr id="32" name="Picture 31"/>
          <p:cNvPicPr>
            <a:picLocks noChangeAspect="1"/>
          </p:cNvPicPr>
          <p:nvPr/>
        </p:nvPicPr>
        <p:blipFill>
          <a:blip r:embed="rId12"/>
          <a:stretch>
            <a:fillRect/>
          </a:stretch>
        </p:blipFill>
        <p:spPr>
          <a:xfrm>
            <a:off x="5156966" y="4517973"/>
            <a:ext cx="1616702" cy="1072888"/>
          </a:xfrm>
          <a:prstGeom prst="rect">
            <a:avLst/>
          </a:prstGeom>
        </p:spPr>
      </p:pic>
      <p:pic>
        <p:nvPicPr>
          <p:cNvPr id="33" name="Picture 32"/>
          <p:cNvPicPr>
            <a:picLocks noChangeAspect="1"/>
          </p:cNvPicPr>
          <p:nvPr/>
        </p:nvPicPr>
        <p:blipFill>
          <a:blip r:embed="rId13"/>
          <a:stretch>
            <a:fillRect/>
          </a:stretch>
        </p:blipFill>
        <p:spPr>
          <a:xfrm>
            <a:off x="7273734" y="4525563"/>
            <a:ext cx="1587500" cy="1065298"/>
          </a:xfrm>
          <a:prstGeom prst="rect">
            <a:avLst/>
          </a:prstGeom>
        </p:spPr>
      </p:pic>
      <p:pic>
        <p:nvPicPr>
          <p:cNvPr id="34" name="Picture 33"/>
          <p:cNvPicPr>
            <a:picLocks noChangeAspect="1"/>
          </p:cNvPicPr>
          <p:nvPr/>
        </p:nvPicPr>
        <p:blipFill>
          <a:blip r:embed="rId14"/>
          <a:stretch>
            <a:fillRect/>
          </a:stretch>
        </p:blipFill>
        <p:spPr>
          <a:xfrm>
            <a:off x="952592" y="5918901"/>
            <a:ext cx="1587500" cy="1054100"/>
          </a:xfrm>
          <a:prstGeom prst="rect">
            <a:avLst/>
          </a:prstGeom>
          <a:ln>
            <a:solidFill>
              <a:srgbClr val="7F7F7F"/>
            </a:solidFill>
          </a:ln>
        </p:spPr>
      </p:pic>
      <p:sp>
        <p:nvSpPr>
          <p:cNvPr id="35" name="TextBox 34"/>
          <p:cNvSpPr txBox="1"/>
          <p:nvPr/>
        </p:nvSpPr>
        <p:spPr>
          <a:xfrm>
            <a:off x="3160692" y="5547068"/>
            <a:ext cx="1308484" cy="384721"/>
          </a:xfrm>
          <a:prstGeom prst="rect">
            <a:avLst/>
          </a:prstGeom>
          <a:noFill/>
        </p:spPr>
        <p:txBody>
          <a:bodyPr wrap="none" rtlCol="0">
            <a:spAutoFit/>
          </a:bodyPr>
          <a:lstStyle/>
          <a:p>
            <a:r>
              <a:rPr lang="en-US" dirty="0" smtClean="0">
                <a:solidFill>
                  <a:srgbClr val="42568D"/>
                </a:solidFill>
              </a:rPr>
              <a:t>French (3)</a:t>
            </a:r>
            <a:endParaRPr lang="en-US" dirty="0">
              <a:solidFill>
                <a:srgbClr val="42568D"/>
              </a:solidFill>
            </a:endParaRPr>
          </a:p>
        </p:txBody>
      </p:sp>
      <p:sp>
        <p:nvSpPr>
          <p:cNvPr id="36" name="TextBox 35"/>
          <p:cNvSpPr txBox="1"/>
          <p:nvPr/>
        </p:nvSpPr>
        <p:spPr>
          <a:xfrm>
            <a:off x="5237569" y="5568089"/>
            <a:ext cx="1430312" cy="384721"/>
          </a:xfrm>
          <a:prstGeom prst="rect">
            <a:avLst/>
          </a:prstGeom>
          <a:noFill/>
        </p:spPr>
        <p:txBody>
          <a:bodyPr wrap="none" rtlCol="0">
            <a:spAutoFit/>
          </a:bodyPr>
          <a:lstStyle/>
          <a:p>
            <a:r>
              <a:rPr lang="en-US" dirty="0" smtClean="0">
                <a:solidFill>
                  <a:srgbClr val="42568D"/>
                </a:solidFill>
              </a:rPr>
              <a:t>German (1)</a:t>
            </a:r>
            <a:endParaRPr lang="en-US" dirty="0">
              <a:solidFill>
                <a:srgbClr val="42568D"/>
              </a:solidFill>
            </a:endParaRPr>
          </a:p>
        </p:txBody>
      </p:sp>
      <p:sp>
        <p:nvSpPr>
          <p:cNvPr id="37" name="TextBox 36"/>
          <p:cNvSpPr txBox="1"/>
          <p:nvPr/>
        </p:nvSpPr>
        <p:spPr>
          <a:xfrm>
            <a:off x="7257034" y="5559914"/>
            <a:ext cx="1579385" cy="384721"/>
          </a:xfrm>
          <a:prstGeom prst="rect">
            <a:avLst/>
          </a:prstGeom>
          <a:noFill/>
        </p:spPr>
        <p:txBody>
          <a:bodyPr wrap="none" rtlCol="0">
            <a:spAutoFit/>
          </a:bodyPr>
          <a:lstStyle/>
          <a:p>
            <a:r>
              <a:rPr lang="en-US" dirty="0" smtClean="0">
                <a:solidFill>
                  <a:srgbClr val="42568D"/>
                </a:solidFill>
              </a:rPr>
              <a:t>Ukrainian (1)</a:t>
            </a:r>
            <a:endParaRPr lang="en-US" dirty="0">
              <a:solidFill>
                <a:srgbClr val="42568D"/>
              </a:solidFill>
            </a:endParaRPr>
          </a:p>
        </p:txBody>
      </p:sp>
      <p:sp>
        <p:nvSpPr>
          <p:cNvPr id="38" name="TextBox 37"/>
          <p:cNvSpPr txBox="1"/>
          <p:nvPr/>
        </p:nvSpPr>
        <p:spPr>
          <a:xfrm>
            <a:off x="1170006" y="6915881"/>
            <a:ext cx="1240788" cy="384721"/>
          </a:xfrm>
          <a:prstGeom prst="rect">
            <a:avLst/>
          </a:prstGeom>
          <a:noFill/>
        </p:spPr>
        <p:txBody>
          <a:bodyPr wrap="none" rtlCol="0">
            <a:spAutoFit/>
          </a:bodyPr>
          <a:lstStyle/>
          <a:p>
            <a:r>
              <a:rPr lang="en-US" dirty="0" smtClean="0">
                <a:solidFill>
                  <a:srgbClr val="42568D"/>
                </a:solidFill>
              </a:rPr>
              <a:t>Czech (1)</a:t>
            </a:r>
            <a:endParaRPr lang="en-US" dirty="0">
              <a:solidFill>
                <a:srgbClr val="42568D"/>
              </a:solidFill>
            </a:endParaRPr>
          </a:p>
        </p:txBody>
      </p:sp>
    </p:spTree>
    <p:extLst>
      <p:ext uri="{BB962C8B-B14F-4D97-AF65-F5344CB8AC3E}">
        <p14:creationId xmlns:p14="http://schemas.microsoft.com/office/powerpoint/2010/main" val="1935287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p:cNvGraphicFramePr>
            <a:graphicFrameLocks/>
          </p:cNvGraphicFramePr>
          <p:nvPr>
            <p:extLst>
              <p:ext uri="{D42A27DB-BD31-4B8C-83A1-F6EECF244321}">
                <p14:modId xmlns:p14="http://schemas.microsoft.com/office/powerpoint/2010/main" val="3105677558"/>
              </p:ext>
            </p:extLst>
          </p:nvPr>
        </p:nvGraphicFramePr>
        <p:xfrm>
          <a:off x="396203" y="1631584"/>
          <a:ext cx="3683437" cy="42291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Chart 19"/>
          <p:cNvGraphicFramePr>
            <a:graphicFrameLocks/>
          </p:cNvGraphicFramePr>
          <p:nvPr>
            <p:extLst>
              <p:ext uri="{D42A27DB-BD31-4B8C-83A1-F6EECF244321}">
                <p14:modId xmlns:p14="http://schemas.microsoft.com/office/powerpoint/2010/main" val="778422814"/>
              </p:ext>
            </p:extLst>
          </p:nvPr>
        </p:nvGraphicFramePr>
        <p:xfrm>
          <a:off x="5316460" y="1613830"/>
          <a:ext cx="3686690" cy="424685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24910" y="5860684"/>
            <a:ext cx="8778240" cy="775585"/>
          </a:xfrm>
          <a:prstGeom prst="rect">
            <a:avLst/>
          </a:prstGeom>
          <a:noFill/>
        </p:spPr>
        <p:txBody>
          <a:bodyPr wrap="square" lIns="97524" tIns="48762" rIns="97524" bIns="48762" rtlCol="0">
            <a:spAutoFit/>
          </a:bodyPr>
          <a:lstStyle/>
          <a:p>
            <a:pPr algn="l"/>
            <a:r>
              <a:rPr lang="en-US" sz="1100" i="1" dirty="0">
                <a:solidFill>
                  <a:srgbClr val="593A01"/>
                </a:solidFill>
              </a:rPr>
              <a:t>s</a:t>
            </a:r>
            <a:r>
              <a:rPr lang="en-US" sz="1100" i="1" dirty="0" smtClean="0">
                <a:solidFill>
                  <a:srgbClr val="593A01"/>
                </a:solidFill>
              </a:rPr>
              <a:t>ource: Bloomberg (data as of 6/30/2015); Morningstar (data as </a:t>
            </a:r>
            <a:r>
              <a:rPr lang="en-US" sz="1100" i="1" dirty="0">
                <a:solidFill>
                  <a:srgbClr val="593A01"/>
                </a:solidFill>
              </a:rPr>
              <a:t>of </a:t>
            </a:r>
            <a:r>
              <a:rPr lang="en-US" sz="1100" i="1" dirty="0" smtClean="0">
                <a:solidFill>
                  <a:srgbClr val="593A01"/>
                </a:solidFill>
              </a:rPr>
              <a:t>1/31/15).  Giant Cap companies = market caps  &gt; $40 billion; Large-caps </a:t>
            </a:r>
            <a:r>
              <a:rPr lang="en-US" sz="1100" i="1" dirty="0">
                <a:solidFill>
                  <a:srgbClr val="593A01"/>
                </a:solidFill>
              </a:rPr>
              <a:t>= market caps &gt; </a:t>
            </a:r>
            <a:r>
              <a:rPr lang="en-US" sz="1100" i="1" dirty="0" smtClean="0">
                <a:solidFill>
                  <a:srgbClr val="593A01"/>
                </a:solidFill>
              </a:rPr>
              <a:t>$8 - $40 </a:t>
            </a:r>
            <a:r>
              <a:rPr lang="en-US" sz="1100" i="1" dirty="0">
                <a:solidFill>
                  <a:srgbClr val="593A01"/>
                </a:solidFill>
              </a:rPr>
              <a:t>billion; </a:t>
            </a:r>
            <a:r>
              <a:rPr lang="en-US" sz="1100" i="1" dirty="0" smtClean="0">
                <a:solidFill>
                  <a:srgbClr val="593A01"/>
                </a:solidFill>
              </a:rPr>
              <a:t>Mid-caps </a:t>
            </a:r>
            <a:r>
              <a:rPr lang="en-US" sz="1100" i="1" dirty="0">
                <a:solidFill>
                  <a:srgbClr val="593A01"/>
                </a:solidFill>
              </a:rPr>
              <a:t>= </a:t>
            </a:r>
            <a:r>
              <a:rPr lang="en-US" sz="1100" i="1" dirty="0" smtClean="0">
                <a:solidFill>
                  <a:srgbClr val="593A01"/>
                </a:solidFill>
              </a:rPr>
              <a:t>$1.5 </a:t>
            </a:r>
            <a:r>
              <a:rPr lang="en-US" sz="1100" i="1" dirty="0">
                <a:solidFill>
                  <a:srgbClr val="593A01"/>
                </a:solidFill>
              </a:rPr>
              <a:t>- </a:t>
            </a:r>
            <a:r>
              <a:rPr lang="en-US" sz="1100" i="1" dirty="0" smtClean="0">
                <a:solidFill>
                  <a:srgbClr val="593A01"/>
                </a:solidFill>
              </a:rPr>
              <a:t>$</a:t>
            </a:r>
            <a:r>
              <a:rPr lang="en-US" sz="1100" i="1" dirty="0">
                <a:solidFill>
                  <a:srgbClr val="593A01"/>
                </a:solidFill>
              </a:rPr>
              <a:t>8</a:t>
            </a:r>
            <a:r>
              <a:rPr lang="en-US" sz="1100" i="1" dirty="0" smtClean="0">
                <a:solidFill>
                  <a:srgbClr val="593A01"/>
                </a:solidFill>
              </a:rPr>
              <a:t> billion; Small-caps </a:t>
            </a:r>
            <a:r>
              <a:rPr lang="en-US" sz="1100" i="1" dirty="0">
                <a:solidFill>
                  <a:srgbClr val="593A01"/>
                </a:solidFill>
              </a:rPr>
              <a:t>= $500 - </a:t>
            </a:r>
            <a:r>
              <a:rPr lang="en-US" sz="1100" i="1" dirty="0" smtClean="0">
                <a:solidFill>
                  <a:srgbClr val="593A01"/>
                </a:solidFill>
              </a:rPr>
              <a:t>$1,500 </a:t>
            </a:r>
            <a:r>
              <a:rPr lang="en-US" sz="1100" i="1" dirty="0">
                <a:solidFill>
                  <a:srgbClr val="593A01"/>
                </a:solidFill>
              </a:rPr>
              <a:t>million; </a:t>
            </a:r>
            <a:r>
              <a:rPr lang="en-US" sz="1100" i="1" dirty="0" smtClean="0">
                <a:solidFill>
                  <a:srgbClr val="593A01"/>
                </a:solidFill>
              </a:rPr>
              <a:t>Micro-caps </a:t>
            </a:r>
            <a:r>
              <a:rPr lang="en-US" sz="1100" i="1" dirty="0">
                <a:solidFill>
                  <a:srgbClr val="593A01"/>
                </a:solidFill>
              </a:rPr>
              <a:t>= $</a:t>
            </a:r>
            <a:r>
              <a:rPr lang="en-US" sz="1100" i="1" dirty="0" smtClean="0">
                <a:solidFill>
                  <a:srgbClr val="593A01"/>
                </a:solidFill>
              </a:rPr>
              <a:t>100 </a:t>
            </a:r>
            <a:r>
              <a:rPr lang="en-US" sz="1100" i="1" dirty="0">
                <a:solidFill>
                  <a:srgbClr val="593A01"/>
                </a:solidFill>
              </a:rPr>
              <a:t>- $500 million.  Companies &lt; $</a:t>
            </a:r>
            <a:r>
              <a:rPr lang="en-US" sz="1100" i="1" dirty="0" smtClean="0">
                <a:solidFill>
                  <a:srgbClr val="593A01"/>
                </a:solidFill>
              </a:rPr>
              <a:t>10 </a:t>
            </a:r>
            <a:r>
              <a:rPr lang="en-US" sz="1100" i="1" dirty="0">
                <a:solidFill>
                  <a:srgbClr val="593A01"/>
                </a:solidFill>
              </a:rPr>
              <a:t>million or had not traded in the last thirty days were </a:t>
            </a:r>
            <a:r>
              <a:rPr lang="en-US" sz="1100" i="1" dirty="0" smtClean="0">
                <a:solidFill>
                  <a:srgbClr val="593A01"/>
                </a:solidFill>
              </a:rPr>
              <a:t>excluded.  Only mutual funds </a:t>
            </a:r>
            <a:r>
              <a:rPr lang="en-US" sz="1100" i="1" dirty="0">
                <a:solidFill>
                  <a:srgbClr val="593A01"/>
                </a:solidFill>
              </a:rPr>
              <a:t>with at least </a:t>
            </a:r>
            <a:r>
              <a:rPr lang="en-US" sz="1100" i="1" dirty="0" smtClean="0">
                <a:solidFill>
                  <a:srgbClr val="593A01"/>
                </a:solidFill>
              </a:rPr>
              <a:t>$1 </a:t>
            </a:r>
            <a:r>
              <a:rPr lang="en-US" sz="1100" i="1" dirty="0">
                <a:solidFill>
                  <a:srgbClr val="593A01"/>
                </a:solidFill>
              </a:rPr>
              <a:t>million AUM are counted.</a:t>
            </a:r>
            <a:endParaRPr lang="en-US" sz="1100" dirty="0">
              <a:solidFill>
                <a:srgbClr val="593A01"/>
              </a:solidFill>
            </a:endParaRPr>
          </a:p>
        </p:txBody>
      </p:sp>
      <p:sp>
        <p:nvSpPr>
          <p:cNvPr id="12" name="Oval 11"/>
          <p:cNvSpPr/>
          <p:nvPr/>
        </p:nvSpPr>
        <p:spPr bwMode="auto">
          <a:xfrm>
            <a:off x="6467120" y="4327836"/>
            <a:ext cx="744522" cy="408732"/>
          </a:xfrm>
          <a:prstGeom prst="ellipse">
            <a:avLst/>
          </a:prstGeom>
          <a:noFill/>
          <a:ln w="12700" cap="flat" cmpd="sng" algn="ctr">
            <a:noFill/>
            <a:prstDash val="solid"/>
            <a:round/>
            <a:headEnd type="none" w="med" len="med"/>
            <a:tailEnd type="none" w="med" len="med"/>
          </a:ln>
          <a:effectLst/>
        </p:spPr>
        <p:txBody>
          <a:bodyPr vert="horz" wrap="square" lIns="101507" tIns="50757" rIns="101507" bIns="50757" numCol="1" rtlCol="0" anchor="t" anchorCtr="0" compatLnSpc="1">
            <a:prstTxWarp prst="textNoShape">
              <a:avLst/>
            </a:prstTxWarp>
          </a:bodyPr>
          <a:lstStyle/>
          <a:p>
            <a:pPr defTabSz="974664">
              <a:tabLst>
                <a:tab pos="249223" algn="l"/>
              </a:tabLst>
            </a:pPr>
            <a:endParaRPr lang="en-US" dirty="0">
              <a:solidFill>
                <a:srgbClr val="42568D"/>
              </a:solidFill>
              <a:latin typeface="Arial" charset="0"/>
            </a:endParaRPr>
          </a:p>
        </p:txBody>
      </p:sp>
      <p:sp>
        <p:nvSpPr>
          <p:cNvPr id="14" name="Oval 13"/>
          <p:cNvSpPr/>
          <p:nvPr/>
        </p:nvSpPr>
        <p:spPr bwMode="auto">
          <a:xfrm>
            <a:off x="1998617" y="2083325"/>
            <a:ext cx="790303" cy="431276"/>
          </a:xfrm>
          <a:prstGeom prst="ellipse">
            <a:avLst/>
          </a:prstGeom>
          <a:noFill/>
          <a:ln w="19050" cap="flat" cmpd="sng" algn="ctr">
            <a:solidFill>
              <a:schemeClr val="accent2"/>
            </a:solidFill>
            <a:prstDash val="solid"/>
            <a:round/>
            <a:headEnd type="none" w="med" len="med"/>
            <a:tailEnd type="none" w="med" len="med"/>
          </a:ln>
          <a:effectLst/>
        </p:spPr>
        <p:txBody>
          <a:bodyPr vert="horz" wrap="square" lIns="101507" tIns="50757" rIns="101507" bIns="50757" numCol="1" rtlCol="0" anchor="t" anchorCtr="0" compatLnSpc="1">
            <a:prstTxWarp prst="textNoShape">
              <a:avLst/>
            </a:prstTxWarp>
          </a:bodyPr>
          <a:lstStyle/>
          <a:p>
            <a:pPr defTabSz="974664">
              <a:tabLst>
                <a:tab pos="249223" algn="l"/>
              </a:tabLst>
            </a:pPr>
            <a:endParaRPr lang="en-US" dirty="0">
              <a:solidFill>
                <a:srgbClr val="42568D"/>
              </a:solidFill>
              <a:latin typeface="Arial" charset="0"/>
            </a:endParaRPr>
          </a:p>
        </p:txBody>
      </p:sp>
      <p:cxnSp>
        <p:nvCxnSpPr>
          <p:cNvPr id="16" name="Straight Arrow Connector 15"/>
          <p:cNvCxnSpPr>
            <a:stCxn id="4" idx="1"/>
          </p:cNvCxnSpPr>
          <p:nvPr/>
        </p:nvCxnSpPr>
        <p:spPr bwMode="auto">
          <a:xfrm flipH="1" flipV="1">
            <a:off x="2788921" y="2395917"/>
            <a:ext cx="3309800" cy="2094440"/>
          </a:xfrm>
          <a:prstGeom prst="straightConnector1">
            <a:avLst/>
          </a:prstGeom>
          <a:noFill/>
          <a:ln w="19050" cap="flat" cmpd="sng" algn="ctr">
            <a:solidFill>
              <a:schemeClr val="accent2"/>
            </a:solidFill>
            <a:prstDash val="solid"/>
            <a:round/>
            <a:headEnd type="none" w="med" len="med"/>
            <a:tailEnd type="triangle" w="lg" len="lg"/>
          </a:ln>
          <a:effectLst/>
        </p:spPr>
      </p:cxnSp>
      <p:sp>
        <p:nvSpPr>
          <p:cNvPr id="17" name="TextBox 16"/>
          <p:cNvSpPr txBox="1"/>
          <p:nvPr/>
        </p:nvSpPr>
        <p:spPr>
          <a:xfrm>
            <a:off x="4122719" y="2673700"/>
            <a:ext cx="1273873" cy="769437"/>
          </a:xfrm>
          <a:prstGeom prst="rect">
            <a:avLst/>
          </a:prstGeom>
          <a:noFill/>
        </p:spPr>
        <p:txBody>
          <a:bodyPr wrap="square" lIns="91434" tIns="45718" rIns="91434" bIns="45718" rtlCol="0">
            <a:spAutoFit/>
          </a:bodyPr>
          <a:lstStyle/>
          <a:p>
            <a:r>
              <a:rPr lang="en-US" sz="1100" b="1" dirty="0" smtClean="0">
                <a:solidFill>
                  <a:schemeClr val="accent2"/>
                </a:solidFill>
              </a:rPr>
              <a:t>73% </a:t>
            </a:r>
            <a:r>
              <a:rPr lang="en-US" sz="1100" b="1" dirty="0">
                <a:solidFill>
                  <a:schemeClr val="accent2"/>
                </a:solidFill>
              </a:rPr>
              <a:t>of assets are chasing only 7</a:t>
            </a:r>
            <a:r>
              <a:rPr lang="en-US" sz="1100" b="1" dirty="0" smtClean="0">
                <a:solidFill>
                  <a:schemeClr val="accent2"/>
                </a:solidFill>
              </a:rPr>
              <a:t>% </a:t>
            </a:r>
            <a:r>
              <a:rPr lang="en-US" sz="1100" b="1" dirty="0">
                <a:solidFill>
                  <a:schemeClr val="accent2"/>
                </a:solidFill>
              </a:rPr>
              <a:t>of the opportunity</a:t>
            </a:r>
          </a:p>
        </p:txBody>
      </p:sp>
      <p:sp>
        <p:nvSpPr>
          <p:cNvPr id="15" name="Title 1"/>
          <p:cNvSpPr>
            <a:spLocks noGrp="1"/>
          </p:cNvSpPr>
          <p:nvPr>
            <p:ph type="title"/>
          </p:nvPr>
        </p:nvSpPr>
        <p:spPr/>
        <p:txBody>
          <a:bodyPr/>
          <a:lstStyle/>
          <a:p>
            <a:r>
              <a:rPr lang="en-US" dirty="0" smtClean="0"/>
              <a:t>Micro to Midcap: An Enormous Opportunity Set</a:t>
            </a:r>
            <a:endParaRPr lang="en-US" dirty="0"/>
          </a:p>
        </p:txBody>
      </p:sp>
      <p:sp>
        <p:nvSpPr>
          <p:cNvPr id="2" name="Slide Number Placeholder 1"/>
          <p:cNvSpPr>
            <a:spLocks noGrp="1"/>
          </p:cNvSpPr>
          <p:nvPr>
            <p:ph type="sldNum" sz="quarter" idx="10"/>
          </p:nvPr>
        </p:nvSpPr>
        <p:spPr/>
        <p:txBody>
          <a:bodyPr/>
          <a:lstStyle/>
          <a:p>
            <a:pPr>
              <a:defRPr/>
            </a:pPr>
            <a:fld id="{1D4BC85D-B8BA-4DFB-AD54-DD35F32B9AE3}" type="slidenum">
              <a:rPr lang="en-US" smtClean="0">
                <a:solidFill>
                  <a:srgbClr val="42568D"/>
                </a:solidFill>
              </a:rPr>
              <a:pPr>
                <a:defRPr/>
              </a:pPr>
              <a:t>9</a:t>
            </a:fld>
            <a:endParaRPr lang="en-US" dirty="0">
              <a:solidFill>
                <a:srgbClr val="42568D"/>
              </a:solidFill>
            </a:endParaRPr>
          </a:p>
        </p:txBody>
      </p:sp>
      <p:sp>
        <p:nvSpPr>
          <p:cNvPr id="4" name="Left Brace 3"/>
          <p:cNvSpPr/>
          <p:nvPr/>
        </p:nvSpPr>
        <p:spPr bwMode="auto">
          <a:xfrm>
            <a:off x="6098721" y="3233057"/>
            <a:ext cx="151855" cy="2514600"/>
          </a:xfrm>
          <a:prstGeom prst="leftBrace">
            <a:avLst/>
          </a:prstGeom>
          <a:noFill/>
          <a:ln w="19050" cap="flat" cmpd="sng" algn="ctr">
            <a:solidFill>
              <a:schemeClr val="accent2"/>
            </a:solidFill>
            <a:prstDash val="solid"/>
            <a:round/>
            <a:headEnd type="none" w="med" len="med"/>
            <a:tailEnd type="none" w="med" len="med"/>
          </a:ln>
          <a:effectLst/>
        </p:spPr>
        <p:txBody>
          <a:bodyPr vert="horz" wrap="square" lIns="101514" tIns="50760" rIns="101514" bIns="50760" numCol="1" rtlCol="0" anchor="t" anchorCtr="0" compatLnSpc="1">
            <a:prstTxWarp prst="textNoShape">
              <a:avLst/>
            </a:prstTxWarp>
          </a:bodyPr>
          <a:lstStyle/>
          <a:p>
            <a:pPr marL="0" marR="0" indent="0" algn="ctr" defTabSz="974725" rtl="0" eaLnBrk="0" fontAlgn="base" latinLnBrk="0" hangingPunct="0">
              <a:lnSpc>
                <a:spcPct val="100000"/>
              </a:lnSpc>
              <a:spcBef>
                <a:spcPct val="0"/>
              </a:spcBef>
              <a:spcAft>
                <a:spcPct val="0"/>
              </a:spcAft>
              <a:buClrTx/>
              <a:buSzTx/>
              <a:buFontTx/>
              <a:buNone/>
              <a:tabLst>
                <a:tab pos="249238" algn="l"/>
              </a:tabLst>
            </a:pPr>
            <a:endParaRPr kumimoji="0" lang="en-US" sz="1900" b="0" i="0" u="none" strike="noStrike" cap="none" normalizeH="0" baseline="0" dirty="0" smtClean="0">
              <a:ln>
                <a:noFill/>
              </a:ln>
              <a:solidFill>
                <a:srgbClr val="0E1D47"/>
              </a:solidFill>
              <a:effectLst/>
              <a:latin typeface="Arial" charset="0"/>
            </a:endParaRPr>
          </a:p>
        </p:txBody>
      </p:sp>
      <p:sp>
        <p:nvSpPr>
          <p:cNvPr id="7" name="Rectangle 6"/>
          <p:cNvSpPr/>
          <p:nvPr/>
        </p:nvSpPr>
        <p:spPr bwMode="auto">
          <a:xfrm>
            <a:off x="1357461" y="2420791"/>
            <a:ext cx="2076820" cy="3275918"/>
          </a:xfrm>
          <a:prstGeom prst="rect">
            <a:avLst/>
          </a:prstGeom>
          <a:solidFill>
            <a:srgbClr val="D9D9D9">
              <a:alpha val="50196"/>
            </a:srgbClr>
          </a:solidFill>
          <a:ln w="19050" cap="flat" cmpd="sng" algn="ctr">
            <a:solidFill>
              <a:schemeClr val="tx1">
                <a:lumMod val="65000"/>
                <a:lumOff val="35000"/>
              </a:schemeClr>
            </a:solidFill>
            <a:prstDash val="solid"/>
            <a:round/>
            <a:headEnd type="none" w="med" len="med"/>
            <a:tailEnd type="none" w="med" len="med"/>
          </a:ln>
          <a:effectLst/>
        </p:spPr>
        <p:txBody>
          <a:bodyPr vert="horz" wrap="square" lIns="101514" tIns="50760" rIns="101514" bIns="50760" numCol="1" rtlCol="0" anchor="t" anchorCtr="0" compatLnSpc="1">
            <a:prstTxWarp prst="textNoShape">
              <a:avLst/>
            </a:prstTxWarp>
          </a:bodyPr>
          <a:lstStyle/>
          <a:p>
            <a:pPr marL="0" marR="0" indent="0" algn="ctr" defTabSz="974725" rtl="0" eaLnBrk="0" fontAlgn="base" latinLnBrk="0" hangingPunct="0">
              <a:lnSpc>
                <a:spcPct val="100000"/>
              </a:lnSpc>
              <a:spcBef>
                <a:spcPct val="0"/>
              </a:spcBef>
              <a:spcAft>
                <a:spcPct val="0"/>
              </a:spcAft>
              <a:buClrTx/>
              <a:buSzTx/>
              <a:buFontTx/>
              <a:buNone/>
              <a:tabLst>
                <a:tab pos="249238" algn="l"/>
              </a:tabLst>
            </a:pPr>
            <a:endParaRPr kumimoji="0" lang="en-US" sz="1900" b="0" i="0" u="none" strike="noStrike" cap="none" normalizeH="0" baseline="0" dirty="0" smtClean="0">
              <a:ln>
                <a:noFill/>
              </a:ln>
              <a:solidFill>
                <a:srgbClr val="0E1D47"/>
              </a:solidFill>
              <a:effectLst/>
              <a:latin typeface="Arial" charset="0"/>
            </a:endParaRPr>
          </a:p>
        </p:txBody>
      </p:sp>
      <p:cxnSp>
        <p:nvCxnSpPr>
          <p:cNvPr id="9" name="Straight Connector 8"/>
          <p:cNvCxnSpPr/>
          <p:nvPr/>
        </p:nvCxnSpPr>
        <p:spPr bwMode="auto">
          <a:xfrm>
            <a:off x="3437842" y="4438891"/>
            <a:ext cx="702128" cy="0"/>
          </a:xfrm>
          <a:prstGeom prst="line">
            <a:avLst/>
          </a:prstGeom>
          <a:noFill/>
          <a:ln w="19050" cap="flat" cmpd="sng" algn="ctr">
            <a:solidFill>
              <a:schemeClr val="tx1">
                <a:lumMod val="65000"/>
                <a:lumOff val="35000"/>
              </a:schemeClr>
            </a:solidFill>
            <a:prstDash val="solid"/>
            <a:round/>
            <a:headEnd type="triangle" w="med" len="med"/>
            <a:tailEnd type="none" w="med" len="med"/>
          </a:ln>
          <a:effectLst/>
        </p:spPr>
      </p:cxnSp>
      <p:sp>
        <p:nvSpPr>
          <p:cNvPr id="23" name="TextBox 22"/>
          <p:cNvSpPr txBox="1"/>
          <p:nvPr/>
        </p:nvSpPr>
        <p:spPr>
          <a:xfrm>
            <a:off x="4079640" y="4223449"/>
            <a:ext cx="1273873" cy="430883"/>
          </a:xfrm>
          <a:prstGeom prst="rect">
            <a:avLst/>
          </a:prstGeom>
          <a:noFill/>
        </p:spPr>
        <p:txBody>
          <a:bodyPr wrap="square" lIns="91434" tIns="45718" rIns="91434" bIns="45718" rtlCol="0">
            <a:spAutoFit/>
          </a:bodyPr>
          <a:lstStyle/>
          <a:p>
            <a:r>
              <a:rPr lang="en-US" sz="1100" b="1" dirty="0" smtClean="0">
                <a:solidFill>
                  <a:schemeClr val="tx1">
                    <a:lumMod val="65000"/>
                    <a:lumOff val="35000"/>
                  </a:schemeClr>
                </a:solidFill>
              </a:rPr>
              <a:t>Grandeur Peak Research Focus</a:t>
            </a:r>
            <a:endParaRPr lang="en-US" sz="1100" b="1" dirty="0">
              <a:solidFill>
                <a:schemeClr val="tx1">
                  <a:lumMod val="65000"/>
                  <a:lumOff val="35000"/>
                </a:schemeClr>
              </a:solidFill>
            </a:endParaRPr>
          </a:p>
        </p:txBody>
      </p:sp>
      <p:sp>
        <p:nvSpPr>
          <p:cNvPr id="18" name="TextBox 17"/>
          <p:cNvSpPr txBox="1"/>
          <p:nvPr/>
        </p:nvSpPr>
        <p:spPr>
          <a:xfrm>
            <a:off x="0" y="7048033"/>
            <a:ext cx="3338543" cy="276999"/>
          </a:xfrm>
          <a:prstGeom prst="rect">
            <a:avLst/>
          </a:prstGeom>
          <a:noFill/>
        </p:spPr>
        <p:txBody>
          <a:bodyPr wrap="none" rtlCol="0">
            <a:spAutoFit/>
          </a:bodyPr>
          <a:lstStyle/>
          <a:p>
            <a:r>
              <a:rPr lang="en-US" sz="1200" i="1" dirty="0" smtClean="0">
                <a:solidFill>
                  <a:srgbClr val="593A01"/>
                </a:solidFill>
                <a:latin typeface="+mn-lt"/>
              </a:rPr>
              <a:t>Past performance is no guarantee of future results </a:t>
            </a:r>
            <a:endParaRPr lang="en-US" sz="1200" i="1" dirty="0">
              <a:solidFill>
                <a:srgbClr val="593A01"/>
              </a:solidFill>
              <a:latin typeface="+mn-lt"/>
            </a:endParaRPr>
          </a:p>
        </p:txBody>
      </p:sp>
    </p:spTree>
    <p:extLst>
      <p:ext uri="{BB962C8B-B14F-4D97-AF65-F5344CB8AC3E}">
        <p14:creationId xmlns:p14="http://schemas.microsoft.com/office/powerpoint/2010/main" val="4170046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Core 3Q06-- Gro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101514" tIns="50760" rIns="101514" bIns="50760" numCol="1" anchor="t" anchorCtr="0" compatLnSpc="1">
        <a:prstTxWarp prst="textNoShape">
          <a:avLst/>
        </a:prstTxWarp>
      </a:bodyPr>
      <a:lstStyle>
        <a:defPPr marL="0" marR="0" indent="0" algn="ctr" defTabSz="974725" rtl="0" eaLnBrk="0" fontAlgn="base" latinLnBrk="0" hangingPunct="0">
          <a:lnSpc>
            <a:spcPct val="100000"/>
          </a:lnSpc>
          <a:spcBef>
            <a:spcPct val="0"/>
          </a:spcBef>
          <a:spcAft>
            <a:spcPct val="0"/>
          </a:spcAft>
          <a:buClrTx/>
          <a:buSzTx/>
          <a:buFontTx/>
          <a:buNone/>
          <a:tabLst>
            <a:tab pos="249238" algn="l"/>
          </a:tabLst>
          <a:defRPr kumimoji="0" lang="en-US" sz="1900" b="0" i="0" u="none" strike="noStrike" cap="none" normalizeH="0" baseline="0" smtClean="0">
            <a:ln>
              <a:noFill/>
            </a:ln>
            <a:solidFill>
              <a:srgbClr val="0E1D47"/>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101514" tIns="50760" rIns="101514" bIns="50760" numCol="1" anchor="t" anchorCtr="0" compatLnSpc="1">
        <a:prstTxWarp prst="textNoShape">
          <a:avLst/>
        </a:prstTxWarp>
      </a:bodyPr>
      <a:lstStyle>
        <a:defPPr marL="0" marR="0" indent="0" algn="ctr" defTabSz="974725" rtl="0" eaLnBrk="0" fontAlgn="base" latinLnBrk="0" hangingPunct="0">
          <a:lnSpc>
            <a:spcPct val="100000"/>
          </a:lnSpc>
          <a:spcBef>
            <a:spcPct val="0"/>
          </a:spcBef>
          <a:spcAft>
            <a:spcPct val="0"/>
          </a:spcAft>
          <a:buClrTx/>
          <a:buSzTx/>
          <a:buFontTx/>
          <a:buNone/>
          <a:tabLst>
            <a:tab pos="249238" algn="l"/>
          </a:tabLst>
          <a:defRPr kumimoji="0" lang="en-US" sz="1900" b="0" i="0" u="none" strike="noStrike" cap="none" normalizeH="0" baseline="0" smtClean="0">
            <a:ln>
              <a:noFill/>
            </a:ln>
            <a:solidFill>
              <a:srgbClr val="0E1D47"/>
            </a:solidFill>
            <a:effectLst/>
            <a:latin typeface="Arial" charset="0"/>
          </a:defRPr>
        </a:defPPr>
      </a:lstStyle>
    </a:lnDef>
  </a:objectDefaults>
  <a:extraClrSchemeLst>
    <a:extraClrScheme>
      <a:clrScheme name="Core 3Q06-- Gros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re 3Q06-- Gros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re 3Q06-- Gros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re 3Q06-- Gros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re 3Q06-- Gros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re 3Q06-- Gros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re 3Q06-- Gros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re 3Q06-- Gros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re 3Q06-- Gros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re 3Q06-- Gros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re 3Q06-- Gros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re 3Q06-- Gros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87739</TotalTime>
  <Words>3418</Words>
  <Application>Microsoft Office PowerPoint</Application>
  <PresentationFormat>Custom</PresentationFormat>
  <Paragraphs>898</Paragraphs>
  <Slides>45</Slides>
  <Notes>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Core 3Q06-- Gross</vt:lpstr>
      <vt:lpstr>PowerPoint Presentation</vt:lpstr>
      <vt:lpstr>Contact Information</vt:lpstr>
      <vt:lpstr>Firm</vt:lpstr>
      <vt:lpstr>Core Investment Beliefs</vt:lpstr>
      <vt:lpstr>Seasoned Team:  Founders</vt:lpstr>
      <vt:lpstr>Seasoned Team:  Senior Research</vt:lpstr>
      <vt:lpstr>PowerPoint Presentation</vt:lpstr>
      <vt:lpstr>A Global View is in our DNA: Languages Spoken</vt:lpstr>
      <vt:lpstr>Micro to Midcap: An Enormous Opportunity Set</vt:lpstr>
      <vt:lpstr>A Growing Global Opportunity Set</vt:lpstr>
      <vt:lpstr>Investment Focus: High Quality Companies</vt:lpstr>
      <vt:lpstr>Investment Types</vt:lpstr>
      <vt:lpstr>Investment Type: Best-In-Class Growth</vt:lpstr>
      <vt:lpstr>Investment Type: Fallen Angels</vt:lpstr>
      <vt:lpstr>Investment Type: Stalwarts</vt:lpstr>
      <vt:lpstr>Our Research Process: Bottom Up</vt:lpstr>
      <vt:lpstr>Research Process Flow</vt:lpstr>
      <vt:lpstr>PowerPoint Presentation</vt:lpstr>
      <vt:lpstr>Portfolio Construction</vt:lpstr>
      <vt:lpstr>Quality/Value/(Business) Momentum Discipline</vt:lpstr>
      <vt:lpstr>Portfolio Risk Management</vt:lpstr>
      <vt:lpstr>Sell Discipline</vt:lpstr>
      <vt:lpstr>One Strategy, Multiple Flavors</vt:lpstr>
      <vt:lpstr>Stalwarts Portfolios (not yet available)</vt:lpstr>
      <vt:lpstr>Why Stalwarts Portfolio?</vt:lpstr>
      <vt:lpstr>Market Cap Exposure by Strategy</vt:lpstr>
      <vt:lpstr>Name Overlap</vt:lpstr>
      <vt:lpstr>Why Consider Investing With Grandeur Peak?</vt:lpstr>
      <vt:lpstr>Appendix</vt:lpstr>
      <vt:lpstr>Grandeur Peak – Core Values</vt:lpstr>
      <vt:lpstr>Grandeur Peak – What’s In a Name?</vt:lpstr>
      <vt:lpstr>Screening Discipline:  Multiple Looks at Roughly 30,000 Companies</vt:lpstr>
      <vt:lpstr>Stock Screening: Sample Printout</vt:lpstr>
      <vt:lpstr>Biographies</vt:lpstr>
      <vt:lpstr>Biographies</vt:lpstr>
      <vt:lpstr>Biographies</vt:lpstr>
      <vt:lpstr>Biographies</vt:lpstr>
      <vt:lpstr>Biographies</vt:lpstr>
      <vt:lpstr>Biographies</vt:lpstr>
      <vt:lpstr>Biographies</vt:lpstr>
      <vt:lpstr>Biographies</vt:lpstr>
      <vt:lpstr>Biographies</vt:lpstr>
      <vt:lpstr>Biographies</vt:lpstr>
      <vt:lpstr>Disclosures</vt:lpstr>
      <vt:lpstr>Disclosures</vt:lpstr>
    </vt:vector>
  </TitlesOfParts>
  <Company>Wasatch Advisors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twilliams</dc:creator>
  <cp:lastModifiedBy>Amy Johnson</cp:lastModifiedBy>
  <cp:revision>1157</cp:revision>
  <cp:lastPrinted>2013-05-09T18:34:48Z</cp:lastPrinted>
  <dcterms:created xsi:type="dcterms:W3CDTF">2004-06-18T00:43:03Z</dcterms:created>
  <dcterms:modified xsi:type="dcterms:W3CDTF">2015-08-10T18:04:38Z</dcterms:modified>
</cp:coreProperties>
</file>