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3" r:id="rId2"/>
    <p:sldId id="260" r:id="rId3"/>
    <p:sldId id="261" r:id="rId4"/>
    <p:sldId id="271" r:id="rId5"/>
    <p:sldId id="272" r:id="rId6"/>
    <p:sldId id="258" r:id="rId7"/>
    <p:sldId id="274" r:id="rId8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A1A1"/>
    <a:srgbClr val="1273B1"/>
    <a:srgbClr val="FF5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1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7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95FBA924-7F63-4BBB-8840-37F133CADF0B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69988"/>
            <a:ext cx="421322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1C0D023A-7C35-4E47-BBCC-0A1EF85F0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51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0D023A-7C35-4E47-BBCC-0A1EF85F05C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247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154501"/>
            <a:ext cx="9144000" cy="30327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B42D-C0AE-4A05-9D38-DBE45B9359B2}" type="datetimeFigureOut">
              <a:rPr lang="en-CA" smtClean="0"/>
              <a:t>2015-09-08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7ABE-306A-46B7-B5CB-769BE1AAD9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59319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B42D-C0AE-4A05-9D38-DBE45B9359B2}" type="datetimeFigureOut">
              <a:rPr lang="en-CA" smtClean="0"/>
              <a:t>2015-09-08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7ABE-306A-46B7-B5CB-769BE1AAD9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06216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B42D-C0AE-4A05-9D38-DBE45B9359B2}" type="datetimeFigureOut">
              <a:rPr lang="en-CA" smtClean="0"/>
              <a:t>2015-09-08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7ABE-306A-46B7-B5CB-769BE1AAD9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2887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B42D-C0AE-4A05-9D38-DBE45B9359B2}" type="datetimeFigureOut">
              <a:rPr lang="en-CA" smtClean="0"/>
              <a:t>2015-09-08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7ABE-306A-46B7-B5CB-769BE1AAD973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8091487" y="6560508"/>
            <a:ext cx="4619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717ABE-306A-46B7-B5CB-769BE1AAD973}" type="slidenum">
              <a:rPr lang="en-CA" sz="105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CA" sz="10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814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B42D-C0AE-4A05-9D38-DBE45B9359B2}" type="datetimeFigureOut">
              <a:rPr lang="en-CA" smtClean="0"/>
              <a:t>2015-09-08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7ABE-306A-46B7-B5CB-769BE1AAD9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280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B42D-C0AE-4A05-9D38-DBE45B9359B2}" type="datetimeFigureOut">
              <a:rPr lang="en-CA" smtClean="0"/>
              <a:t>2015-09-08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7ABE-306A-46B7-B5CB-769BE1AAD9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8859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B42D-C0AE-4A05-9D38-DBE45B9359B2}" type="datetimeFigureOut">
              <a:rPr lang="en-CA" smtClean="0"/>
              <a:t>2015-09-08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7ABE-306A-46B7-B5CB-769BE1AAD9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9344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B42D-C0AE-4A05-9D38-DBE45B9359B2}" type="datetimeFigureOut">
              <a:rPr lang="en-CA" smtClean="0"/>
              <a:t>2015-09-08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7ABE-306A-46B7-B5CB-769BE1AAD9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5208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B42D-C0AE-4A05-9D38-DBE45B9359B2}" type="datetimeFigureOut">
              <a:rPr lang="en-CA" smtClean="0"/>
              <a:t>2015-09-08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7ABE-306A-46B7-B5CB-769BE1AAD9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8711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B42D-C0AE-4A05-9D38-DBE45B9359B2}" type="datetimeFigureOut">
              <a:rPr lang="en-CA" smtClean="0"/>
              <a:t>2015-09-08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7ABE-306A-46B7-B5CB-769BE1AAD9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2707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B42D-C0AE-4A05-9D38-DBE45B9359B2}" type="datetimeFigureOut">
              <a:rPr lang="en-CA" smtClean="0"/>
              <a:t>2015-09-08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17ABE-306A-46B7-B5CB-769BE1AAD9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9138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9B42D-C0AE-4A05-9D38-DBE45B9359B2}" type="datetimeFigureOut">
              <a:rPr lang="en-CA" smtClean="0"/>
              <a:t>2015-09-08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17ABE-306A-46B7-B5CB-769BE1AAD9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83697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microsoft.com/office/2007/relationships/hdphoto" Target="../media/hdphoto1.wdp"/><Relationship Id="rId7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5.jpeg"/><Relationship Id="rId2" Type="http://schemas.openxmlformats.org/officeDocument/2006/relationships/hyperlink" Target="http://www.5by5wireless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14.png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668153" y="5189746"/>
            <a:ext cx="3995487" cy="1152904"/>
            <a:chOff x="2678485" y="5179936"/>
            <a:chExt cx="3995487" cy="1152904"/>
          </a:xfrm>
        </p:grpSpPr>
        <p:sp>
          <p:nvSpPr>
            <p:cNvPr id="4" name="Rectangle 3"/>
            <p:cNvSpPr/>
            <p:nvPr/>
          </p:nvSpPr>
          <p:spPr>
            <a:xfrm>
              <a:off x="2678485" y="5901953"/>
              <a:ext cx="3995487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1100" i="1" dirty="0">
                  <a:solidFill>
                    <a:srgbClr val="164BA0"/>
                  </a:solidFill>
                </a:rPr>
                <a:t>Accelerating the process of invention, patent creation and monetization by providing funding, talent and expert processes.</a:t>
              </a: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3781" y="5179936"/>
              <a:ext cx="1844238" cy="645575"/>
            </a:xfrm>
            <a:prstGeom prst="rect">
              <a:avLst/>
            </a:prstGeom>
          </p:spPr>
        </p:pic>
      </p:grpSp>
      <p:sp>
        <p:nvSpPr>
          <p:cNvPr id="6" name="TextBox 5"/>
          <p:cNvSpPr txBox="1"/>
          <p:nvPr/>
        </p:nvSpPr>
        <p:spPr>
          <a:xfrm>
            <a:off x="2305034" y="2571888"/>
            <a:ext cx="4721727" cy="1384995"/>
          </a:xfrm>
          <a:prstGeom prst="rect">
            <a:avLst/>
          </a:prstGeom>
          <a:noFill/>
          <a:effectLst>
            <a:outerShdw blurRad="76200" dist="50800" dir="6060000" algn="t" rotWithShape="0">
              <a:prstClr val="black">
                <a:alpha val="41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Coverage Diagram</a:t>
            </a:r>
          </a:p>
          <a:p>
            <a:pPr algn="ctr"/>
            <a:r>
              <a:rPr lang="en-US" sz="2800" dirty="0" smtClean="0"/>
              <a:t>Example</a:t>
            </a:r>
          </a:p>
          <a:p>
            <a:pPr algn="ctr"/>
            <a:r>
              <a:rPr lang="en-US" sz="2800" dirty="0" smtClean="0"/>
              <a:t>For World-Wide Internet</a:t>
            </a:r>
            <a:endParaRPr lang="en-US" sz="28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890" y="1724966"/>
            <a:ext cx="5038017" cy="818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49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394084"/>
              </p:ext>
            </p:extLst>
          </p:nvPr>
        </p:nvGraphicFramePr>
        <p:xfrm>
          <a:off x="706914" y="1813232"/>
          <a:ext cx="3960000" cy="3845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00"/>
                <a:gridCol w="792000"/>
                <a:gridCol w="792000"/>
                <a:gridCol w="792000"/>
                <a:gridCol w="792000"/>
              </a:tblGrid>
              <a:tr h="77259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LTE</a:t>
                      </a:r>
                      <a:endParaRPr lang="en-CA" sz="1600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4G</a:t>
                      </a:r>
                      <a:endParaRPr lang="en-CA" sz="1600" b="1" dirty="0" smtClean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·</a:t>
                      </a:r>
                      <a:endParaRPr lang="en-CA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8254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·</a:t>
                      </a:r>
                      <a:endParaRPr lang="en-CA" b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LTE</a:t>
                      </a:r>
                      <a:endParaRPr lang="en-CA" sz="1600" b="1" dirty="0" smtClean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825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3G</a:t>
                      </a:r>
                      <a:endParaRPr lang="en-CA" sz="1600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·</a:t>
                      </a:r>
                      <a:endParaRPr lang="en-CA" b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8254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4G</a:t>
                      </a:r>
                      <a:endParaRPr lang="en-CA" sz="1600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8254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DOCSIS 3.1</a:t>
                      </a:r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Pentagon 2"/>
          <p:cNvSpPr/>
          <p:nvPr/>
        </p:nvSpPr>
        <p:spPr>
          <a:xfrm>
            <a:off x="266426" y="341036"/>
            <a:ext cx="3253620" cy="540000"/>
          </a:xfrm>
          <a:prstGeom prst="homePlate">
            <a:avLst/>
          </a:prstGeom>
          <a:solidFill>
            <a:srgbClr val="1273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Current Coverage Diagram 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Top View*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48492" y="1639418"/>
            <a:ext cx="4278300" cy="4240200"/>
            <a:chOff x="600248" y="1734304"/>
            <a:chExt cx="4278300" cy="4240200"/>
          </a:xfrm>
        </p:grpSpPr>
        <p:sp>
          <p:nvSpPr>
            <p:cNvPr id="100" name="Oval 99"/>
            <p:cNvSpPr/>
            <p:nvPr/>
          </p:nvSpPr>
          <p:spPr>
            <a:xfrm>
              <a:off x="2181398" y="48585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102" name="Oval 101"/>
            <p:cNvSpPr/>
            <p:nvPr/>
          </p:nvSpPr>
          <p:spPr>
            <a:xfrm>
              <a:off x="600248" y="48585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76" name="Oval 75"/>
            <p:cNvSpPr/>
            <p:nvPr/>
          </p:nvSpPr>
          <p:spPr>
            <a:xfrm>
              <a:off x="2971973" y="17343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80" name="Oval 79"/>
            <p:cNvSpPr/>
            <p:nvPr/>
          </p:nvSpPr>
          <p:spPr>
            <a:xfrm>
              <a:off x="2181398" y="17343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81" name="Oval 80"/>
            <p:cNvSpPr/>
            <p:nvPr/>
          </p:nvSpPr>
          <p:spPr>
            <a:xfrm>
              <a:off x="1390823" y="17343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600248" y="17343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83" name="Oval 82"/>
            <p:cNvSpPr/>
            <p:nvPr/>
          </p:nvSpPr>
          <p:spPr>
            <a:xfrm>
              <a:off x="3762548" y="251535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2181398" y="251535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86" name="Oval 85"/>
            <p:cNvSpPr/>
            <p:nvPr/>
          </p:nvSpPr>
          <p:spPr>
            <a:xfrm>
              <a:off x="1390823" y="251535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87" name="Oval 86"/>
            <p:cNvSpPr/>
            <p:nvPr/>
          </p:nvSpPr>
          <p:spPr>
            <a:xfrm>
              <a:off x="600248" y="251535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88" name="Oval 87"/>
            <p:cNvSpPr/>
            <p:nvPr/>
          </p:nvSpPr>
          <p:spPr>
            <a:xfrm>
              <a:off x="3762548" y="32964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89" name="Oval 88"/>
            <p:cNvSpPr/>
            <p:nvPr/>
          </p:nvSpPr>
          <p:spPr>
            <a:xfrm>
              <a:off x="2971973" y="32964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1" name="Oval 90"/>
            <p:cNvSpPr/>
            <p:nvPr/>
          </p:nvSpPr>
          <p:spPr>
            <a:xfrm>
              <a:off x="1390823" y="32964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2" name="Oval 91"/>
            <p:cNvSpPr/>
            <p:nvPr/>
          </p:nvSpPr>
          <p:spPr>
            <a:xfrm>
              <a:off x="600248" y="32964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3" name="Oval 92"/>
            <p:cNvSpPr/>
            <p:nvPr/>
          </p:nvSpPr>
          <p:spPr>
            <a:xfrm>
              <a:off x="3762548" y="407745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4" name="Oval 93"/>
            <p:cNvSpPr/>
            <p:nvPr/>
          </p:nvSpPr>
          <p:spPr>
            <a:xfrm>
              <a:off x="2971973" y="407745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5" name="Oval 94"/>
            <p:cNvSpPr/>
            <p:nvPr/>
          </p:nvSpPr>
          <p:spPr>
            <a:xfrm>
              <a:off x="2181398" y="407745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6" name="Oval 95"/>
            <p:cNvSpPr/>
            <p:nvPr/>
          </p:nvSpPr>
          <p:spPr>
            <a:xfrm>
              <a:off x="1390823" y="407745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7" name="Oval 96"/>
            <p:cNvSpPr/>
            <p:nvPr/>
          </p:nvSpPr>
          <p:spPr>
            <a:xfrm>
              <a:off x="600248" y="407745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8" name="Oval 97"/>
            <p:cNvSpPr/>
            <p:nvPr/>
          </p:nvSpPr>
          <p:spPr>
            <a:xfrm>
              <a:off x="3762548" y="48585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9" name="Oval 98"/>
            <p:cNvSpPr/>
            <p:nvPr/>
          </p:nvSpPr>
          <p:spPr>
            <a:xfrm>
              <a:off x="2971973" y="48585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101" name="Oval 100"/>
            <p:cNvSpPr/>
            <p:nvPr/>
          </p:nvSpPr>
          <p:spPr>
            <a:xfrm>
              <a:off x="1390823" y="4858504"/>
              <a:ext cx="1116000" cy="1116000"/>
            </a:xfrm>
            <a:prstGeom prst="ellipse">
              <a:avLst/>
            </a:prstGeom>
            <a:noFill/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84" name="Oval 83"/>
            <p:cNvSpPr/>
            <p:nvPr/>
          </p:nvSpPr>
          <p:spPr>
            <a:xfrm>
              <a:off x="2971973" y="2515354"/>
              <a:ext cx="1116000" cy="1116000"/>
            </a:xfrm>
            <a:prstGeom prst="ellipse">
              <a:avLst/>
            </a:prstGeom>
            <a:noFill/>
            <a:ln w="19050"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3762548" y="1734304"/>
              <a:ext cx="1116000" cy="1116000"/>
            </a:xfrm>
            <a:prstGeom prst="ellipse">
              <a:avLst/>
            </a:prstGeom>
            <a:noFill/>
            <a:ln w="19050">
              <a:solidFill>
                <a:srgbClr val="0070C0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0" name="Oval 89"/>
            <p:cNvSpPr/>
            <p:nvPr/>
          </p:nvSpPr>
          <p:spPr>
            <a:xfrm>
              <a:off x="2181398" y="3296404"/>
              <a:ext cx="1116000" cy="1116000"/>
            </a:xfrm>
            <a:prstGeom prst="ellipse">
              <a:avLst/>
            </a:prstGeom>
            <a:noFill/>
            <a:ln w="19050">
              <a:solidFill>
                <a:srgbClr val="0070C0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2" name="TextBox 1"/>
            <p:cNvSpPr txBox="1"/>
            <p:nvPr/>
          </p:nvSpPr>
          <p:spPr>
            <a:xfrm rot="19000384">
              <a:off x="2648253" y="3397386"/>
              <a:ext cx="6277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</a:t>
              </a:r>
            </a:p>
            <a:p>
              <a:pPr algn="ctr"/>
              <a:r>
                <a:rPr lang="en-US" sz="1200" dirty="0" smtClean="0"/>
                <a:t>km</a:t>
              </a:r>
              <a:endParaRPr lang="en-CA" sz="12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9000384">
              <a:off x="3017384" y="3049703"/>
              <a:ext cx="6277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</a:t>
              </a:r>
            </a:p>
            <a:p>
              <a:pPr algn="ctr"/>
              <a:r>
                <a:rPr lang="en-US" sz="1200" dirty="0" smtClean="0"/>
                <a:t>km</a:t>
              </a:r>
              <a:endParaRPr lang="en-CA" sz="12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9000384">
              <a:off x="3446849" y="2616337"/>
              <a:ext cx="6277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</a:t>
              </a:r>
            </a:p>
            <a:p>
              <a:pPr algn="ctr"/>
              <a:r>
                <a:rPr lang="en-US" sz="1200" dirty="0" smtClean="0"/>
                <a:t>km</a:t>
              </a:r>
              <a:endParaRPr lang="en-CA" sz="1200" dirty="0"/>
            </a:p>
          </p:txBody>
        </p:sp>
        <p:sp>
          <p:nvSpPr>
            <p:cNvPr id="53" name="TextBox 52"/>
            <p:cNvSpPr txBox="1"/>
            <p:nvPr/>
          </p:nvSpPr>
          <p:spPr>
            <a:xfrm rot="19000384">
              <a:off x="3815980" y="2268654"/>
              <a:ext cx="6277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</a:t>
              </a:r>
            </a:p>
            <a:p>
              <a:pPr algn="ctr"/>
              <a:r>
                <a:rPr lang="en-US" sz="1200" dirty="0" smtClean="0"/>
                <a:t>km</a:t>
              </a:r>
              <a:endParaRPr lang="en-CA" sz="1200" dirty="0"/>
            </a:p>
          </p:txBody>
        </p:sp>
        <p:sp>
          <p:nvSpPr>
            <p:cNvPr id="54" name="TextBox 53"/>
            <p:cNvSpPr txBox="1"/>
            <p:nvPr/>
          </p:nvSpPr>
          <p:spPr>
            <a:xfrm rot="19000384">
              <a:off x="4226982" y="1872721"/>
              <a:ext cx="6277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</a:t>
              </a:r>
            </a:p>
            <a:p>
              <a:pPr algn="ctr"/>
              <a:r>
                <a:rPr lang="en-US" sz="1200" dirty="0" smtClean="0"/>
                <a:t>km</a:t>
              </a:r>
              <a:endParaRPr lang="en-CA" sz="1200" dirty="0"/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V="1">
              <a:off x="4346262" y="1923363"/>
              <a:ext cx="366826" cy="357988"/>
            </a:xfrm>
            <a:prstGeom prst="straightConnector1">
              <a:avLst/>
            </a:prstGeom>
            <a:ln w="3175">
              <a:solidFill>
                <a:srgbClr val="FF5353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flipV="1">
              <a:off x="3930577" y="2315052"/>
              <a:ext cx="366826" cy="357988"/>
            </a:xfrm>
            <a:prstGeom prst="straightConnector1">
              <a:avLst/>
            </a:prstGeom>
            <a:ln w="3175">
              <a:solidFill>
                <a:srgbClr val="FF5353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V="1">
              <a:off x="3546560" y="2677564"/>
              <a:ext cx="366826" cy="357988"/>
            </a:xfrm>
            <a:prstGeom prst="straightConnector1">
              <a:avLst/>
            </a:prstGeom>
            <a:ln w="3175">
              <a:solidFill>
                <a:srgbClr val="FF5353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3126071" y="3095728"/>
              <a:ext cx="366826" cy="357988"/>
            </a:xfrm>
            <a:prstGeom prst="straightConnector1">
              <a:avLst/>
            </a:prstGeom>
            <a:ln w="3175">
              <a:solidFill>
                <a:srgbClr val="FF5353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Arrow Connector 3"/>
            <p:cNvCxnSpPr/>
            <p:nvPr/>
          </p:nvCxnSpPr>
          <p:spPr>
            <a:xfrm flipV="1">
              <a:off x="2741763" y="3469288"/>
              <a:ext cx="366826" cy="357988"/>
            </a:xfrm>
            <a:prstGeom prst="straightConnector1">
              <a:avLst/>
            </a:prstGeom>
            <a:ln w="3175">
              <a:solidFill>
                <a:srgbClr val="FF5353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328606" y="3802821"/>
              <a:ext cx="816853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Antenna</a:t>
              </a:r>
              <a:endParaRPr lang="en-CA" sz="7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447485" y="2611085"/>
            <a:ext cx="3828626" cy="1958517"/>
            <a:chOff x="5658743" y="2912408"/>
            <a:chExt cx="3828626" cy="1958517"/>
          </a:xfrm>
        </p:grpSpPr>
        <p:sp>
          <p:nvSpPr>
            <p:cNvPr id="9" name="TextBox 8"/>
            <p:cNvSpPr txBox="1"/>
            <p:nvPr/>
          </p:nvSpPr>
          <p:spPr>
            <a:xfrm>
              <a:off x="7401394" y="2912408"/>
              <a:ext cx="2085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Signal Strength</a:t>
              </a:r>
              <a:endParaRPr lang="en-CA" dirty="0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5658743" y="3070925"/>
              <a:ext cx="3132761" cy="1800000"/>
              <a:chOff x="5365445" y="3095934"/>
              <a:chExt cx="3132761" cy="1800000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7348882" y="3436813"/>
                <a:ext cx="1149324" cy="1272793"/>
                <a:chOff x="7937763" y="3212707"/>
                <a:chExt cx="1149324" cy="1272793"/>
              </a:xfrm>
            </p:grpSpPr>
            <p:sp>
              <p:nvSpPr>
                <p:cNvPr id="105" name="Oval 104"/>
                <p:cNvSpPr/>
                <p:nvPr/>
              </p:nvSpPr>
              <p:spPr>
                <a:xfrm>
                  <a:off x="7944538" y="3284033"/>
                  <a:ext cx="108000" cy="108000"/>
                </a:xfrm>
                <a:prstGeom prst="ellipse">
                  <a:avLst/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107" name="Oval 106"/>
                <p:cNvSpPr/>
                <p:nvPr/>
              </p:nvSpPr>
              <p:spPr>
                <a:xfrm>
                  <a:off x="7944538" y="3538871"/>
                  <a:ext cx="108000" cy="108000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 w="19050"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108" name="Oval 107"/>
                <p:cNvSpPr/>
                <p:nvPr/>
              </p:nvSpPr>
              <p:spPr>
                <a:xfrm>
                  <a:off x="7944538" y="3793709"/>
                  <a:ext cx="108000" cy="108000"/>
                </a:xfrm>
                <a:prstGeom prst="ellipse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 w="19050"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109" name="Oval 108"/>
                <p:cNvSpPr/>
                <p:nvPr/>
              </p:nvSpPr>
              <p:spPr>
                <a:xfrm>
                  <a:off x="7948482" y="4044343"/>
                  <a:ext cx="108000" cy="108000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110" name="Oval 109"/>
                <p:cNvSpPr/>
                <p:nvPr/>
              </p:nvSpPr>
              <p:spPr>
                <a:xfrm>
                  <a:off x="7937763" y="4294977"/>
                  <a:ext cx="108000" cy="108000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9050"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111" name="TextBox 110"/>
                <p:cNvSpPr txBox="1"/>
                <p:nvPr/>
              </p:nvSpPr>
              <p:spPr>
                <a:xfrm>
                  <a:off x="8022243" y="3212707"/>
                  <a:ext cx="1064844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dirty="0" smtClean="0"/>
                    <a:t>0 – 1 km (</a:t>
                  </a:r>
                  <a:r>
                    <a:rPr lang="en-US" sz="1000" b="1" dirty="0" smtClean="0"/>
                    <a:t>5 bars</a:t>
                  </a:r>
                  <a:r>
                    <a:rPr lang="en-US" sz="1000" dirty="0" smtClean="0"/>
                    <a:t>)</a:t>
                  </a:r>
                  <a:endParaRPr lang="en-CA" sz="1000" dirty="0"/>
                </a:p>
              </p:txBody>
            </p:sp>
            <p:sp>
              <p:nvSpPr>
                <p:cNvPr id="112" name="TextBox 111"/>
                <p:cNvSpPr txBox="1"/>
                <p:nvPr/>
              </p:nvSpPr>
              <p:spPr>
                <a:xfrm>
                  <a:off x="8029018" y="3458928"/>
                  <a:ext cx="105806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dirty="0"/>
                    <a:t>1</a:t>
                  </a:r>
                  <a:r>
                    <a:rPr lang="en-US" sz="1000" dirty="0" smtClean="0"/>
                    <a:t> – 2 km (</a:t>
                  </a:r>
                  <a:r>
                    <a:rPr lang="en-US" sz="1000" b="1" dirty="0" smtClean="0"/>
                    <a:t>4 bars</a:t>
                  </a:r>
                  <a:r>
                    <a:rPr lang="en-US" sz="1000" dirty="0" smtClean="0"/>
                    <a:t>)</a:t>
                  </a:r>
                  <a:endParaRPr lang="en-CA" sz="1000" dirty="0"/>
                </a:p>
              </p:txBody>
            </p:sp>
            <p:sp>
              <p:nvSpPr>
                <p:cNvPr id="113" name="TextBox 112"/>
                <p:cNvSpPr txBox="1"/>
                <p:nvPr/>
              </p:nvSpPr>
              <p:spPr>
                <a:xfrm>
                  <a:off x="8022241" y="3717275"/>
                  <a:ext cx="1064845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dirty="0"/>
                    <a:t>2</a:t>
                  </a:r>
                  <a:r>
                    <a:rPr lang="en-US" sz="1000" dirty="0" smtClean="0"/>
                    <a:t> – 3 km (</a:t>
                  </a:r>
                  <a:r>
                    <a:rPr lang="en-US" sz="1000" b="1" dirty="0" smtClean="0"/>
                    <a:t>3 bars</a:t>
                  </a:r>
                  <a:r>
                    <a:rPr lang="en-US" sz="1000" dirty="0" smtClean="0"/>
                    <a:t>)</a:t>
                  </a:r>
                  <a:endParaRPr lang="en-CA" sz="1000" dirty="0"/>
                </a:p>
              </p:txBody>
            </p:sp>
            <p:sp>
              <p:nvSpPr>
                <p:cNvPr id="114" name="TextBox 113"/>
                <p:cNvSpPr txBox="1"/>
                <p:nvPr/>
              </p:nvSpPr>
              <p:spPr>
                <a:xfrm>
                  <a:off x="8022240" y="3970925"/>
                  <a:ext cx="1064846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dirty="0"/>
                    <a:t>3</a:t>
                  </a:r>
                  <a:r>
                    <a:rPr lang="en-US" sz="1000" dirty="0" smtClean="0"/>
                    <a:t> – 4 km (</a:t>
                  </a:r>
                  <a:r>
                    <a:rPr lang="en-US" sz="1000" b="1" dirty="0" smtClean="0"/>
                    <a:t>2 bars</a:t>
                  </a:r>
                  <a:r>
                    <a:rPr lang="en-US" sz="1000" dirty="0" smtClean="0"/>
                    <a:t>)</a:t>
                  </a:r>
                  <a:endParaRPr lang="en-CA" sz="1000" dirty="0"/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>
                  <a:off x="7994273" y="4239279"/>
                  <a:ext cx="1064847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dirty="0"/>
                    <a:t>4</a:t>
                  </a:r>
                  <a:r>
                    <a:rPr lang="en-US" sz="1000" dirty="0" smtClean="0"/>
                    <a:t> – 5 km (</a:t>
                  </a:r>
                  <a:r>
                    <a:rPr lang="en-US" sz="1000" b="1" dirty="0" smtClean="0"/>
                    <a:t>1 bar</a:t>
                  </a:r>
                  <a:r>
                    <a:rPr lang="en-US" sz="1000" dirty="0" smtClean="0"/>
                    <a:t>)</a:t>
                  </a:r>
                  <a:endParaRPr lang="en-CA" sz="1000" dirty="0"/>
                </a:p>
              </p:txBody>
            </p:sp>
          </p:grpSp>
          <p:grpSp>
            <p:nvGrpSpPr>
              <p:cNvPr id="15" name="Group 14"/>
              <p:cNvGrpSpPr/>
              <p:nvPr/>
            </p:nvGrpSpPr>
            <p:grpSpPr>
              <a:xfrm>
                <a:off x="5365445" y="3095934"/>
                <a:ext cx="1800000" cy="1800000"/>
                <a:chOff x="5852769" y="3086356"/>
                <a:chExt cx="1800000" cy="1800000"/>
              </a:xfrm>
            </p:grpSpPr>
            <p:sp>
              <p:nvSpPr>
                <p:cNvPr id="72" name="Oval 71"/>
                <p:cNvSpPr/>
                <p:nvPr/>
              </p:nvSpPr>
              <p:spPr>
                <a:xfrm>
                  <a:off x="5852769" y="3086356"/>
                  <a:ext cx="1800000" cy="1800000"/>
                </a:xfrm>
                <a:prstGeom prst="ellips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9050"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78" name="Oval 77"/>
                <p:cNvSpPr/>
                <p:nvPr/>
              </p:nvSpPr>
              <p:spPr>
                <a:xfrm>
                  <a:off x="6032769" y="3260028"/>
                  <a:ext cx="1440000" cy="1440000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79" name="Oval 78"/>
                <p:cNvSpPr/>
                <p:nvPr/>
              </p:nvSpPr>
              <p:spPr>
                <a:xfrm>
                  <a:off x="6212769" y="3440028"/>
                  <a:ext cx="1080000" cy="1080000"/>
                </a:xfrm>
                <a:prstGeom prst="ellipse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 w="19050"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103" name="Oval 102"/>
                <p:cNvSpPr/>
                <p:nvPr/>
              </p:nvSpPr>
              <p:spPr>
                <a:xfrm>
                  <a:off x="6392769" y="3620028"/>
                  <a:ext cx="720000" cy="720000"/>
                </a:xfrm>
                <a:prstGeom prst="ellipse">
                  <a:avLst/>
                </a:prstGeom>
                <a:solidFill>
                  <a:schemeClr val="accent5">
                    <a:lumMod val="75000"/>
                  </a:schemeClr>
                </a:solidFill>
                <a:ln w="19050"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sp>
              <p:nvSpPr>
                <p:cNvPr id="104" name="Oval 103"/>
                <p:cNvSpPr/>
                <p:nvPr/>
              </p:nvSpPr>
              <p:spPr>
                <a:xfrm>
                  <a:off x="6572769" y="3800028"/>
                  <a:ext cx="360000" cy="360000"/>
                </a:xfrm>
                <a:prstGeom prst="ellipse">
                  <a:avLst/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cxnSp>
              <p:nvCxnSpPr>
                <p:cNvPr id="74" name="Straight Arrow Connector 73"/>
                <p:cNvCxnSpPr>
                  <a:endCxn id="72" idx="7"/>
                </p:cNvCxnSpPr>
                <p:nvPr/>
              </p:nvCxnSpPr>
              <p:spPr>
                <a:xfrm flipV="1">
                  <a:off x="6787454" y="3349960"/>
                  <a:ext cx="601711" cy="595576"/>
                </a:xfrm>
                <a:prstGeom prst="straightConnector1">
                  <a:avLst/>
                </a:prstGeom>
                <a:ln w="3175">
                  <a:solidFill>
                    <a:srgbClr val="FF0000"/>
                  </a:solidFill>
                  <a:headEnd type="triangle" w="sm" len="med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" name="TextBox 105"/>
                <p:cNvSpPr txBox="1"/>
                <p:nvPr/>
              </p:nvSpPr>
              <p:spPr>
                <a:xfrm rot="18883041">
                  <a:off x="6777399" y="3397481"/>
                  <a:ext cx="627797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/>
                    <a:t>5</a:t>
                  </a:r>
                </a:p>
                <a:p>
                  <a:pPr algn="ctr"/>
                  <a:r>
                    <a:rPr lang="en-US" sz="1400" dirty="0" smtClean="0"/>
                    <a:t>km</a:t>
                  </a:r>
                  <a:endParaRPr lang="en-CA" sz="1400" dirty="0"/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6631556" y="3797188"/>
                  <a:ext cx="24718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effectLst>
                        <a:outerShdw blurRad="63500" sx="102000" sy="102000" algn="ctr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·</a:t>
                  </a:r>
                  <a:endParaRPr lang="en-CA" dirty="0"/>
                </a:p>
              </p:txBody>
            </p:sp>
          </p:grpSp>
        </p:grpSp>
      </p:grpSp>
      <p:sp>
        <p:nvSpPr>
          <p:cNvPr id="6" name="TextBox 5"/>
          <p:cNvSpPr txBox="1"/>
          <p:nvPr/>
        </p:nvSpPr>
        <p:spPr>
          <a:xfrm>
            <a:off x="673895" y="6127405"/>
            <a:ext cx="6261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*5by5 will replace 25 individual antennas with one 365 degree full duplex communication antenna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143" y="360950"/>
            <a:ext cx="3029475" cy="1767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17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60278" y="2242028"/>
            <a:ext cx="8232810" cy="2809863"/>
            <a:chOff x="356766" y="2000494"/>
            <a:chExt cx="8232810" cy="2809863"/>
          </a:xfrm>
        </p:grpSpPr>
        <p:sp>
          <p:nvSpPr>
            <p:cNvPr id="12" name="Oval 11"/>
            <p:cNvSpPr/>
            <p:nvPr/>
          </p:nvSpPr>
          <p:spPr>
            <a:xfrm>
              <a:off x="356766" y="2002355"/>
              <a:ext cx="2808002" cy="280800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5781574" y="2000494"/>
              <a:ext cx="2808002" cy="280800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  <a:alpha val="30000"/>
              </a:schemeClr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3069170" y="2000494"/>
              <a:ext cx="2808002" cy="280800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  <a:alpha val="30000"/>
              </a:schemeClr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8" name="Oval 47"/>
            <p:cNvSpPr/>
            <p:nvPr/>
          </p:nvSpPr>
          <p:spPr>
            <a:xfrm>
              <a:off x="6068054" y="2281295"/>
              <a:ext cx="2246400" cy="22464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30000"/>
              </a:schemeClr>
            </a:solidFill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6346426" y="2562095"/>
              <a:ext cx="1684800" cy="16848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30000"/>
              </a:schemeClr>
            </a:solidFill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50" name="Oval 49"/>
            <p:cNvSpPr/>
            <p:nvPr/>
          </p:nvSpPr>
          <p:spPr>
            <a:xfrm>
              <a:off x="6622225" y="2842895"/>
              <a:ext cx="1123200" cy="1123200"/>
            </a:xfrm>
            <a:prstGeom prst="ellipse">
              <a:avLst/>
            </a:prstGeom>
            <a:solidFill>
              <a:schemeClr val="accent1">
                <a:lumMod val="75000"/>
                <a:alpha val="30000"/>
              </a:schemeClr>
            </a:solidFill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69" name="Oval 68"/>
            <p:cNvSpPr/>
            <p:nvPr/>
          </p:nvSpPr>
          <p:spPr>
            <a:xfrm>
              <a:off x="6897785" y="3121426"/>
              <a:ext cx="561600" cy="561600"/>
            </a:xfrm>
            <a:prstGeom prst="ellipse">
              <a:avLst/>
            </a:prstGeom>
            <a:solidFill>
              <a:schemeClr val="accent1">
                <a:lumMod val="50000"/>
                <a:alpha val="30000"/>
              </a:schemeClr>
            </a:solidFill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cxnSp>
          <p:nvCxnSpPr>
            <p:cNvPr id="71" name="Straight Connector 70"/>
            <p:cNvCxnSpPr/>
            <p:nvPr/>
          </p:nvCxnSpPr>
          <p:spPr>
            <a:xfrm>
              <a:off x="7185502" y="2999538"/>
              <a:ext cx="322" cy="538086"/>
            </a:xfrm>
            <a:prstGeom prst="line">
              <a:avLst/>
            </a:prstGeom>
            <a:ln w="28575">
              <a:solidFill>
                <a:schemeClr val="bg1">
                  <a:lumMod val="95000"/>
                </a:schemeClr>
              </a:solidFill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3356059" y="2281295"/>
              <a:ext cx="2246400" cy="22464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30000"/>
              </a:schemeClr>
            </a:solidFill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3" name="Oval 42"/>
            <p:cNvSpPr/>
            <p:nvPr/>
          </p:nvSpPr>
          <p:spPr>
            <a:xfrm>
              <a:off x="3634431" y="2562095"/>
              <a:ext cx="1684800" cy="16848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30000"/>
              </a:schemeClr>
            </a:solidFill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3910230" y="2842895"/>
              <a:ext cx="1123200" cy="1123200"/>
            </a:xfrm>
            <a:prstGeom prst="ellipse">
              <a:avLst/>
            </a:prstGeom>
            <a:solidFill>
              <a:schemeClr val="accent1">
                <a:lumMod val="75000"/>
                <a:alpha val="30000"/>
              </a:schemeClr>
            </a:solidFill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6" name="Oval 45"/>
            <p:cNvSpPr/>
            <p:nvPr/>
          </p:nvSpPr>
          <p:spPr>
            <a:xfrm>
              <a:off x="4185790" y="3121426"/>
              <a:ext cx="561600" cy="561600"/>
            </a:xfrm>
            <a:prstGeom prst="ellipse">
              <a:avLst/>
            </a:prstGeom>
            <a:solidFill>
              <a:schemeClr val="accent1">
                <a:lumMod val="50000"/>
                <a:alpha val="30000"/>
              </a:schemeClr>
            </a:solidFill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4464881" y="2999538"/>
              <a:ext cx="322" cy="538086"/>
            </a:xfrm>
            <a:prstGeom prst="line">
              <a:avLst/>
            </a:prstGeom>
            <a:ln w="28575">
              <a:solidFill>
                <a:schemeClr val="bg1">
                  <a:lumMod val="95000"/>
                </a:schemeClr>
              </a:solidFill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641734" y="2281295"/>
              <a:ext cx="2246400" cy="22464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30000"/>
              </a:schemeClr>
            </a:solidFill>
            <a:ln w="31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0" name="Oval 89"/>
            <p:cNvSpPr/>
            <p:nvPr/>
          </p:nvSpPr>
          <p:spPr>
            <a:xfrm>
              <a:off x="920106" y="2562095"/>
              <a:ext cx="1684800" cy="16848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30000"/>
              </a:schemeClr>
            </a:solidFill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1" name="Oval 90"/>
            <p:cNvSpPr/>
            <p:nvPr/>
          </p:nvSpPr>
          <p:spPr>
            <a:xfrm>
              <a:off x="1195905" y="2842895"/>
              <a:ext cx="1123200" cy="1123200"/>
            </a:xfrm>
            <a:prstGeom prst="ellipse">
              <a:avLst/>
            </a:prstGeom>
            <a:solidFill>
              <a:schemeClr val="accent1">
                <a:lumMod val="75000"/>
                <a:alpha val="30000"/>
              </a:schemeClr>
            </a:solidFill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92" name="Oval 91"/>
            <p:cNvSpPr/>
            <p:nvPr/>
          </p:nvSpPr>
          <p:spPr>
            <a:xfrm>
              <a:off x="1471465" y="3121426"/>
              <a:ext cx="561600" cy="561600"/>
            </a:xfrm>
            <a:prstGeom prst="ellipse">
              <a:avLst/>
            </a:prstGeom>
            <a:solidFill>
              <a:schemeClr val="accent1">
                <a:lumMod val="50000"/>
                <a:alpha val="30000"/>
              </a:schemeClr>
            </a:solidFill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1774694" y="3568843"/>
              <a:ext cx="1308403" cy="0"/>
            </a:xfrm>
            <a:prstGeom prst="straightConnector1">
              <a:avLst/>
            </a:prstGeom>
            <a:ln w="3175">
              <a:solidFill>
                <a:srgbClr val="FF5353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3154312" y="3566951"/>
              <a:ext cx="1308403" cy="0"/>
            </a:xfrm>
            <a:prstGeom prst="straightConnector1">
              <a:avLst/>
            </a:prstGeom>
            <a:ln w="3175">
              <a:solidFill>
                <a:srgbClr val="FF5353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4473775" y="3566950"/>
              <a:ext cx="1308403" cy="0"/>
            </a:xfrm>
            <a:prstGeom prst="straightConnector1">
              <a:avLst/>
            </a:prstGeom>
            <a:ln w="3175">
              <a:solidFill>
                <a:srgbClr val="FF5353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5878144" y="3566951"/>
              <a:ext cx="1308403" cy="0"/>
            </a:xfrm>
            <a:prstGeom prst="straightConnector1">
              <a:avLst/>
            </a:prstGeom>
            <a:ln w="3175">
              <a:solidFill>
                <a:srgbClr val="FF5353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7197607" y="3566950"/>
              <a:ext cx="1308403" cy="0"/>
            </a:xfrm>
            <a:prstGeom prst="straightConnector1">
              <a:avLst/>
            </a:prstGeom>
            <a:ln w="3175">
              <a:solidFill>
                <a:srgbClr val="FF5353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2133977" y="3338236"/>
              <a:ext cx="6277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 km</a:t>
              </a:r>
              <a:endParaRPr lang="en-CA" sz="12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452836" y="3344401"/>
              <a:ext cx="6277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 km</a:t>
              </a:r>
              <a:endParaRPr lang="en-CA" sz="12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834110" y="3338236"/>
              <a:ext cx="6277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 km</a:t>
              </a:r>
              <a:endParaRPr lang="en-CA" sz="12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243365" y="3338189"/>
              <a:ext cx="6277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 km</a:t>
              </a:r>
              <a:endParaRPr lang="en-CA" sz="12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624639" y="3332024"/>
              <a:ext cx="6277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5 km</a:t>
              </a:r>
              <a:endParaRPr lang="en-CA" sz="1200" dirty="0"/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1767808" y="2999538"/>
              <a:ext cx="322" cy="538086"/>
            </a:xfrm>
            <a:prstGeom prst="line">
              <a:avLst/>
            </a:prstGeom>
            <a:ln w="28575">
              <a:solidFill>
                <a:schemeClr val="bg1">
                  <a:lumMod val="95000"/>
                </a:schemeClr>
              </a:solidFill>
              <a:head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1370563" y="3942172"/>
              <a:ext cx="780406" cy="4234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b="1" dirty="0" smtClean="0">
                  <a:solidFill>
                    <a:srgbClr val="FF0000"/>
                  </a:solidFill>
                </a:rPr>
                <a:t>4G/LTE</a:t>
              </a:r>
              <a:endParaRPr lang="en-CA" sz="16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911959" y="3942172"/>
              <a:ext cx="11224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b="1" dirty="0" smtClean="0">
                  <a:solidFill>
                    <a:srgbClr val="FF0000"/>
                  </a:solidFill>
                </a:rPr>
                <a:t>DOCSIS</a:t>
              </a:r>
              <a:r>
                <a:rPr lang="en-US" sz="1600" b="1" baseline="0" dirty="0" smtClean="0">
                  <a:solidFill>
                    <a:srgbClr val="FF0000"/>
                  </a:solidFill>
                </a:rPr>
                <a:t> 3.1</a:t>
              </a:r>
              <a:endParaRPr lang="en-CA" sz="16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975420" y="3923227"/>
              <a:ext cx="420308" cy="4234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b="1" dirty="0" smtClean="0">
                  <a:solidFill>
                    <a:srgbClr val="FF0000"/>
                  </a:solidFill>
                </a:rPr>
                <a:t>3G</a:t>
              </a:r>
              <a:endParaRPr lang="en-CA" sz="16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084676" y="2620799"/>
              <a:ext cx="81685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Antenna</a:t>
              </a:r>
              <a:endParaRPr lang="en-CA" sz="700" dirty="0"/>
            </a:p>
          </p:txBody>
        </p:sp>
      </p:grpSp>
      <p:sp>
        <p:nvSpPr>
          <p:cNvPr id="87" name="Pentagon 86"/>
          <p:cNvSpPr/>
          <p:nvPr/>
        </p:nvSpPr>
        <p:spPr>
          <a:xfrm>
            <a:off x="0" y="339865"/>
            <a:ext cx="3253620" cy="540000"/>
          </a:xfrm>
          <a:prstGeom prst="homePlate">
            <a:avLst/>
          </a:prstGeom>
          <a:solidFill>
            <a:srgbClr val="1273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Current Coverage Diagram 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Alternative Side View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2828459" y="1371223"/>
            <a:ext cx="33706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Significant quality drop off within 5 km</a:t>
            </a:r>
            <a:endParaRPr lang="en-CA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1299417" y="5453149"/>
            <a:ext cx="6428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farther you move from an antenna the more the signal drops</a:t>
            </a:r>
          </a:p>
          <a:p>
            <a:r>
              <a:rPr lang="en-US" dirty="0" smtClean="0"/>
              <a:t>5by5 Wireless™  there is no drop off, does not matter what communication standard applies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1328" y="-449005"/>
            <a:ext cx="3592672" cy="209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15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val 53"/>
          <p:cNvSpPr/>
          <p:nvPr/>
        </p:nvSpPr>
        <p:spPr>
          <a:xfrm>
            <a:off x="245110" y="1342603"/>
            <a:ext cx="4788000" cy="4788000"/>
          </a:xfrm>
          <a:prstGeom prst="ellipse">
            <a:avLst/>
          </a:prstGeom>
          <a:solidFill>
            <a:schemeClr val="accent1">
              <a:lumMod val="20000"/>
              <a:lumOff val="80000"/>
              <a:alpha val="30000"/>
            </a:schemeClr>
          </a:solidFill>
          <a:ln w="63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106357"/>
              </p:ext>
            </p:extLst>
          </p:nvPr>
        </p:nvGraphicFramePr>
        <p:xfrm>
          <a:off x="660986" y="1785877"/>
          <a:ext cx="3960000" cy="3845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00"/>
                <a:gridCol w="792000"/>
                <a:gridCol w="792000"/>
                <a:gridCol w="792000"/>
                <a:gridCol w="792000"/>
              </a:tblGrid>
              <a:tr h="772591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·</a:t>
                      </a:r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825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·</a:t>
                      </a:r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8254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·</a:t>
                      </a:r>
                      <a:endParaRPr lang="en-CA" sz="1800" b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>
                          <a:outerShdw blurRad="63500" sx="102000" sy="102000" algn="ctr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·</a:t>
                      </a:r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825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·</a:t>
                      </a:r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8254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·</a:t>
                      </a:r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>
                            <a:outerShdw blurRad="63500" sx="102000" sy="102000" algn="c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·</a:t>
                      </a:r>
                      <a:endParaRPr lang="en-CA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560194" y="4203509"/>
            <a:ext cx="2329281" cy="71508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 smtClean="0"/>
              <a:t>Full Duplex Communication on</a:t>
            </a:r>
          </a:p>
          <a:p>
            <a:pPr algn="ctr">
              <a:lnSpc>
                <a:spcPct val="150000"/>
              </a:lnSpc>
            </a:pPr>
            <a:r>
              <a:rPr lang="en-US" sz="1200" b="1" dirty="0" smtClean="0">
                <a:solidFill>
                  <a:srgbClr val="FF0000"/>
                </a:solidFill>
              </a:rPr>
              <a:t>LTE </a:t>
            </a:r>
            <a:r>
              <a:rPr lang="en-US" sz="1050" baseline="0" dirty="0" smtClean="0"/>
              <a:t>&amp;</a:t>
            </a:r>
            <a:r>
              <a:rPr lang="en-US" sz="1200" baseline="0" dirty="0" smtClean="0"/>
              <a:t> </a:t>
            </a:r>
            <a:r>
              <a:rPr lang="en-US" sz="1200" b="1" dirty="0" smtClean="0">
                <a:solidFill>
                  <a:srgbClr val="FF0000"/>
                </a:solidFill>
              </a:rPr>
              <a:t>DOCSIS</a:t>
            </a:r>
            <a:r>
              <a:rPr lang="en-US" sz="1200" b="1" baseline="0" dirty="0" smtClean="0">
                <a:solidFill>
                  <a:srgbClr val="FF0000"/>
                </a:solidFill>
              </a:rPr>
              <a:t> 3.1</a:t>
            </a:r>
            <a:endParaRPr lang="en-CA" sz="1200" b="1" dirty="0" smtClean="0">
              <a:solidFill>
                <a:srgbClr val="FF000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2673109" y="2147152"/>
            <a:ext cx="1604550" cy="1518578"/>
          </a:xfrm>
          <a:prstGeom prst="straightConnector1">
            <a:avLst/>
          </a:prstGeom>
          <a:ln w="3175">
            <a:solidFill>
              <a:srgbClr val="FF5353"/>
            </a:solidFill>
            <a:headEnd type="triangle" w="sm" len="med"/>
            <a:tailEnd type="triangle" w="sm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 rot="18995534">
            <a:off x="2358683" y="2345783"/>
            <a:ext cx="17379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/>
              <a:t>Effective Coverage of</a:t>
            </a:r>
          </a:p>
          <a:p>
            <a:pPr algn="ctr"/>
            <a:r>
              <a:rPr lang="en-US" dirty="0"/>
              <a:t>2</a:t>
            </a:r>
            <a:r>
              <a:rPr lang="en-US" dirty="0" smtClean="0"/>
              <a:t>0 miles / 32 km</a:t>
            </a:r>
            <a:endParaRPr lang="en-CA" dirty="0"/>
          </a:p>
        </p:txBody>
      </p:sp>
      <p:sp>
        <p:nvSpPr>
          <p:cNvPr id="34" name="TextBox 33"/>
          <p:cNvSpPr txBox="1"/>
          <p:nvPr/>
        </p:nvSpPr>
        <p:spPr>
          <a:xfrm>
            <a:off x="2025215" y="3729478"/>
            <a:ext cx="12277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Bi-directional Antenna</a:t>
            </a:r>
          </a:p>
          <a:p>
            <a:pPr algn="ctr"/>
            <a:r>
              <a:rPr lang="en-US" sz="800" dirty="0" smtClean="0"/>
              <a:t>(Base Station)</a:t>
            </a:r>
            <a:endParaRPr lang="en-CA" sz="700" dirty="0"/>
          </a:p>
        </p:txBody>
      </p:sp>
      <p:sp>
        <p:nvSpPr>
          <p:cNvPr id="31" name="TextBox 30"/>
          <p:cNvSpPr txBox="1"/>
          <p:nvPr/>
        </p:nvSpPr>
        <p:spPr>
          <a:xfrm>
            <a:off x="636625" y="4514146"/>
            <a:ext cx="8168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House</a:t>
            </a:r>
            <a:endParaRPr lang="en-CA" sz="700" dirty="0"/>
          </a:p>
        </p:txBody>
      </p:sp>
      <p:sp>
        <p:nvSpPr>
          <p:cNvPr id="36" name="TextBox 35"/>
          <p:cNvSpPr txBox="1"/>
          <p:nvPr/>
        </p:nvSpPr>
        <p:spPr>
          <a:xfrm>
            <a:off x="3819997" y="3452961"/>
            <a:ext cx="8168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Business</a:t>
            </a:r>
            <a:endParaRPr lang="en-CA" sz="700" dirty="0"/>
          </a:p>
        </p:txBody>
      </p:sp>
      <p:sp>
        <p:nvSpPr>
          <p:cNvPr id="37" name="TextBox 36"/>
          <p:cNvSpPr txBox="1"/>
          <p:nvPr/>
        </p:nvSpPr>
        <p:spPr>
          <a:xfrm>
            <a:off x="3811288" y="4992863"/>
            <a:ext cx="8168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Pipeline</a:t>
            </a:r>
            <a:endParaRPr lang="en-CA" sz="700" dirty="0"/>
          </a:p>
        </p:txBody>
      </p:sp>
      <p:sp>
        <p:nvSpPr>
          <p:cNvPr id="40" name="TextBox 39"/>
          <p:cNvSpPr txBox="1"/>
          <p:nvPr/>
        </p:nvSpPr>
        <p:spPr>
          <a:xfrm>
            <a:off x="2246017" y="5303978"/>
            <a:ext cx="8168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Police Station</a:t>
            </a:r>
            <a:endParaRPr lang="en-CA" sz="700" dirty="0"/>
          </a:p>
        </p:txBody>
      </p:sp>
      <p:sp>
        <p:nvSpPr>
          <p:cNvPr id="41" name="TextBox 40"/>
          <p:cNvSpPr txBox="1"/>
          <p:nvPr/>
        </p:nvSpPr>
        <p:spPr>
          <a:xfrm>
            <a:off x="636625" y="2681959"/>
            <a:ext cx="8168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Farm</a:t>
            </a:r>
            <a:endParaRPr lang="en-CA" sz="700" dirty="0"/>
          </a:p>
        </p:txBody>
      </p:sp>
      <p:sp>
        <p:nvSpPr>
          <p:cNvPr id="42" name="TextBox 41"/>
          <p:cNvSpPr txBox="1"/>
          <p:nvPr/>
        </p:nvSpPr>
        <p:spPr>
          <a:xfrm>
            <a:off x="2230684" y="1828599"/>
            <a:ext cx="8168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Emergency Vehicle</a:t>
            </a:r>
            <a:endParaRPr lang="en-CA" sz="700" dirty="0"/>
          </a:p>
        </p:txBody>
      </p:sp>
      <p:sp>
        <p:nvSpPr>
          <p:cNvPr id="62" name="Pentagon 61"/>
          <p:cNvSpPr/>
          <p:nvPr/>
        </p:nvSpPr>
        <p:spPr>
          <a:xfrm>
            <a:off x="0" y="339865"/>
            <a:ext cx="3253620" cy="540000"/>
          </a:xfrm>
          <a:prstGeom prst="homePlate">
            <a:avLst/>
          </a:prstGeom>
          <a:solidFill>
            <a:srgbClr val="1273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AI’s Coverage Diagram 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Top View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393924" y="2368970"/>
            <a:ext cx="3392291" cy="1868642"/>
            <a:chOff x="5479941" y="2622592"/>
            <a:chExt cx="3392291" cy="1868642"/>
          </a:xfrm>
        </p:grpSpPr>
        <p:sp>
          <p:nvSpPr>
            <p:cNvPr id="18" name="Rectangle 17"/>
            <p:cNvSpPr/>
            <p:nvPr/>
          </p:nvSpPr>
          <p:spPr>
            <a:xfrm>
              <a:off x="6346716" y="2622592"/>
              <a:ext cx="2525516" cy="43016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1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Downstream</a:t>
              </a:r>
              <a:r>
                <a:rPr lang="en-US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: </a:t>
              </a:r>
              <a:r>
                <a:rPr lang="en-US" sz="11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218 Mbps (8 Channels)</a:t>
              </a:r>
            </a:p>
            <a:p>
              <a:r>
                <a:rPr lang="en-US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Upstream: </a:t>
              </a:r>
              <a:r>
                <a:rPr lang="en-US" sz="11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32 Mbps (</a:t>
              </a:r>
              <a:r>
                <a:rPr lang="en-US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4 Channels)</a:t>
              </a:r>
              <a:endParaRPr lang="en-CA" sz="11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 flipH="1">
              <a:off x="5479941" y="2622592"/>
              <a:ext cx="857250" cy="43016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Speed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346716" y="3168151"/>
              <a:ext cx="2525516" cy="60384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100" b="1" dirty="0" smtClean="0">
                  <a:solidFill>
                    <a:schemeClr val="tx1"/>
                  </a:solidFill>
                </a:rPr>
                <a:t>48 MHz (example only) </a:t>
              </a:r>
              <a:endParaRPr lang="en-US" sz="1100" b="1" dirty="0">
                <a:solidFill>
                  <a:schemeClr val="tx1"/>
                </a:solidFill>
              </a:endParaRPr>
            </a:p>
            <a:p>
              <a:r>
                <a:rPr lang="en-US" sz="1050" dirty="0" smtClean="0">
                  <a:solidFill>
                    <a:schemeClr val="tx1"/>
                  </a:solidFill>
                </a:rPr>
                <a:t>2180 </a:t>
              </a:r>
              <a:r>
                <a:rPr lang="en-US" sz="1050" dirty="0">
                  <a:solidFill>
                    <a:schemeClr val="tx1"/>
                  </a:solidFill>
                </a:rPr>
                <a:t>users for internet</a:t>
              </a:r>
            </a:p>
            <a:p>
              <a:r>
                <a:rPr lang="en-US" sz="1050" dirty="0" smtClean="0">
                  <a:solidFill>
                    <a:schemeClr val="tx1"/>
                  </a:solidFill>
                </a:rPr>
                <a:t>Thousands of users </a:t>
              </a:r>
              <a:r>
                <a:rPr lang="en-US" sz="1050" dirty="0">
                  <a:solidFill>
                    <a:schemeClr val="tx1"/>
                  </a:solidFill>
                </a:rPr>
                <a:t>for phone </a:t>
              </a:r>
              <a:r>
                <a:rPr lang="en-US" sz="1050" dirty="0" smtClean="0">
                  <a:solidFill>
                    <a:schemeClr val="tx1"/>
                  </a:solidFill>
                </a:rPr>
                <a:t>services</a:t>
              </a:r>
              <a:endParaRPr lang="en-CA" sz="1050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flipH="1">
              <a:off x="5479941" y="3168151"/>
              <a:ext cx="857250" cy="60384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Bandwidth</a:t>
              </a:r>
              <a:endParaRPr lang="en-CA" sz="1100" dirty="0">
                <a:solidFill>
                  <a:schemeClr val="tx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346716" y="3887391"/>
              <a:ext cx="2525516" cy="60384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100" b="1" dirty="0">
                  <a:solidFill>
                    <a:schemeClr val="tx1"/>
                  </a:solidFill>
                </a:rPr>
                <a:t>TV</a:t>
              </a:r>
              <a:r>
                <a:rPr lang="en-US" sz="1100" dirty="0">
                  <a:solidFill>
                    <a:schemeClr val="tx1"/>
                  </a:solidFill>
                </a:rPr>
                <a:t> – Unlimited</a:t>
              </a:r>
            </a:p>
            <a:p>
              <a:r>
                <a:rPr lang="en-US" sz="1100" b="1" dirty="0">
                  <a:solidFill>
                    <a:schemeClr val="tx1"/>
                  </a:solidFill>
                </a:rPr>
                <a:t>Phone</a:t>
              </a:r>
              <a:r>
                <a:rPr lang="en-US" sz="1100" dirty="0">
                  <a:solidFill>
                    <a:schemeClr val="tx1"/>
                  </a:solidFill>
                </a:rPr>
                <a:t> – Tens of thousands</a:t>
              </a:r>
            </a:p>
            <a:p>
              <a:r>
                <a:rPr lang="en-US" sz="1100" b="1" dirty="0">
                  <a:solidFill>
                    <a:schemeClr val="tx1"/>
                  </a:solidFill>
                </a:rPr>
                <a:t>Internet</a:t>
              </a:r>
              <a:r>
                <a:rPr lang="en-US" sz="1100" dirty="0">
                  <a:solidFill>
                    <a:schemeClr val="tx1"/>
                  </a:solidFill>
                </a:rPr>
                <a:t> – </a:t>
              </a:r>
              <a:r>
                <a:rPr lang="en-US" sz="1100" dirty="0" smtClean="0">
                  <a:solidFill>
                    <a:schemeClr val="tx1"/>
                  </a:solidFill>
                </a:rPr>
                <a:t>Thousands</a:t>
              </a:r>
              <a:endParaRPr lang="en-CA" sz="1100" dirty="0">
                <a:solidFill>
                  <a:schemeClr val="tx1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 flipH="1">
              <a:off x="5479941" y="3887391"/>
              <a:ext cx="857250" cy="60384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Subscribers</a:t>
              </a:r>
              <a:endParaRPr lang="en-CA" sz="11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660710" y="667738"/>
            <a:ext cx="2745397" cy="1477347"/>
            <a:chOff x="5660710" y="667738"/>
            <a:chExt cx="2745397" cy="1477347"/>
          </a:xfrm>
        </p:grpSpPr>
        <p:grpSp>
          <p:nvGrpSpPr>
            <p:cNvPr id="5" name="Group 4"/>
            <p:cNvGrpSpPr/>
            <p:nvPr/>
          </p:nvGrpSpPr>
          <p:grpSpPr>
            <a:xfrm>
              <a:off x="6120380" y="667738"/>
              <a:ext cx="2285727" cy="1459395"/>
              <a:chOff x="6497273" y="243974"/>
              <a:chExt cx="2285727" cy="1459395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6497273" y="792182"/>
                <a:ext cx="1840781" cy="676989"/>
                <a:chOff x="6221065" y="4917694"/>
                <a:chExt cx="1840781" cy="676989"/>
              </a:xfrm>
            </p:grpSpPr>
            <p:cxnSp>
              <p:nvCxnSpPr>
                <p:cNvPr id="17" name="Straight Connector 16"/>
                <p:cNvCxnSpPr/>
                <p:nvPr/>
              </p:nvCxnSpPr>
              <p:spPr>
                <a:xfrm>
                  <a:off x="8061524" y="4917694"/>
                  <a:ext cx="322" cy="538086"/>
                </a:xfrm>
                <a:prstGeom prst="line">
                  <a:avLst/>
                </a:prstGeom>
                <a:ln w="28575">
                  <a:solidFill>
                    <a:srgbClr val="1D4999"/>
                  </a:solidFill>
                  <a:headEnd type="oval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" name="TextBox 20"/>
                <p:cNvSpPr txBox="1"/>
                <p:nvPr/>
              </p:nvSpPr>
              <p:spPr>
                <a:xfrm>
                  <a:off x="6315133" y="5003378"/>
                  <a:ext cx="1237367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dirty="0" smtClean="0"/>
                    <a:t>Full-Duplex Modem</a:t>
                  </a:r>
                  <a:endParaRPr lang="en-CA" sz="900" dirty="0"/>
                </a:p>
              </p:txBody>
            </p:sp>
            <p:sp>
              <p:nvSpPr>
                <p:cNvPr id="14" name="Rounded Rectangle 13"/>
                <p:cNvSpPr/>
                <p:nvPr/>
              </p:nvSpPr>
              <p:spPr>
                <a:xfrm>
                  <a:off x="6221065" y="5264897"/>
                  <a:ext cx="1446458" cy="329786"/>
                </a:xfrm>
                <a:prstGeom prst="roundRect">
                  <a:avLst/>
                </a:prstGeom>
                <a:noFill/>
                <a:ln>
                  <a:solidFill>
                    <a:srgbClr val="1D49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/>
                </a:p>
              </p:txBody>
            </p:sp>
            <p:cxnSp>
              <p:nvCxnSpPr>
                <p:cNvPr id="22" name="Straight Connector 21"/>
                <p:cNvCxnSpPr/>
                <p:nvPr/>
              </p:nvCxnSpPr>
              <p:spPr>
                <a:xfrm flipV="1">
                  <a:off x="7669614" y="5443643"/>
                  <a:ext cx="386268" cy="0"/>
                </a:xfrm>
                <a:prstGeom prst="line">
                  <a:avLst/>
                </a:prstGeom>
                <a:ln w="28575">
                  <a:solidFill>
                    <a:srgbClr val="1D4999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34225" y="877866"/>
                <a:ext cx="1415148" cy="825503"/>
              </a:xfrm>
              <a:prstGeom prst="rect">
                <a:avLst/>
              </a:prstGeom>
            </p:spPr>
          </p:pic>
          <p:grpSp>
            <p:nvGrpSpPr>
              <p:cNvPr id="51" name="Group 50"/>
              <p:cNvGrpSpPr/>
              <p:nvPr/>
            </p:nvGrpSpPr>
            <p:grpSpPr>
              <a:xfrm>
                <a:off x="7868479" y="588698"/>
                <a:ext cx="914521" cy="397994"/>
                <a:chOff x="3912903" y="5569244"/>
                <a:chExt cx="914521" cy="397994"/>
              </a:xfrm>
            </p:grpSpPr>
            <p:sp>
              <p:nvSpPr>
                <p:cNvPr id="53" name="Block Arc 52"/>
                <p:cNvSpPr/>
                <p:nvPr/>
              </p:nvSpPr>
              <p:spPr>
                <a:xfrm rot="16200000">
                  <a:off x="4186641" y="5735105"/>
                  <a:ext cx="139495" cy="66268"/>
                </a:xfrm>
                <a:prstGeom prst="blockArc">
                  <a:avLst>
                    <a:gd name="adj1" fmla="val 10800000"/>
                    <a:gd name="adj2" fmla="val 212898"/>
                    <a:gd name="adj3" fmla="val 0"/>
                  </a:avLst>
                </a:prstGeom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5" name="Block Arc 54"/>
                <p:cNvSpPr/>
                <p:nvPr/>
              </p:nvSpPr>
              <p:spPr>
                <a:xfrm rot="16200000">
                  <a:off x="3995532" y="5703673"/>
                  <a:ext cx="271833" cy="129133"/>
                </a:xfrm>
                <a:prstGeom prst="blockArc">
                  <a:avLst>
                    <a:gd name="adj1" fmla="val 10800000"/>
                    <a:gd name="adj2" fmla="val 212898"/>
                    <a:gd name="adj3" fmla="val 0"/>
                  </a:avLst>
                </a:prstGeom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6" name="Block Arc 55"/>
                <p:cNvSpPr/>
                <p:nvPr/>
              </p:nvSpPr>
              <p:spPr>
                <a:xfrm rot="16200000">
                  <a:off x="3808438" y="5673709"/>
                  <a:ext cx="397994" cy="189064"/>
                </a:xfrm>
                <a:prstGeom prst="blockArc">
                  <a:avLst>
                    <a:gd name="adj1" fmla="val 10800000"/>
                    <a:gd name="adj2" fmla="val 212898"/>
                    <a:gd name="adj3" fmla="val 0"/>
                  </a:avLst>
                </a:prstGeom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7" name="Block Arc 56"/>
                <p:cNvSpPr/>
                <p:nvPr/>
              </p:nvSpPr>
              <p:spPr>
                <a:xfrm rot="5400000">
                  <a:off x="4421478" y="5729837"/>
                  <a:ext cx="139495" cy="66268"/>
                </a:xfrm>
                <a:prstGeom prst="blockArc">
                  <a:avLst>
                    <a:gd name="adj1" fmla="val 10800000"/>
                    <a:gd name="adj2" fmla="val 212898"/>
                    <a:gd name="adj3" fmla="val 0"/>
                  </a:avLst>
                </a:prstGeom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9" name="Block Arc 58"/>
                <p:cNvSpPr/>
                <p:nvPr/>
              </p:nvSpPr>
              <p:spPr>
                <a:xfrm rot="5400000">
                  <a:off x="4456839" y="5703674"/>
                  <a:ext cx="271833" cy="129133"/>
                </a:xfrm>
                <a:prstGeom prst="blockArc">
                  <a:avLst>
                    <a:gd name="adj1" fmla="val 10800000"/>
                    <a:gd name="adj2" fmla="val 212898"/>
                    <a:gd name="adj3" fmla="val 0"/>
                  </a:avLst>
                </a:prstGeom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0" name="Block Arc 59"/>
                <p:cNvSpPr/>
                <p:nvPr/>
              </p:nvSpPr>
              <p:spPr>
                <a:xfrm rot="5400000">
                  <a:off x="4533895" y="5673709"/>
                  <a:ext cx="397994" cy="189064"/>
                </a:xfrm>
                <a:prstGeom prst="blockArc">
                  <a:avLst>
                    <a:gd name="adj1" fmla="val 10800000"/>
                    <a:gd name="adj2" fmla="val 212898"/>
                    <a:gd name="adj3" fmla="val 0"/>
                  </a:avLst>
                </a:prstGeom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61" name="TextBox 60"/>
              <p:cNvSpPr txBox="1"/>
              <p:nvPr/>
            </p:nvSpPr>
            <p:spPr>
              <a:xfrm>
                <a:off x="7923663" y="243974"/>
                <a:ext cx="8168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 smtClean="0"/>
                  <a:t>Bi-directional</a:t>
                </a:r>
              </a:p>
              <a:p>
                <a:pPr algn="ctr"/>
                <a:r>
                  <a:rPr lang="en-US" sz="900" dirty="0" smtClean="0"/>
                  <a:t>Antenna</a:t>
                </a:r>
                <a:endParaRPr lang="en-CA" sz="800" dirty="0"/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5660710" y="1883475"/>
              <a:ext cx="240839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/>
                <a:t>Elegant Hardware Solution</a:t>
              </a:r>
              <a:endParaRPr lang="en-CA" sz="1050" dirty="0"/>
            </a:p>
          </p:txBody>
        </p:sp>
      </p:grpSp>
      <p:sp>
        <p:nvSpPr>
          <p:cNvPr id="69" name="Rectangle 68"/>
          <p:cNvSpPr/>
          <p:nvPr/>
        </p:nvSpPr>
        <p:spPr>
          <a:xfrm>
            <a:off x="5114234" y="4729590"/>
            <a:ext cx="395306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One single bi-directional antenna with no down stream data rate drop off within 20 miles/32 km</a:t>
            </a:r>
          </a:p>
          <a:p>
            <a:pPr algn="ctr"/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Total coverage area of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1250 mi²/3200 km²</a:t>
            </a:r>
            <a:endParaRPr lang="en-CA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051" y="5587265"/>
            <a:ext cx="2921517" cy="1705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62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ectangle 169"/>
          <p:cNvSpPr/>
          <p:nvPr/>
        </p:nvSpPr>
        <p:spPr>
          <a:xfrm>
            <a:off x="6854317" y="0"/>
            <a:ext cx="2290728" cy="685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1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Pentagon 32"/>
          <p:cNvSpPr/>
          <p:nvPr/>
        </p:nvSpPr>
        <p:spPr>
          <a:xfrm>
            <a:off x="0" y="339865"/>
            <a:ext cx="3253620" cy="540000"/>
          </a:xfrm>
          <a:prstGeom prst="homePlate">
            <a:avLst/>
          </a:prstGeom>
          <a:solidFill>
            <a:srgbClr val="1273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AI’s Coverage Diagram </a:t>
            </a: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Side View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896849" y="1012326"/>
            <a:ext cx="2227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Example for 10 - 20 thousand subscribers</a:t>
            </a:r>
            <a:endParaRPr lang="en-CA" sz="1100" b="1" dirty="0"/>
          </a:p>
        </p:txBody>
      </p:sp>
      <p:sp>
        <p:nvSpPr>
          <p:cNvPr id="168" name="Rectangle 167"/>
          <p:cNvSpPr/>
          <p:nvPr/>
        </p:nvSpPr>
        <p:spPr>
          <a:xfrm>
            <a:off x="7183164" y="5571390"/>
            <a:ext cx="1654404" cy="95358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SD movies:</a:t>
            </a:r>
            <a:r>
              <a:rPr lang="en-US" sz="11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100 – 120</a:t>
            </a:r>
          </a:p>
          <a:p>
            <a:endParaRPr lang="en-US" sz="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Or a mix of:</a:t>
            </a:r>
          </a:p>
          <a:p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SD movies: </a:t>
            </a:r>
            <a:r>
              <a:rPr lang="en-US" sz="11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60</a:t>
            </a:r>
          </a:p>
          <a:p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HD movies:</a:t>
            </a:r>
            <a:r>
              <a:rPr lang="en-US" sz="11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20</a:t>
            </a:r>
          </a:p>
        </p:txBody>
      </p:sp>
      <p:pic>
        <p:nvPicPr>
          <p:cNvPr id="171" name="Picture 170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268" y="200543"/>
            <a:ext cx="507195" cy="468662"/>
          </a:xfrm>
          <a:prstGeom prst="rect">
            <a:avLst/>
          </a:prstGeom>
          <a:noFill/>
          <a:effectLst>
            <a:outerShdw blurRad="152400" dir="5400000" sx="90000" sy="-19000" rotWithShape="0">
              <a:prstClr val="black">
                <a:alpha val="15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198519" y="-180975"/>
            <a:ext cx="8797718" cy="7200000"/>
            <a:chOff x="198519" y="-180975"/>
            <a:chExt cx="8797718" cy="7200000"/>
          </a:xfrm>
        </p:grpSpPr>
        <p:sp>
          <p:nvSpPr>
            <p:cNvPr id="63" name="Rectangle 62"/>
            <p:cNvSpPr/>
            <p:nvPr/>
          </p:nvSpPr>
          <p:spPr>
            <a:xfrm>
              <a:off x="7410458" y="1890285"/>
              <a:ext cx="1178445" cy="354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UHF</a:t>
              </a:r>
            </a:p>
            <a:p>
              <a:pPr algn="ctr"/>
              <a:r>
                <a:rPr lang="en-US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90 - 860 MHz</a:t>
              </a:r>
              <a:endParaRPr lang="en-CA" sz="11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7410458" y="2686512"/>
              <a:ext cx="1178445" cy="37742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Example only</a:t>
              </a:r>
            </a:p>
            <a:p>
              <a:pPr algn="ctr"/>
              <a:r>
                <a:rPr lang="en-US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400 MHz</a:t>
              </a:r>
              <a:endParaRPr lang="en-CA" sz="11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7410458" y="3468456"/>
              <a:ext cx="1178445" cy="2637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2.8 Gbps</a:t>
              </a:r>
              <a:endParaRPr lang="en-CA" sz="11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543514" y="1621776"/>
              <a:ext cx="85749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Frequency</a:t>
              </a:r>
              <a:endParaRPr lang="en-CA" sz="1050" b="1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581615" y="2397473"/>
              <a:ext cx="85749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Spectrum</a:t>
              </a:r>
              <a:endParaRPr lang="en-CA" sz="1050" b="1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565833" y="3199947"/>
              <a:ext cx="85749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/>
                <a:t>Bandwidth</a:t>
              </a:r>
              <a:endParaRPr lang="en-CA" sz="1050" b="1" dirty="0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198519" y="-180975"/>
              <a:ext cx="6406583" cy="7200000"/>
              <a:chOff x="169944" y="0"/>
              <a:chExt cx="6406583" cy="7200000"/>
            </a:xfrm>
          </p:grpSpPr>
          <p:sp>
            <p:nvSpPr>
              <p:cNvPr id="34" name="Oval 33"/>
              <p:cNvSpPr/>
              <p:nvPr/>
            </p:nvSpPr>
            <p:spPr>
              <a:xfrm>
                <a:off x="169944" y="0"/>
                <a:ext cx="6406583" cy="72000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  <a:alpha val="30000"/>
                </a:schemeClr>
              </a:solidFill>
              <a:ln w="6350">
                <a:solidFill>
                  <a:srgbClr val="0070C0"/>
                </a:solidFill>
              </a:ln>
              <a:scene3d>
                <a:camera prst="isometricOffAxis1Top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grpSp>
            <p:nvGrpSpPr>
              <p:cNvPr id="52" name="Group 51"/>
              <p:cNvGrpSpPr/>
              <p:nvPr/>
            </p:nvGrpSpPr>
            <p:grpSpPr>
              <a:xfrm>
                <a:off x="2724089" y="2868187"/>
                <a:ext cx="914521" cy="731813"/>
                <a:chOff x="3912903" y="5569244"/>
                <a:chExt cx="914521" cy="731813"/>
              </a:xfrm>
            </p:grpSpPr>
            <p:cxnSp>
              <p:nvCxnSpPr>
                <p:cNvPr id="53" name="Straight Connector 52"/>
                <p:cNvCxnSpPr/>
                <p:nvPr/>
              </p:nvCxnSpPr>
              <p:spPr>
                <a:xfrm>
                  <a:off x="4380733" y="5762971"/>
                  <a:ext cx="322" cy="538086"/>
                </a:xfrm>
                <a:prstGeom prst="line">
                  <a:avLst/>
                </a:prstGeom>
                <a:ln w="19050">
                  <a:solidFill>
                    <a:schemeClr val="bg2">
                      <a:lumMod val="75000"/>
                    </a:schemeClr>
                  </a:solidFill>
                  <a:headEnd type="oval" w="med" len="lg"/>
                </a:ln>
                <a:effectLst>
                  <a:outerShdw blurRad="25400" dist="12700" dir="2700000" sx="46000" sy="46000" kx="-8004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" name="Block Arc 53"/>
                <p:cNvSpPr/>
                <p:nvPr/>
              </p:nvSpPr>
              <p:spPr>
                <a:xfrm rot="16200000">
                  <a:off x="4186641" y="5735105"/>
                  <a:ext cx="139495" cy="66268"/>
                </a:xfrm>
                <a:prstGeom prst="blockArc">
                  <a:avLst>
                    <a:gd name="adj1" fmla="val 10800000"/>
                    <a:gd name="adj2" fmla="val 212898"/>
                    <a:gd name="adj3" fmla="val 0"/>
                  </a:avLst>
                </a:prstGeom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5" name="Block Arc 54"/>
                <p:cNvSpPr/>
                <p:nvPr/>
              </p:nvSpPr>
              <p:spPr>
                <a:xfrm rot="16200000">
                  <a:off x="3995532" y="5703673"/>
                  <a:ext cx="271833" cy="129133"/>
                </a:xfrm>
                <a:prstGeom prst="blockArc">
                  <a:avLst>
                    <a:gd name="adj1" fmla="val 10800000"/>
                    <a:gd name="adj2" fmla="val 212898"/>
                    <a:gd name="adj3" fmla="val 0"/>
                  </a:avLst>
                </a:prstGeom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6" name="Block Arc 55"/>
                <p:cNvSpPr/>
                <p:nvPr/>
              </p:nvSpPr>
              <p:spPr>
                <a:xfrm rot="16200000">
                  <a:off x="3808438" y="5673709"/>
                  <a:ext cx="397994" cy="189064"/>
                </a:xfrm>
                <a:prstGeom prst="blockArc">
                  <a:avLst>
                    <a:gd name="adj1" fmla="val 10800000"/>
                    <a:gd name="adj2" fmla="val 212898"/>
                    <a:gd name="adj3" fmla="val 0"/>
                  </a:avLst>
                </a:prstGeom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7" name="Block Arc 56"/>
                <p:cNvSpPr/>
                <p:nvPr/>
              </p:nvSpPr>
              <p:spPr>
                <a:xfrm rot="5400000">
                  <a:off x="4421478" y="5729837"/>
                  <a:ext cx="139495" cy="66268"/>
                </a:xfrm>
                <a:prstGeom prst="blockArc">
                  <a:avLst>
                    <a:gd name="adj1" fmla="val 10800000"/>
                    <a:gd name="adj2" fmla="val 212898"/>
                    <a:gd name="adj3" fmla="val 0"/>
                  </a:avLst>
                </a:prstGeom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8" name="Block Arc 57"/>
                <p:cNvSpPr/>
                <p:nvPr/>
              </p:nvSpPr>
              <p:spPr>
                <a:xfrm rot="5400000">
                  <a:off x="4456839" y="5703674"/>
                  <a:ext cx="271833" cy="129133"/>
                </a:xfrm>
                <a:prstGeom prst="blockArc">
                  <a:avLst>
                    <a:gd name="adj1" fmla="val 10800000"/>
                    <a:gd name="adj2" fmla="val 212898"/>
                    <a:gd name="adj3" fmla="val 0"/>
                  </a:avLst>
                </a:prstGeom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9" name="Block Arc 58"/>
                <p:cNvSpPr/>
                <p:nvPr/>
              </p:nvSpPr>
              <p:spPr>
                <a:xfrm rot="5400000">
                  <a:off x="4533895" y="5673709"/>
                  <a:ext cx="397994" cy="189064"/>
                </a:xfrm>
                <a:prstGeom prst="blockArc">
                  <a:avLst>
                    <a:gd name="adj1" fmla="val 10800000"/>
                    <a:gd name="adj2" fmla="val 212898"/>
                    <a:gd name="adj3" fmla="val 0"/>
                  </a:avLst>
                </a:prstGeom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68" name="Rectangle 67"/>
              <p:cNvSpPr/>
              <p:nvPr/>
            </p:nvSpPr>
            <p:spPr>
              <a:xfrm>
                <a:off x="2583083" y="4881497"/>
                <a:ext cx="158030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rgbClr val="FF0000"/>
                    </a:solidFill>
                  </a:rPr>
                  <a:t>DOCSIS</a:t>
                </a:r>
                <a:r>
                  <a:rPr lang="en-US" sz="1600" b="1" baseline="0" dirty="0" smtClean="0">
                    <a:solidFill>
                      <a:srgbClr val="FF0000"/>
                    </a:solidFill>
                  </a:rPr>
                  <a:t> 3.1 </a:t>
                </a:r>
                <a:r>
                  <a:rPr lang="en-US" sz="12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&amp; </a:t>
                </a:r>
                <a:r>
                  <a:rPr lang="en-US" sz="1600" b="1" dirty="0" smtClean="0">
                    <a:solidFill>
                      <a:srgbClr val="FF0000"/>
                    </a:solidFill>
                  </a:rPr>
                  <a:t>LTE</a:t>
                </a:r>
                <a:endParaRPr lang="en-CA" sz="1600" b="1" dirty="0" smtClean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78" name="Straight Arrow Connector 77"/>
              <p:cNvCxnSpPr/>
              <p:nvPr/>
            </p:nvCxnSpPr>
            <p:spPr>
              <a:xfrm>
                <a:off x="3390748" y="3575724"/>
                <a:ext cx="3089938" cy="0"/>
              </a:xfrm>
              <a:prstGeom prst="straightConnector1">
                <a:avLst/>
              </a:prstGeom>
              <a:ln w="3175">
                <a:solidFill>
                  <a:srgbClr val="FF5353"/>
                </a:solidFill>
                <a:headEnd type="triangle" w="sm" len="med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Rectangle 34"/>
              <p:cNvSpPr/>
              <p:nvPr/>
            </p:nvSpPr>
            <p:spPr>
              <a:xfrm>
                <a:off x="4296975" y="3330957"/>
                <a:ext cx="122501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dirty="0" smtClean="0"/>
                  <a:t>20 miles / 32 km</a:t>
                </a:r>
                <a:endParaRPr lang="en-CA" sz="1200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576848" y="3569066"/>
                <a:ext cx="122779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 smtClean="0"/>
                  <a:t>Bi-directional Antenna</a:t>
                </a:r>
              </a:p>
              <a:p>
                <a:pPr algn="ctr"/>
                <a:r>
                  <a:rPr lang="en-US" sz="800" dirty="0" smtClean="0"/>
                  <a:t>(Base Station)</a:t>
                </a:r>
                <a:endParaRPr lang="en-CA" sz="700" dirty="0"/>
              </a:p>
            </p:txBody>
          </p:sp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201018" y="4179895"/>
                <a:ext cx="299935" cy="307381"/>
              </a:xfrm>
              <a:prstGeom prst="rect">
                <a:avLst/>
              </a:prstGeom>
            </p:spPr>
          </p:pic>
          <p:sp>
            <p:nvSpPr>
              <p:cNvPr id="45" name="TextBox 44"/>
              <p:cNvSpPr txBox="1"/>
              <p:nvPr/>
            </p:nvSpPr>
            <p:spPr>
              <a:xfrm>
                <a:off x="1194215" y="4179895"/>
                <a:ext cx="81685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 smtClean="0"/>
                  <a:t>House</a:t>
                </a:r>
                <a:endParaRPr lang="en-CA" sz="700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3991038" y="2823544"/>
                <a:ext cx="81685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 smtClean="0"/>
                  <a:t>Businesses</a:t>
                </a:r>
                <a:endParaRPr lang="en-CA" sz="700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2964810" y="4467857"/>
                <a:ext cx="81685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 smtClean="0"/>
                  <a:t>Police Station</a:t>
                </a:r>
                <a:endParaRPr lang="en-CA" sz="700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356843" y="2900978"/>
                <a:ext cx="81685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 smtClean="0"/>
                  <a:t>Farm</a:t>
                </a:r>
                <a:endParaRPr lang="en-CA" sz="700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091291" y="2599815"/>
                <a:ext cx="1090059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 smtClean="0"/>
                  <a:t>Emergency Vehicle</a:t>
                </a:r>
                <a:endParaRPr lang="en-CA" sz="700" dirty="0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20265" y="3089224"/>
                <a:ext cx="404877" cy="353914"/>
              </a:xfrm>
              <a:prstGeom prst="rect">
                <a:avLst/>
              </a:prstGeom>
            </p:spPr>
          </p:pic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60995" y="3921011"/>
                <a:ext cx="458450" cy="327464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078154" y="2789107"/>
                <a:ext cx="307196" cy="226505"/>
              </a:xfrm>
              <a:prstGeom prst="rect">
                <a:avLst/>
              </a:prstGeom>
            </p:spPr>
          </p:pic>
          <p:grpSp>
            <p:nvGrpSpPr>
              <p:cNvPr id="19" name="Group 18"/>
              <p:cNvGrpSpPr/>
              <p:nvPr/>
            </p:nvGrpSpPr>
            <p:grpSpPr>
              <a:xfrm>
                <a:off x="4201655" y="2310198"/>
                <a:ext cx="446864" cy="576878"/>
                <a:chOff x="5497454" y="3113667"/>
                <a:chExt cx="446864" cy="576878"/>
              </a:xfrm>
            </p:grpSpPr>
            <p:grpSp>
              <p:nvGrpSpPr>
                <p:cNvPr id="16" name="Group 15"/>
                <p:cNvGrpSpPr/>
                <p:nvPr/>
              </p:nvGrpSpPr>
              <p:grpSpPr>
                <a:xfrm>
                  <a:off x="5640301" y="3113667"/>
                  <a:ext cx="157633" cy="570140"/>
                  <a:chOff x="6851363" y="2741386"/>
                  <a:chExt cx="157633" cy="570140"/>
                </a:xfrm>
              </p:grpSpPr>
              <p:sp>
                <p:nvSpPr>
                  <p:cNvPr id="11" name="Cube 10"/>
                  <p:cNvSpPr/>
                  <p:nvPr/>
                </p:nvSpPr>
                <p:spPr>
                  <a:xfrm>
                    <a:off x="6851363" y="2741386"/>
                    <a:ext cx="157633" cy="570140"/>
                  </a:xfrm>
                  <a:prstGeom prst="cube">
                    <a:avLst/>
                  </a:prstGeom>
                  <a:gradFill flip="none" rotWithShape="1">
                    <a:gsLst>
                      <a:gs pos="0">
                        <a:schemeClr val="bg2">
                          <a:lumMod val="75000"/>
                          <a:tint val="66000"/>
                          <a:satMod val="160000"/>
                        </a:schemeClr>
                      </a:gs>
                      <a:gs pos="50000">
                        <a:schemeClr val="bg2">
                          <a:lumMod val="75000"/>
                          <a:tint val="44500"/>
                          <a:satMod val="160000"/>
                        </a:schemeClr>
                      </a:gs>
                      <a:gs pos="100000">
                        <a:schemeClr val="bg2">
                          <a:lumMod val="75000"/>
                          <a:tint val="23500"/>
                          <a:satMod val="160000"/>
                        </a:schemeClr>
                      </a:gs>
                    </a:gsLst>
                    <a:lin ang="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86" name="Rectangle 85"/>
                  <p:cNvSpPr/>
                  <p:nvPr/>
                </p:nvSpPr>
                <p:spPr>
                  <a:xfrm>
                    <a:off x="6865563" y="2792354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87" name="Rectangle 86"/>
                  <p:cNvSpPr/>
                  <p:nvPr/>
                </p:nvSpPr>
                <p:spPr>
                  <a:xfrm>
                    <a:off x="6921402" y="2792354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98" name="Rectangle 97"/>
                  <p:cNvSpPr/>
                  <p:nvPr/>
                </p:nvSpPr>
                <p:spPr>
                  <a:xfrm>
                    <a:off x="6865563" y="2863845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00" name="Rectangle 99"/>
                  <p:cNvSpPr/>
                  <p:nvPr/>
                </p:nvSpPr>
                <p:spPr>
                  <a:xfrm>
                    <a:off x="6921402" y="2863845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01" name="Rectangle 100"/>
                  <p:cNvSpPr/>
                  <p:nvPr/>
                </p:nvSpPr>
                <p:spPr>
                  <a:xfrm>
                    <a:off x="6865563" y="2931257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02" name="Rectangle 101"/>
                  <p:cNvSpPr/>
                  <p:nvPr/>
                </p:nvSpPr>
                <p:spPr>
                  <a:xfrm>
                    <a:off x="6921402" y="2931257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03" name="Rectangle 102"/>
                  <p:cNvSpPr/>
                  <p:nvPr/>
                </p:nvSpPr>
                <p:spPr>
                  <a:xfrm>
                    <a:off x="6865563" y="3001195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04" name="Rectangle 103"/>
                  <p:cNvSpPr/>
                  <p:nvPr/>
                </p:nvSpPr>
                <p:spPr>
                  <a:xfrm>
                    <a:off x="6921402" y="3001195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05" name="Rectangle 104"/>
                  <p:cNvSpPr/>
                  <p:nvPr/>
                </p:nvSpPr>
                <p:spPr>
                  <a:xfrm>
                    <a:off x="6865563" y="3068607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06" name="Rectangle 105"/>
                  <p:cNvSpPr/>
                  <p:nvPr/>
                </p:nvSpPr>
                <p:spPr>
                  <a:xfrm>
                    <a:off x="6921402" y="3068607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07" name="Rectangle 106"/>
                  <p:cNvSpPr/>
                  <p:nvPr/>
                </p:nvSpPr>
                <p:spPr>
                  <a:xfrm>
                    <a:off x="6865563" y="3140617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08" name="Rectangle 107"/>
                  <p:cNvSpPr/>
                  <p:nvPr/>
                </p:nvSpPr>
                <p:spPr>
                  <a:xfrm>
                    <a:off x="6921402" y="3140617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09" name="Rectangle 108"/>
                  <p:cNvSpPr/>
                  <p:nvPr/>
                </p:nvSpPr>
                <p:spPr>
                  <a:xfrm>
                    <a:off x="6865563" y="3208029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10" name="Rectangle 109"/>
                  <p:cNvSpPr/>
                  <p:nvPr/>
                </p:nvSpPr>
                <p:spPr>
                  <a:xfrm>
                    <a:off x="6921402" y="3208029"/>
                    <a:ext cx="37785" cy="37785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</p:grpSp>
            <p:grpSp>
              <p:nvGrpSpPr>
                <p:cNvPr id="15" name="Group 14"/>
                <p:cNvGrpSpPr/>
                <p:nvPr/>
              </p:nvGrpSpPr>
              <p:grpSpPr>
                <a:xfrm>
                  <a:off x="5806961" y="3133351"/>
                  <a:ext cx="137357" cy="497390"/>
                  <a:chOff x="6963086" y="2889070"/>
                  <a:chExt cx="137357" cy="497390"/>
                </a:xfrm>
              </p:grpSpPr>
              <p:sp>
                <p:nvSpPr>
                  <p:cNvPr id="111" name="Cube 110"/>
                  <p:cNvSpPr/>
                  <p:nvPr/>
                </p:nvSpPr>
                <p:spPr>
                  <a:xfrm>
                    <a:off x="6963086" y="2889070"/>
                    <a:ext cx="137357" cy="497390"/>
                  </a:xfrm>
                  <a:prstGeom prst="cube">
                    <a:avLst/>
                  </a:prstGeom>
                  <a:gradFill flip="none" rotWithShape="1">
                    <a:gsLst>
                      <a:gs pos="0">
                        <a:schemeClr val="bg2">
                          <a:lumMod val="75000"/>
                          <a:tint val="66000"/>
                          <a:satMod val="160000"/>
                        </a:schemeClr>
                      </a:gs>
                      <a:gs pos="50000">
                        <a:schemeClr val="bg2">
                          <a:lumMod val="75000"/>
                          <a:tint val="44500"/>
                          <a:satMod val="160000"/>
                        </a:schemeClr>
                      </a:gs>
                      <a:gs pos="100000">
                        <a:schemeClr val="bg2">
                          <a:lumMod val="75000"/>
                          <a:tint val="23500"/>
                          <a:satMod val="160000"/>
                        </a:schemeClr>
                      </a:gs>
                    </a:gsLst>
                    <a:lin ang="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29" name="Rectangle 128"/>
                  <p:cNvSpPr/>
                  <p:nvPr/>
                </p:nvSpPr>
                <p:spPr>
                  <a:xfrm>
                    <a:off x="6979441" y="2937359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30" name="Rectangle 129"/>
                  <p:cNvSpPr/>
                  <p:nvPr/>
                </p:nvSpPr>
                <p:spPr>
                  <a:xfrm>
                    <a:off x="7022276" y="2937359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31" name="Rectangle 130"/>
                  <p:cNvSpPr/>
                  <p:nvPr/>
                </p:nvSpPr>
                <p:spPr>
                  <a:xfrm>
                    <a:off x="6979441" y="2988047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32" name="Rectangle 131"/>
                  <p:cNvSpPr/>
                  <p:nvPr/>
                </p:nvSpPr>
                <p:spPr>
                  <a:xfrm>
                    <a:off x="7022276" y="2988047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33" name="Rectangle 132"/>
                  <p:cNvSpPr/>
                  <p:nvPr/>
                </p:nvSpPr>
                <p:spPr>
                  <a:xfrm>
                    <a:off x="6979441" y="3033731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34" name="Rectangle 133"/>
                  <p:cNvSpPr/>
                  <p:nvPr/>
                </p:nvSpPr>
                <p:spPr>
                  <a:xfrm>
                    <a:off x="7022276" y="3033731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35" name="Rectangle 134"/>
                  <p:cNvSpPr/>
                  <p:nvPr/>
                </p:nvSpPr>
                <p:spPr>
                  <a:xfrm>
                    <a:off x="6979441" y="3085415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36" name="Rectangle 135"/>
                  <p:cNvSpPr/>
                  <p:nvPr/>
                </p:nvSpPr>
                <p:spPr>
                  <a:xfrm>
                    <a:off x="7022276" y="3085415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37" name="Rectangle 136"/>
                  <p:cNvSpPr/>
                  <p:nvPr/>
                </p:nvSpPr>
                <p:spPr>
                  <a:xfrm>
                    <a:off x="6979441" y="3136103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38" name="Rectangle 137"/>
                  <p:cNvSpPr/>
                  <p:nvPr/>
                </p:nvSpPr>
                <p:spPr>
                  <a:xfrm>
                    <a:off x="7022276" y="3136103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39" name="Rectangle 138"/>
                  <p:cNvSpPr/>
                  <p:nvPr/>
                </p:nvSpPr>
                <p:spPr>
                  <a:xfrm>
                    <a:off x="6979441" y="3181787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40" name="Rectangle 139"/>
                  <p:cNvSpPr/>
                  <p:nvPr/>
                </p:nvSpPr>
                <p:spPr>
                  <a:xfrm>
                    <a:off x="7022276" y="3181787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41" name="Rectangle 140"/>
                  <p:cNvSpPr/>
                  <p:nvPr/>
                </p:nvSpPr>
                <p:spPr>
                  <a:xfrm>
                    <a:off x="6979441" y="3232814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42" name="Rectangle 141"/>
                  <p:cNvSpPr/>
                  <p:nvPr/>
                </p:nvSpPr>
                <p:spPr>
                  <a:xfrm>
                    <a:off x="7022276" y="3232814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43" name="Rectangle 142"/>
                  <p:cNvSpPr/>
                  <p:nvPr/>
                </p:nvSpPr>
                <p:spPr>
                  <a:xfrm>
                    <a:off x="6979441" y="3278498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44" name="Rectangle 143"/>
                  <p:cNvSpPr/>
                  <p:nvPr/>
                </p:nvSpPr>
                <p:spPr>
                  <a:xfrm>
                    <a:off x="7022276" y="3278498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</p:grpSp>
            <p:grpSp>
              <p:nvGrpSpPr>
                <p:cNvPr id="14" name="Group 13"/>
                <p:cNvGrpSpPr/>
                <p:nvPr/>
              </p:nvGrpSpPr>
              <p:grpSpPr>
                <a:xfrm>
                  <a:off x="5497454" y="3229015"/>
                  <a:ext cx="133820" cy="461530"/>
                  <a:chOff x="6695953" y="2924931"/>
                  <a:chExt cx="133820" cy="461530"/>
                </a:xfrm>
              </p:grpSpPr>
              <p:sp>
                <p:nvSpPr>
                  <p:cNvPr id="145" name="Cube 144"/>
                  <p:cNvSpPr/>
                  <p:nvPr/>
                </p:nvSpPr>
                <p:spPr>
                  <a:xfrm>
                    <a:off x="6695953" y="2924931"/>
                    <a:ext cx="133820" cy="461530"/>
                  </a:xfrm>
                  <a:prstGeom prst="cube">
                    <a:avLst/>
                  </a:prstGeom>
                  <a:gradFill flip="none" rotWithShape="1">
                    <a:gsLst>
                      <a:gs pos="0">
                        <a:schemeClr val="bg2">
                          <a:lumMod val="75000"/>
                          <a:tint val="66000"/>
                          <a:satMod val="160000"/>
                        </a:schemeClr>
                      </a:gs>
                      <a:gs pos="50000">
                        <a:schemeClr val="bg2">
                          <a:lumMod val="75000"/>
                          <a:tint val="44500"/>
                          <a:satMod val="160000"/>
                        </a:schemeClr>
                      </a:gs>
                      <a:gs pos="100000">
                        <a:schemeClr val="bg2">
                          <a:lumMod val="75000"/>
                          <a:tint val="23500"/>
                          <a:satMod val="160000"/>
                        </a:schemeClr>
                      </a:gs>
                    </a:gsLst>
                    <a:lin ang="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50" name="Rectangle 149"/>
                  <p:cNvSpPr/>
                  <p:nvPr/>
                </p:nvSpPr>
                <p:spPr>
                  <a:xfrm>
                    <a:off x="6712307" y="2988047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51" name="Rectangle 150"/>
                  <p:cNvSpPr/>
                  <p:nvPr/>
                </p:nvSpPr>
                <p:spPr>
                  <a:xfrm>
                    <a:off x="6755142" y="2988047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52" name="Rectangle 151"/>
                  <p:cNvSpPr/>
                  <p:nvPr/>
                </p:nvSpPr>
                <p:spPr>
                  <a:xfrm>
                    <a:off x="6712307" y="3033731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53" name="Rectangle 152"/>
                  <p:cNvSpPr/>
                  <p:nvPr/>
                </p:nvSpPr>
                <p:spPr>
                  <a:xfrm>
                    <a:off x="6755142" y="3033731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54" name="Rectangle 153"/>
                  <p:cNvSpPr/>
                  <p:nvPr/>
                </p:nvSpPr>
                <p:spPr>
                  <a:xfrm>
                    <a:off x="6712307" y="3085415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55" name="Rectangle 154"/>
                  <p:cNvSpPr/>
                  <p:nvPr/>
                </p:nvSpPr>
                <p:spPr>
                  <a:xfrm>
                    <a:off x="6755142" y="3085415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56" name="Rectangle 155"/>
                  <p:cNvSpPr/>
                  <p:nvPr/>
                </p:nvSpPr>
                <p:spPr>
                  <a:xfrm>
                    <a:off x="6712307" y="3136103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57" name="Rectangle 156"/>
                  <p:cNvSpPr/>
                  <p:nvPr/>
                </p:nvSpPr>
                <p:spPr>
                  <a:xfrm>
                    <a:off x="6755142" y="3136103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58" name="Rectangle 157"/>
                  <p:cNvSpPr/>
                  <p:nvPr/>
                </p:nvSpPr>
                <p:spPr>
                  <a:xfrm>
                    <a:off x="6712307" y="3181787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59" name="Rectangle 158"/>
                  <p:cNvSpPr/>
                  <p:nvPr/>
                </p:nvSpPr>
                <p:spPr>
                  <a:xfrm>
                    <a:off x="6755142" y="3181787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60" name="Rectangle 159"/>
                  <p:cNvSpPr/>
                  <p:nvPr/>
                </p:nvSpPr>
                <p:spPr>
                  <a:xfrm>
                    <a:off x="6712307" y="3232814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61" name="Rectangle 160"/>
                  <p:cNvSpPr/>
                  <p:nvPr/>
                </p:nvSpPr>
                <p:spPr>
                  <a:xfrm>
                    <a:off x="6755142" y="3232814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62" name="Rectangle 161"/>
                  <p:cNvSpPr/>
                  <p:nvPr/>
                </p:nvSpPr>
                <p:spPr>
                  <a:xfrm>
                    <a:off x="6712307" y="3278498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  <p:sp>
                <p:nvSpPr>
                  <p:cNvPr id="163" name="Rectangle 162"/>
                  <p:cNvSpPr/>
                  <p:nvPr/>
                </p:nvSpPr>
                <p:spPr>
                  <a:xfrm>
                    <a:off x="6755142" y="3278498"/>
                    <a:ext cx="25807" cy="2580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27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</p:grpSp>
          </p:grpSp>
          <p:sp>
            <p:nvSpPr>
              <p:cNvPr id="47" name="TextBox 46"/>
              <p:cNvSpPr txBox="1"/>
              <p:nvPr/>
            </p:nvSpPr>
            <p:spPr>
              <a:xfrm>
                <a:off x="4565430" y="4208449"/>
                <a:ext cx="81685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 smtClean="0"/>
                  <a:t>Pipeline</a:t>
                </a:r>
                <a:endParaRPr lang="en-CA" sz="700" dirty="0"/>
              </a:p>
            </p:txBody>
          </p:sp>
        </p:grpSp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8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822325" y="3740361"/>
              <a:ext cx="489980" cy="328286"/>
            </a:xfrm>
            <a:prstGeom prst="rect">
              <a:avLst/>
            </a:prstGeom>
          </p:spPr>
        </p:pic>
        <p:sp>
          <p:nvSpPr>
            <p:cNvPr id="166" name="Rectangle 165"/>
            <p:cNvSpPr/>
            <p:nvPr/>
          </p:nvSpPr>
          <p:spPr>
            <a:xfrm>
              <a:off x="7183164" y="4543565"/>
              <a:ext cx="1654404" cy="4301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SD movies:</a:t>
              </a:r>
              <a:r>
                <a:rPr lang="en-US" sz="11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10 – 12</a:t>
              </a:r>
            </a:p>
            <a:p>
              <a:r>
                <a:rPr lang="en-US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HD movies</a:t>
              </a:r>
              <a:r>
                <a:rPr lang="en-US" sz="11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:</a:t>
              </a:r>
              <a:r>
                <a:rPr lang="en-US" sz="11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6</a:t>
              </a:r>
              <a:r>
                <a:rPr lang="en-US" sz="11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– 8</a:t>
              </a:r>
              <a:endPara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 flipH="1">
              <a:off x="7183160" y="4266047"/>
              <a:ext cx="1654405" cy="27061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 With 6 MHz of Spectrum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169" name="Rectangle 168"/>
            <p:cNvSpPr/>
            <p:nvPr/>
          </p:nvSpPr>
          <p:spPr>
            <a:xfrm flipH="1">
              <a:off x="7183160" y="5293872"/>
              <a:ext cx="1654405" cy="27061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With 60 MHz of Spectrum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7024483" y="3988960"/>
              <a:ext cx="1971754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2" name="Straight Connector 171"/>
          <p:cNvCxnSpPr/>
          <p:nvPr/>
        </p:nvCxnSpPr>
        <p:spPr>
          <a:xfrm>
            <a:off x="7024483" y="928339"/>
            <a:ext cx="197175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89011" y="5455265"/>
            <a:ext cx="4816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a sample solution of coverage with an application example , this varies depending on the amount of spectrum available 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89034" y="232774"/>
            <a:ext cx="2851673" cy="166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43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/>
        </p:nvSpPr>
        <p:spPr>
          <a:xfrm>
            <a:off x="0" y="339865"/>
            <a:ext cx="3253620" cy="308585"/>
          </a:xfrm>
          <a:prstGeom prst="homePlate">
            <a:avLst/>
          </a:prstGeom>
          <a:solidFill>
            <a:srgbClr val="1273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Benefits of DOCSIS3.1 &amp; LTE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927150"/>
              </p:ext>
            </p:extLst>
          </p:nvPr>
        </p:nvGraphicFramePr>
        <p:xfrm>
          <a:off x="828674" y="1092196"/>
          <a:ext cx="7353301" cy="4994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8196"/>
                <a:gridCol w="2798980"/>
                <a:gridCol w="285750"/>
                <a:gridCol w="3000375"/>
              </a:tblGrid>
              <a:tr h="426641">
                <a:tc>
                  <a:txBody>
                    <a:bodyPr/>
                    <a:lstStyle/>
                    <a:p>
                      <a:pPr algn="ctr"/>
                      <a:endParaRPr lang="en-CA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DOCSIS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3.1</a:t>
                      </a:r>
                      <a:endParaRPr lang="en-CA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LTE</a:t>
                      </a:r>
                      <a:endParaRPr lang="en-CA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2664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Technology</a:t>
                      </a:r>
                      <a:endParaRPr lang="en-CA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new generation of cable technology;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High-speed connectivity (Gbps);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Higher resolution graphics;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 sophisticated applications;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 network delays;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Increase responsiveness.</a:t>
                      </a:r>
                      <a:endParaRPr lang="en-CA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CA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Supports mix data, video, voice and messaging;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Improved coverage and throughput in dense urban areas;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 speed digital data transmissions;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Available in limited geographic areas;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It’s unlikely to find it on rural areas;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Unreliable when roaming due to local gaps in service coverage;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provision for analog data such as voice.</a:t>
                      </a:r>
                      <a:endParaRPr lang="en-CA" sz="11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</a:tr>
              <a:tr h="49474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Speed</a:t>
                      </a:r>
                      <a:endParaRPr lang="en-CA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Downstream: </a:t>
                      </a:r>
                      <a:r>
                        <a:rPr lang="en-CA" sz="1100" dirty="0" smtClean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300Mbps</a:t>
                      </a:r>
                      <a:endParaRPr lang="en-CA" sz="1100" dirty="0">
                        <a:effectLst/>
                        <a:latin typeface="+mn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Upstream: </a:t>
                      </a:r>
                      <a:r>
                        <a:rPr lang="en-CA" sz="1100" dirty="0" smtClean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32Mbps</a:t>
                      </a:r>
                      <a:endParaRPr lang="en-CA" sz="1100" dirty="0">
                        <a:effectLst/>
                        <a:latin typeface="+mn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100" dirty="0">
                        <a:effectLst/>
                        <a:latin typeface="+mn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Downstream: 100Mbps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Upstream: 30Mbps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</a:tr>
              <a:tr h="6572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Encoding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LDPC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Error-correction algorithm with a multi-channel antenna.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100" dirty="0">
                        <a:effectLst/>
                        <a:latin typeface="+mn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MIMO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Multiple antennas on transmitter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and receiver.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Modulation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 smtClean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QAM 256/OFDM</a:t>
                      </a:r>
                      <a:endParaRPr lang="en-CA" sz="1100" dirty="0">
                        <a:effectLst/>
                        <a:latin typeface="+mn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 smtClean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(8 </a:t>
                      </a: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bits/symbol)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100" dirty="0">
                        <a:effectLst/>
                        <a:latin typeface="+mn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OFDM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(6 to 8 bits/symbol)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Bandwidth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Downstream: </a:t>
                      </a:r>
                      <a:r>
                        <a:rPr lang="en-CA" sz="1100" dirty="0" smtClean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6MHz </a:t>
                      </a: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CA" sz="1100" dirty="0" smtClean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48MHz</a:t>
                      </a:r>
                      <a:endParaRPr lang="en-CA" sz="1100" dirty="0">
                        <a:effectLst/>
                        <a:latin typeface="+mn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Upstream: </a:t>
                      </a:r>
                      <a:r>
                        <a:rPr lang="en-CA" sz="1100" dirty="0" smtClean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6MHz </a:t>
                      </a: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CA" sz="1100" dirty="0" smtClean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24MHz</a:t>
                      </a:r>
                      <a:endParaRPr lang="en-CA" sz="1100" dirty="0">
                        <a:effectLst/>
                        <a:latin typeface="+mn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100" dirty="0">
                        <a:effectLst/>
                        <a:latin typeface="+mn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1.44MHz to 20MHz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Cost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Enables significant cost per bit reductions relative to DOCSIS 3.0.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100" dirty="0">
                        <a:effectLst/>
                        <a:latin typeface="+mn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+mn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Reduce the cost per bit compared to broadband wireless systems (HSPA).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60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52992" y="2813447"/>
            <a:ext cx="5038016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CA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 more information, please contact us at:</a:t>
            </a:r>
          </a:p>
          <a:p>
            <a:pPr algn="ctr"/>
            <a:endParaRPr lang="en-US" sz="16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en-US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+1 (613) 225-7236 Ext. 119</a:t>
            </a:r>
          </a:p>
          <a:p>
            <a:pPr algn="ctr"/>
            <a:r>
              <a:rPr lang="en-US" sz="16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Kensel J. Tracy</a:t>
            </a:r>
            <a:endParaRPr lang="en-CA" sz="1600" i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en-CA" sz="1000" i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en-CA" sz="1600" dirty="0" smtClean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www.5by5Wireless.com</a:t>
            </a:r>
            <a:endParaRPr lang="en-CA" sz="1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710" y="4597870"/>
            <a:ext cx="1676580" cy="586886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8440824" y="110643"/>
            <a:ext cx="548568" cy="491149"/>
            <a:chOff x="7333016" y="229882"/>
            <a:chExt cx="548568" cy="491149"/>
          </a:xfrm>
        </p:grpSpPr>
        <p:sp>
          <p:nvSpPr>
            <p:cNvPr id="8" name="TextBox 7"/>
            <p:cNvSpPr txBox="1"/>
            <p:nvPr/>
          </p:nvSpPr>
          <p:spPr>
            <a:xfrm>
              <a:off x="7333016" y="229882"/>
              <a:ext cx="54856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Menu</a:t>
              </a:r>
              <a:endParaRPr lang="en-CA" sz="800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7452801" y="422900"/>
              <a:ext cx="308998" cy="298131"/>
              <a:chOff x="7667942" y="329279"/>
              <a:chExt cx="308998" cy="298131"/>
            </a:xfrm>
          </p:grpSpPr>
          <p:sp>
            <p:nvSpPr>
              <p:cNvPr id="10" name="Rounded Rectangle 9">
                <a:hlinkClick r:id="rId4" action="ppaction://hlinksldjump"/>
              </p:cNvPr>
              <p:cNvSpPr/>
              <p:nvPr/>
            </p:nvSpPr>
            <p:spPr>
              <a:xfrm>
                <a:off x="7667942" y="329279"/>
                <a:ext cx="308998" cy="298131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 w="3175"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1" name="Rounded Rectangle 10">
                <a:hlinkClick r:id="rId4" action="ppaction://hlinksldjump"/>
              </p:cNvPr>
              <p:cNvSpPr/>
              <p:nvPr/>
            </p:nvSpPr>
            <p:spPr>
              <a:xfrm>
                <a:off x="7719494" y="386311"/>
                <a:ext cx="205210" cy="31227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tint val="66000"/>
                      <a:satMod val="160000"/>
                    </a:schemeClr>
                  </a:gs>
                  <a:gs pos="50000">
                    <a:schemeClr val="bg1">
                      <a:lumMod val="50000"/>
                      <a:tint val="44500"/>
                      <a:satMod val="160000"/>
                    </a:schemeClr>
                  </a:gs>
                  <a:gs pos="100000">
                    <a:schemeClr val="bg1">
                      <a:lumMod val="50000"/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2" name="Rounded Rectangle 11">
                <a:hlinkClick r:id="rId4" action="ppaction://hlinksldjump"/>
              </p:cNvPr>
              <p:cNvSpPr/>
              <p:nvPr/>
            </p:nvSpPr>
            <p:spPr>
              <a:xfrm>
                <a:off x="7719494" y="453978"/>
                <a:ext cx="205210" cy="31227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tint val="66000"/>
                      <a:satMod val="160000"/>
                    </a:schemeClr>
                  </a:gs>
                  <a:gs pos="50000">
                    <a:schemeClr val="bg1">
                      <a:lumMod val="50000"/>
                      <a:tint val="44500"/>
                      <a:satMod val="160000"/>
                    </a:schemeClr>
                  </a:gs>
                  <a:gs pos="100000">
                    <a:schemeClr val="bg1">
                      <a:lumMod val="50000"/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13" name="Rounded Rectangle 12">
                <a:hlinkClick r:id="rId4" action="ppaction://hlinksldjump"/>
              </p:cNvPr>
              <p:cNvSpPr/>
              <p:nvPr/>
            </p:nvSpPr>
            <p:spPr>
              <a:xfrm>
                <a:off x="7719494" y="521645"/>
                <a:ext cx="205210" cy="31227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tint val="66000"/>
                      <a:satMod val="160000"/>
                    </a:schemeClr>
                  </a:gs>
                  <a:gs pos="50000">
                    <a:schemeClr val="bg1">
                      <a:lumMod val="50000"/>
                      <a:tint val="44500"/>
                      <a:satMod val="160000"/>
                    </a:schemeClr>
                  </a:gs>
                  <a:gs pos="100000">
                    <a:schemeClr val="bg1">
                      <a:lumMod val="50000"/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</p:grp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522" y="6392589"/>
            <a:ext cx="781583" cy="27359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890" y="1724966"/>
            <a:ext cx="5038017" cy="81815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20" y="6465841"/>
            <a:ext cx="1326668" cy="21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20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1168</TotalTime>
  <Words>604</Words>
  <Application>Microsoft Office PowerPoint</Application>
  <PresentationFormat>On-screen Show (4:3)</PresentationFormat>
  <Paragraphs>169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Malgun Gothic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Alberto Perez</dc:creator>
  <cp:lastModifiedBy>Kensel Tracy</cp:lastModifiedBy>
  <cp:revision>97</cp:revision>
  <cp:lastPrinted>2015-09-04T15:08:19Z</cp:lastPrinted>
  <dcterms:created xsi:type="dcterms:W3CDTF">2015-07-20T20:09:17Z</dcterms:created>
  <dcterms:modified xsi:type="dcterms:W3CDTF">2015-09-08T15:20:33Z</dcterms:modified>
</cp:coreProperties>
</file>