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889" r:id="rId2"/>
    <p:sldId id="911" r:id="rId3"/>
    <p:sldId id="912" r:id="rId4"/>
    <p:sldId id="913" r:id="rId5"/>
    <p:sldId id="917" r:id="rId6"/>
    <p:sldId id="91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AEFF7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44" autoAdjust="0"/>
    <p:restoredTop sz="94660"/>
  </p:normalViewPr>
  <p:slideViewPr>
    <p:cSldViewPr snapToGrid="0">
      <p:cViewPr>
        <p:scale>
          <a:sx n="70" d="100"/>
          <a:sy n="70" d="100"/>
        </p:scale>
        <p:origin x="295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61617365058833"/>
          <c:y val="1.0916964877459218E-2"/>
          <c:w val="0.63117801908522542"/>
          <c:h val="0.9563321404901631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rgbClr val="C00000"/>
                </a:solidFill>
              </a:ln>
              <a:effectLst/>
            </c:spPr>
          </c:dPt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Ad</c:v>
                </c:pt>
                <c:pt idx="1">
                  <c:v>Mrkt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0.50239300043330337</c:v>
                </c:pt>
                <c:pt idx="1">
                  <c:v>0.49760699956669657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61617365058833"/>
          <c:y val="1.0916964877459218E-2"/>
          <c:w val="0.63117801908522542"/>
          <c:h val="0.9563321404901631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rgbClr val="00B050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30A0"/>
              </a:solidFill>
              <a:ln w="19050">
                <a:solidFill>
                  <a:srgbClr val="7030A0"/>
                </a:solidFill>
              </a:ln>
              <a:effectLst/>
            </c:spPr>
          </c:dPt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D&amp;A</c:v>
                </c:pt>
                <c:pt idx="1">
                  <c:v>Trad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0.27985580150639561</c:v>
                </c:pt>
                <c:pt idx="1">
                  <c:v>0.72014419849360445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Silo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Entertainment Media Advertising</c:v>
                </c:pt>
                <c:pt idx="1">
                  <c:v>Content Marketing</c:v>
                </c:pt>
                <c:pt idx="2">
                  <c:v>PR &amp; Word of Mouth Marketing</c:v>
                </c:pt>
                <c:pt idx="3">
                  <c:v>Directories Advertising</c:v>
                </c:pt>
                <c:pt idx="4">
                  <c:v>Radio Advertising</c:v>
                </c:pt>
                <c:pt idx="5">
                  <c:v>OOH Media Advertising</c:v>
                </c:pt>
                <c:pt idx="6">
                  <c:v>Magazines Advertising</c:v>
                </c:pt>
                <c:pt idx="7">
                  <c:v>Internet &amp; Mobile Advertising (a)</c:v>
                </c:pt>
                <c:pt idx="8">
                  <c:v>Internet &amp; Mobile Marketing (a)</c:v>
                </c:pt>
                <c:pt idx="9">
                  <c:v>Pay TV Advertising</c:v>
                </c:pt>
                <c:pt idx="10">
                  <c:v>Branded Entertainment Marketing</c:v>
                </c:pt>
                <c:pt idx="11">
                  <c:v>Newspapers Advertising</c:v>
                </c:pt>
                <c:pt idx="12">
                  <c:v>Promotional Marketing </c:v>
                </c:pt>
                <c:pt idx="13">
                  <c:v>Broadcast Television Advertising</c:v>
                </c:pt>
                <c:pt idx="14">
                  <c:v>Direct Marketing</c:v>
                </c:pt>
              </c:strCache>
            </c:strRef>
          </c:cat>
          <c:val>
            <c:numRef>
              <c:f>Sheet1!$B$2:$B$16</c:f>
              <c:numCache>
                <c:formatCode>"$"#,##0.00</c:formatCode>
                <c:ptCount val="15"/>
                <c:pt idx="0">
                  <c:v>8.5172821785000021</c:v>
                </c:pt>
                <c:pt idx="1">
                  <c:v>12.506968886082149</c:v>
                </c:pt>
                <c:pt idx="2">
                  <c:v>12.987688421550374</c:v>
                </c:pt>
                <c:pt idx="3">
                  <c:v>14.56438547846771</c:v>
                </c:pt>
                <c:pt idx="4">
                  <c:v>35.565913898499993</c:v>
                </c:pt>
                <c:pt idx="5">
                  <c:v>43.232825761592913</c:v>
                </c:pt>
                <c:pt idx="6">
                  <c:v>47.481650500499988</c:v>
                </c:pt>
                <c:pt idx="7">
                  <c:v>48.462439384999996</c:v>
                </c:pt>
                <c:pt idx="8">
                  <c:v>63.345413499999999</c:v>
                </c:pt>
                <c:pt idx="9">
                  <c:v>67.571197340999973</c:v>
                </c:pt>
                <c:pt idx="10">
                  <c:v>73.271847350000002</c:v>
                </c:pt>
                <c:pt idx="11">
                  <c:v>88.164507984094158</c:v>
                </c:pt>
                <c:pt idx="12">
                  <c:v>131.19859825709582</c:v>
                </c:pt>
                <c:pt idx="13">
                  <c:v>161.97701180249999</c:v>
                </c:pt>
                <c:pt idx="14">
                  <c:v>217.31547989999999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4789216"/>
        <c:axId val="216684208"/>
      </c:barChart>
      <c:catAx>
        <c:axId val="214789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6684208"/>
        <c:crosses val="autoZero"/>
        <c:auto val="1"/>
        <c:lblAlgn val="ctr"/>
        <c:lblOffset val="100"/>
        <c:noMultiLvlLbl val="0"/>
      </c:catAx>
      <c:valAx>
        <c:axId val="216684208"/>
        <c:scaling>
          <c:orientation val="minMax"/>
          <c:max val="2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 dirty="0" smtClean="0"/>
                  <a:t>$ Billions</a:t>
                </a:r>
                <a:endParaRPr lang="en-US" b="1" dirty="0"/>
              </a:p>
            </c:rich>
          </c:tx>
          <c:layout>
            <c:manualLayout>
              <c:xMode val="edge"/>
              <c:yMode val="edge"/>
              <c:x val="0.91339471131327687"/>
              <c:y val="0.783728591067850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478921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248989146627014E-2"/>
          <c:y val="4.8672566371681415E-2"/>
          <c:w val="0.91323449433685655"/>
          <c:h val="0.7386582816528466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Advertising &amp; Marketing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pPr>
              <a:noFill/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2010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2019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5.1694599185026835E-2</c:v>
                </c:pt>
                <c:pt idx="1">
                  <c:v>3.8744720374193964E-2</c:v>
                </c:pt>
                <c:pt idx="2">
                  <c:v>3.9431812284676404E-2</c:v>
                </c:pt>
                <c:pt idx="3">
                  <c:v>3.4836708728094523E-2</c:v>
                </c:pt>
                <c:pt idx="4">
                  <c:v>4.5281016141549779E-2</c:v>
                </c:pt>
                <c:pt idx="5">
                  <c:v>4.6511315527110408E-2</c:v>
                </c:pt>
                <c:pt idx="6">
                  <c:v>6.1662130577703866E-2</c:v>
                </c:pt>
                <c:pt idx="7">
                  <c:v>5.667676185010917E-2</c:v>
                </c:pt>
                <c:pt idx="8">
                  <c:v>7.038110731762659E-2</c:v>
                </c:pt>
                <c:pt idx="9">
                  <c:v>6.4472837879609779E-2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Digital &amp; Alternative Advertising &amp; Marketing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2010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2019</c:v>
                </c:pt>
              </c:strCache>
            </c:strRef>
          </c:cat>
          <c:val>
            <c:numRef>
              <c:f>Sheet1!$C$2:$C$11</c:f>
              <c:numCache>
                <c:formatCode>0.0%</c:formatCode>
                <c:ptCount val="10"/>
                <c:pt idx="0">
                  <c:v>0.14648422245226933</c:v>
                </c:pt>
                <c:pt idx="1">
                  <c:v>0.13476907876054267</c:v>
                </c:pt>
                <c:pt idx="2">
                  <c:v>0.13047637811081203</c:v>
                </c:pt>
                <c:pt idx="3">
                  <c:v>0.12007896651555217</c:v>
                </c:pt>
                <c:pt idx="4">
                  <c:v>0.12804376943029716</c:v>
                </c:pt>
                <c:pt idx="5">
                  <c:v>0.13209733778817245</c:v>
                </c:pt>
                <c:pt idx="6">
                  <c:v>0.13565215957793608</c:v>
                </c:pt>
                <c:pt idx="7">
                  <c:v>0.12751399962178955</c:v>
                </c:pt>
                <c:pt idx="8">
                  <c:v>0.12985774406260342</c:v>
                </c:pt>
                <c:pt idx="9">
                  <c:v>0.12364637769025411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Traditional Advertising &amp; Marketing</c:v>
                </c:pt>
              </c:strCache>
            </c:strRef>
          </c:tx>
          <c:spPr>
            <a:ln w="38100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2010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2019</c:v>
                </c:pt>
              </c:strCache>
            </c:strRef>
          </c:cat>
          <c:val>
            <c:numRef>
              <c:f>Sheet1!$D$2:$D$11</c:f>
              <c:numCache>
                <c:formatCode>0.0%</c:formatCode>
                <c:ptCount val="10"/>
                <c:pt idx="0">
                  <c:v>3.0180957741492431E-2</c:v>
                </c:pt>
                <c:pt idx="1">
                  <c:v>1.4490400130802161E-2</c:v>
                </c:pt>
                <c:pt idx="2">
                  <c:v>1.3708832634068635E-2</c:v>
                </c:pt>
                <c:pt idx="3">
                  <c:v>7.9789077942586939E-3</c:v>
                </c:pt>
                <c:pt idx="4">
                  <c:v>1.630440226158747E-2</c:v>
                </c:pt>
                <c:pt idx="5">
                  <c:v>1.3251664324315016E-2</c:v>
                </c:pt>
                <c:pt idx="6">
                  <c:v>2.9536290807497867E-2</c:v>
                </c:pt>
                <c:pt idx="7">
                  <c:v>2.2749674220500671E-2</c:v>
                </c:pt>
                <c:pt idx="8">
                  <c:v>3.897718040480358E-2</c:v>
                </c:pt>
                <c:pt idx="9">
                  <c:v>3.0496007415363069E-2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Nominal GDP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2010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2019</c:v>
                </c:pt>
              </c:strCache>
            </c:strRef>
          </c:cat>
          <c:val>
            <c:numRef>
              <c:f>Sheet1!$E$2:$E$11</c:f>
              <c:numCache>
                <c:formatCode>0.0%</c:formatCode>
                <c:ptCount val="10"/>
                <c:pt idx="0">
                  <c:v>9.2999999999999999E-2</c:v>
                </c:pt>
                <c:pt idx="1">
                  <c:v>0.107</c:v>
                </c:pt>
                <c:pt idx="2">
                  <c:v>1.7999999999999999E-2</c:v>
                </c:pt>
                <c:pt idx="3">
                  <c:v>2.8000000000000001E-2</c:v>
                </c:pt>
                <c:pt idx="4">
                  <c:v>3.9E-2</c:v>
                </c:pt>
                <c:pt idx="5">
                  <c:v>5.0999999999999997E-2</c:v>
                </c:pt>
                <c:pt idx="6">
                  <c:v>5.5E-2</c:v>
                </c:pt>
                <c:pt idx="7">
                  <c:v>5.7000000000000002E-2</c:v>
                </c:pt>
                <c:pt idx="8">
                  <c:v>5.6000000000000001E-2</c:v>
                </c:pt>
                <c:pt idx="9">
                  <c:v>5.6000000000000001E-2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684992"/>
        <c:axId val="216685384"/>
      </c:lineChart>
      <c:catAx>
        <c:axId val="216684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6685384"/>
        <c:crosses val="autoZero"/>
        <c:auto val="1"/>
        <c:lblAlgn val="ctr"/>
        <c:lblOffset val="100"/>
        <c:noMultiLvlLbl val="0"/>
      </c:catAx>
      <c:valAx>
        <c:axId val="216685384"/>
        <c:scaling>
          <c:orientation val="minMax"/>
          <c:max val="0.15000000000000002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16684992"/>
        <c:crosses val="autoZero"/>
        <c:crossBetween val="between"/>
        <c:majorUnit val="5.000000000000001E-2"/>
      </c:valAx>
    </c:plotArea>
    <c:legend>
      <c:legendPos val="b"/>
      <c:layout>
        <c:manualLayout>
          <c:xMode val="edge"/>
          <c:yMode val="edge"/>
          <c:x val="0.12399681283651666"/>
          <c:y val="0.87878765974671835"/>
          <c:w val="0.87147454806767066"/>
          <c:h val="5.7081645939154949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0.92035</cdr:y>
    </cdr:from>
    <cdr:to>
      <cdr:x>0.16216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152400" y="2641600"/>
          <a:ext cx="1371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b="1" dirty="0" smtClean="0">
              <a:latin typeface="Arial" pitchFamily="34" charset="0"/>
              <a:cs typeface="Arial" pitchFamily="34" charset="0"/>
            </a:rPr>
            <a:t>Source: PQ Media</a:t>
          </a:r>
          <a:endParaRPr lang="en-US" sz="10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63853-ED0C-4425-9D57-71E9AC691F54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9F0F7-382D-4830-A593-40CB988FD1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5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B52AF6-BB58-49F1-8BBD-EDA5DDCD1D1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36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F4206-4A83-4C25-922F-51C4A62BD8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76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0274E-BA89-4759-B8AD-90D97722D19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907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E27ED3-ADD9-404C-84C8-A2FC5BE0F1B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144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2DDF-1029-4401-9835-75D206396B47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BC98-5B37-467C-AD83-8EDF5E79A5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140450"/>
            <a:ext cx="1787525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4800600" y="6181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F147145-C905-48C4-BAC3-0EC283B03D7F}" type="slidenum"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9296400" y="6181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www.pqmedia.com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83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2DDF-1029-4401-9835-75D206396B47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BC98-5B37-467C-AD83-8EDF5E79A5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140450"/>
            <a:ext cx="1787525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4800600" y="6181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F147145-C905-48C4-BAC3-0EC283B03D7F}" type="slidenum"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9296400" y="6181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www.pqmedia.com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87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0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140450"/>
            <a:ext cx="1787525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4800600" y="6181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F147145-C905-48C4-BAC3-0EC283B03D7F}" type="slidenum"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9296400" y="6181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www.pqmedia.com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60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2DDF-1029-4401-9835-75D206396B47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140450"/>
            <a:ext cx="1787525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4800600" y="6181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F147145-C905-48C4-BAC3-0EC283B03D7F}" type="slidenum"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9296400" y="6181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www.pqmedia.com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08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2DDF-1029-4401-9835-75D206396B47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1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140450"/>
            <a:ext cx="1787525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4800600" y="6181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F147145-C905-48C4-BAC3-0EC283B03D7F}" type="slidenum"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9296400" y="6181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www.pqmedia.com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0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2DDF-1029-4401-9835-75D206396B47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4" name="Picture 1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140450"/>
            <a:ext cx="1787525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4800600" y="6181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F147145-C905-48C4-BAC3-0EC283B03D7F}" type="slidenum"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9296400" y="6181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www.pqmedia.com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5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2DDF-1029-4401-9835-75D206396B47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140450"/>
            <a:ext cx="1787525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800600" y="6181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F147145-C905-48C4-BAC3-0EC283B03D7F}" type="slidenum"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9296400" y="6181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www.pqmedia.com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60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2DDF-1029-4401-9835-75D206396B47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BC98-5B37-467C-AD83-8EDF5E79A5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140450"/>
            <a:ext cx="1787525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4800600" y="6181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F147145-C905-48C4-BAC3-0EC283B03D7F}" type="slidenum"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9296400" y="6181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www.pqmedia.com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03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2DDF-1029-4401-9835-75D206396B47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BC98-5B37-467C-AD83-8EDF5E79A5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1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140450"/>
            <a:ext cx="1787525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4800600" y="6181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F147145-C905-48C4-BAC3-0EC283B03D7F}" type="slidenum"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9296400" y="6181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www.pqmedia.com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38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2DDF-1029-4401-9835-75D206396B47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BC98-5B37-467C-AD83-8EDF5E79A5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1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140450"/>
            <a:ext cx="1787525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4800600" y="6181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F147145-C905-48C4-BAC3-0EC283B03D7F}" type="slidenum"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9296400" y="6181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www.pqmedia.com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84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ingle Corner Rectangle 7"/>
          <p:cNvSpPr/>
          <p:nvPr userDrawn="1"/>
        </p:nvSpPr>
        <p:spPr>
          <a:xfrm flipV="1">
            <a:off x="0" y="5892800"/>
            <a:ext cx="12192000" cy="9652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2DDF-1029-4401-9835-75D206396B47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3BC98-5B37-467C-AD83-8EDF5E79A5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 Single Corner Rectangle 6"/>
          <p:cNvSpPr/>
          <p:nvPr userDrawn="1"/>
        </p:nvSpPr>
        <p:spPr>
          <a:xfrm flipV="1">
            <a:off x="0" y="0"/>
            <a:ext cx="12192000" cy="10668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2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twitter.com/pqmedia" TargetMode="External"/><Relationship Id="rId5" Type="http://schemas.openxmlformats.org/officeDocument/2006/relationships/hyperlink" Target="http://www.pqmedia.com/" TargetMode="External"/><Relationship Id="rId4" Type="http://schemas.openxmlformats.org/officeDocument/2006/relationships/hyperlink" Target="https://www.linkedin.com/company/pq-media-ll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l_fi" descr="http://www.stedham.com/world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85850"/>
            <a:ext cx="1219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524000" y="1095375"/>
            <a:ext cx="9144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Technology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Intellicast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Series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Strategic Intelligence for Today’s Media Ecosystem</a:t>
            </a:r>
          </a:p>
          <a:p>
            <a:pPr algn="ctr"/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Advertising &amp; Marketing Forecast 2015-19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b="1" i="1" baseline="30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Edition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#1 of 3 in Series</a:t>
            </a:r>
          </a:p>
          <a:p>
            <a:pPr algn="ctr"/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Data &amp; Analytics by Country, 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Silo, Media 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Sector, Platform &amp; Channel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05000" y="2981325"/>
            <a:ext cx="4572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5000"/>
            </a:pPr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25000"/>
            </a:pPr>
            <a:r>
              <a:rPr lang="en-US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Country, Platform, Channel</a:t>
            </a:r>
          </a:p>
          <a:p>
            <a:pPr>
              <a:buSzPct val="125000"/>
            </a:pPr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Global Regions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Leading Countries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Major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Sectors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Media Silos </a:t>
            </a:r>
            <a:r>
              <a:rPr lang="en-US" sz="1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in 2015)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&amp; Alternative Platforms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&amp; Alternative Channels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Traditional Media Platforms</a:t>
            </a:r>
          </a:p>
          <a:p>
            <a:pPr marL="285750" indent="-285750">
              <a:buSzPct val="125000"/>
              <a:buBlip>
                <a:blip r:embed="rId3"/>
              </a:buBlip>
            </a:pP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25000"/>
            </a:pPr>
            <a:r>
              <a:rPr lang="en-US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 by Sector, Platform, Channel</a:t>
            </a:r>
          </a:p>
          <a:p>
            <a:pPr marL="285750" indent="-285750">
              <a:buSzPct val="125000"/>
            </a:pPr>
            <a:r>
              <a:rPr lang="en-US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Rankings by Region, Country, Platform, Channel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2009-14 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Actuals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2015-19 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Forecasts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81800" y="3019425"/>
            <a:ext cx="2819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5000"/>
            </a:pPr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25000"/>
            </a:pPr>
            <a:r>
              <a:rPr lang="en-US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15 Leading Markets</a:t>
            </a:r>
          </a:p>
          <a:p>
            <a:pPr>
              <a:buSzPct val="125000"/>
            </a:pPr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Australia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Brazil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Canada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China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Germany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Italy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0" y="3038475"/>
            <a:ext cx="22098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5000"/>
            </a:pPr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25000"/>
            </a:pPr>
            <a:endParaRPr lang="en-US" sz="1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25000"/>
            </a:pPr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Japan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Mexico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Korea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Kingdom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States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8640" y="6318270"/>
            <a:ext cx="1828800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itchFamily="34" charset="0"/>
                <a:ea typeface="Times New Roman"/>
                <a:cs typeface="Times New Roman"/>
                <a:hlinkClick r:id="rId4"/>
              </a:rPr>
              <a:t>PQ Media on LinkedIn</a:t>
            </a:r>
            <a:endParaRPr lang="en-US" sz="1200" b="1" u="sng" dirty="0">
              <a:solidFill>
                <a:schemeClr val="bg1"/>
              </a:solidFill>
              <a:latin typeface="Arial" pitchFamily="34" charset="0"/>
              <a:ea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6315637"/>
            <a:ext cx="172974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b="1" u="sng" dirty="0">
                <a:solidFill>
                  <a:srgbClr val="0066FF"/>
                </a:solidFill>
                <a:latin typeface="Arial" pitchFamily="34" charset="0"/>
                <a:ea typeface="Times New Roman"/>
                <a:cs typeface="Arial" pitchFamily="34" charset="0"/>
                <a:hlinkClick r:id="rId5"/>
              </a:rPr>
              <a:t>www.pqmedia.com</a:t>
            </a:r>
            <a:endParaRPr lang="en-US" sz="1200" b="1" u="sng" dirty="0">
              <a:solidFill>
                <a:srgbClr val="0066FF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29601" y="6315636"/>
            <a:ext cx="2057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  <a:hlinkClick r:id="rId6"/>
              </a:rPr>
              <a:t>PQ Media on Twitter</a:t>
            </a:r>
            <a:endParaRPr lang="en-US" sz="1200" b="1" dirty="0">
              <a:solidFill>
                <a:schemeClr val="bg1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170" y="82530"/>
            <a:ext cx="23622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070001" y="626551"/>
            <a:ext cx="4159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SUMMARY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39399" y="1196787"/>
          <a:ext cx="11841930" cy="4585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9" name="Worksheet" r:id="rId5" imgW="8181908" imgH="3381458" progId="Excel.Sheet.8">
                  <p:embed/>
                </p:oleObj>
              </mc:Choice>
              <mc:Fallback>
                <p:oleObj name="Worksheet" r:id="rId5" imgW="8181908" imgH="3381458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99" y="1196787"/>
                        <a:ext cx="11841930" cy="458544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39399" y="199495"/>
            <a:ext cx="12151213" cy="53340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Total Global Advertising &amp; Marketing Revenues Rose 4.5% in </a:t>
            </a: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2014 to 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$1.03 Trillion</a:t>
            </a:r>
            <a:br>
              <a:rPr lang="en-US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Projected to Post 6% CAGR to $1.37 Trillion in </a:t>
            </a: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47211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itle 1"/>
          <p:cNvSpPr txBox="1">
            <a:spLocks/>
          </p:cNvSpPr>
          <p:nvPr/>
        </p:nvSpPr>
        <p:spPr bwMode="auto">
          <a:xfrm>
            <a:off x="191985" y="202842"/>
            <a:ext cx="1161648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57" tIns="46778" rIns="93557" bIns="4677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prstClr val="white"/>
                </a:solidFill>
                <a:cs typeface="Arial" charset="0"/>
              </a:rPr>
              <a:t>Advertising Accounted for 50.2% of Overall Advertising &amp; Marketing in 2014</a:t>
            </a:r>
            <a:endParaRPr lang="en-US" sz="2000" b="1" dirty="0">
              <a:solidFill>
                <a:prstClr val="white"/>
              </a:solidFill>
              <a:cs typeface="Arial" charset="0"/>
            </a:endParaRPr>
          </a:p>
          <a:p>
            <a:pPr eaLnBrk="1" hangingPunct="1"/>
            <a:r>
              <a:rPr lang="en-US" sz="2000" b="1" dirty="0" smtClean="0">
                <a:solidFill>
                  <a:prstClr val="white"/>
                </a:solidFill>
              </a:rPr>
              <a:t>Digital &amp; Alternative Media Represented 28% of Advertising &amp; Marketing in 2014</a:t>
            </a:r>
            <a:endParaRPr lang="en-US" sz="20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78860" name="Rectangle 21"/>
          <p:cNvSpPr>
            <a:spLocks noChangeArrowheads="1"/>
          </p:cNvSpPr>
          <p:nvPr/>
        </p:nvSpPr>
        <p:spPr bwMode="auto">
          <a:xfrm>
            <a:off x="4288849" y="1853103"/>
            <a:ext cx="762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lIns="93557" tIns="46778" rIns="93557" bIns="46778" anchor="ctr"/>
          <a:lstStyle/>
          <a:p>
            <a:pPr algn="ctr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8861" name="Rectangle 22"/>
          <p:cNvSpPr>
            <a:spLocks noChangeArrowheads="1"/>
          </p:cNvSpPr>
          <p:nvPr/>
        </p:nvSpPr>
        <p:spPr bwMode="auto">
          <a:xfrm>
            <a:off x="4301532" y="2214297"/>
            <a:ext cx="76200" cy="76200"/>
          </a:xfrm>
          <a:prstGeom prst="rect">
            <a:avLst/>
          </a:prstGeom>
          <a:solidFill>
            <a:srgbClr val="C00000"/>
          </a:solidFill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lIns="93557" tIns="46778" rIns="93557" bIns="46778" anchor="ctr"/>
          <a:lstStyle/>
          <a:p>
            <a:pPr algn="ctr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8862" name="TextBox 23"/>
          <p:cNvSpPr txBox="1">
            <a:spLocks noChangeArrowheads="1"/>
          </p:cNvSpPr>
          <p:nvPr/>
        </p:nvSpPr>
        <p:spPr bwMode="auto">
          <a:xfrm>
            <a:off x="4365056" y="1776906"/>
            <a:ext cx="1075402" cy="30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557" tIns="46778" rIns="93557" bIns="467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prstClr val="black"/>
                </a:solidFill>
              </a:rPr>
              <a:t>Advertising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8863" name="TextBox 24"/>
          <p:cNvSpPr txBox="1">
            <a:spLocks noChangeArrowheads="1"/>
          </p:cNvSpPr>
          <p:nvPr/>
        </p:nvSpPr>
        <p:spPr bwMode="auto">
          <a:xfrm>
            <a:off x="4365049" y="2138100"/>
            <a:ext cx="974413" cy="30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557" tIns="46778" rIns="93557" bIns="467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prstClr val="black"/>
                </a:solidFill>
              </a:rPr>
              <a:t>Marketing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4" name="TextBox 18"/>
          <p:cNvSpPr txBox="1">
            <a:spLocks noChangeArrowheads="1"/>
          </p:cNvSpPr>
          <p:nvPr/>
        </p:nvSpPr>
        <p:spPr bwMode="auto">
          <a:xfrm>
            <a:off x="990258" y="1249320"/>
            <a:ext cx="37767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 smtClean="0">
                <a:solidFill>
                  <a:prstClr val="black"/>
                </a:solidFill>
              </a:rPr>
              <a:t>Share of Advertising vs. Marketing in </a:t>
            </a:r>
            <a:r>
              <a:rPr lang="en-US" sz="1400" b="1" dirty="0">
                <a:solidFill>
                  <a:prstClr val="black"/>
                </a:solidFill>
              </a:rPr>
              <a:t>2014</a:t>
            </a: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3948612928"/>
              </p:ext>
            </p:extLst>
          </p:nvPr>
        </p:nvGraphicFramePr>
        <p:xfrm>
          <a:off x="191985" y="1249320"/>
          <a:ext cx="5177955" cy="44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TextBox 18"/>
          <p:cNvSpPr txBox="1">
            <a:spLocks noChangeArrowheads="1"/>
          </p:cNvSpPr>
          <p:nvPr/>
        </p:nvSpPr>
        <p:spPr bwMode="auto">
          <a:xfrm>
            <a:off x="6485947" y="1249320"/>
            <a:ext cx="44807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 smtClean="0">
                <a:solidFill>
                  <a:prstClr val="black"/>
                </a:solidFill>
              </a:rPr>
              <a:t>Share of Advertising &amp; Marketing </a:t>
            </a:r>
            <a:r>
              <a:rPr lang="en-US" sz="1400" b="1" dirty="0">
                <a:solidFill>
                  <a:prstClr val="black"/>
                </a:solidFill>
              </a:rPr>
              <a:t>by </a:t>
            </a:r>
            <a:r>
              <a:rPr lang="en-US" sz="1400" b="1" dirty="0" smtClean="0">
                <a:solidFill>
                  <a:prstClr val="black"/>
                </a:solidFill>
              </a:rPr>
              <a:t>Sector </a:t>
            </a:r>
            <a:r>
              <a:rPr lang="en-US" sz="1400" b="1" dirty="0">
                <a:solidFill>
                  <a:prstClr val="black"/>
                </a:solidFill>
              </a:rPr>
              <a:t>in 2014</a:t>
            </a:r>
          </a:p>
        </p:txBody>
      </p:sp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2511954675"/>
              </p:ext>
            </p:extLst>
          </p:nvPr>
        </p:nvGraphicFramePr>
        <p:xfrm>
          <a:off x="5850356" y="1497047"/>
          <a:ext cx="5248480" cy="3908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10368209" y="1891835"/>
            <a:ext cx="76200" cy="76200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50"/>
            </a:solidFill>
            <a:round/>
            <a:headEnd/>
            <a:tailEnd type="triangle" w="med" len="med"/>
          </a:ln>
        </p:spPr>
        <p:txBody>
          <a:bodyPr lIns="93557" tIns="46778" rIns="93557" bIns="46778" anchor="ctr"/>
          <a:lstStyle/>
          <a:p>
            <a:pPr algn="ctr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7" name="TextBox 23"/>
          <p:cNvSpPr txBox="1">
            <a:spLocks noChangeArrowheads="1"/>
          </p:cNvSpPr>
          <p:nvPr/>
        </p:nvSpPr>
        <p:spPr bwMode="auto">
          <a:xfrm>
            <a:off x="10444416" y="1815638"/>
            <a:ext cx="1743598" cy="30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557" tIns="46778" rIns="93557" bIns="467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prstClr val="black"/>
                </a:solidFill>
              </a:rPr>
              <a:t>Digital &amp; Alternative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8" name="Rectangle 22"/>
          <p:cNvSpPr>
            <a:spLocks noChangeArrowheads="1"/>
          </p:cNvSpPr>
          <p:nvPr/>
        </p:nvSpPr>
        <p:spPr bwMode="auto">
          <a:xfrm>
            <a:off x="10380892" y="2210324"/>
            <a:ext cx="76200" cy="76200"/>
          </a:xfrm>
          <a:prstGeom prst="rect">
            <a:avLst/>
          </a:prstGeom>
          <a:solidFill>
            <a:srgbClr val="7030A0"/>
          </a:solidFill>
          <a:ln w="38100">
            <a:solidFill>
              <a:srgbClr val="7030A0"/>
            </a:solidFill>
            <a:round/>
            <a:headEnd/>
            <a:tailEnd type="triangle" w="med" len="med"/>
          </a:ln>
        </p:spPr>
        <p:txBody>
          <a:bodyPr lIns="93557" tIns="46778" rIns="93557" bIns="46778" anchor="ctr"/>
          <a:lstStyle/>
          <a:p>
            <a:pPr algn="ctr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9" name="TextBox 24"/>
          <p:cNvSpPr txBox="1">
            <a:spLocks noChangeArrowheads="1"/>
          </p:cNvSpPr>
          <p:nvPr/>
        </p:nvSpPr>
        <p:spPr bwMode="auto">
          <a:xfrm>
            <a:off x="10444409" y="2134127"/>
            <a:ext cx="1017438" cy="30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557" tIns="46778" rIns="93557" bIns="4677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prstClr val="black"/>
                </a:solidFill>
              </a:rPr>
              <a:t>Traditional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6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66825" y="1425324"/>
          <a:ext cx="11672047" cy="4100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66825" y="1114998"/>
            <a:ext cx="50879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Revenues of Advertising &amp; Marketing Media Silos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 2014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985" y="5315633"/>
            <a:ext cx="1206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lphaLcParenBoth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&amp; Mobile Advertising and Internet &amp; Mobile Marketing are specific  channels that are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exclusively digital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such as online search and mobile marketing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apps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brand extension of traditional media companies, such as ads placed on ESPN.com &amp; ESPN Mobile, are included in the traditional media platform (e.g., Pay TV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Additionally, all forms of the media platform, including pure-play digital companies are included in that platform, such as Huffington Post in Newspapers 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8766" y="300798"/>
            <a:ext cx="11388216" cy="609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Direct Marketing is the Largest of the 15 Global Media Silos at $217.3 Billion in 2014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Entertainment Advertising, such as Ads in Videogames, is  Smallest at $8.5 Billion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24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itle 1"/>
          <p:cNvSpPr txBox="1">
            <a:spLocks/>
          </p:cNvSpPr>
          <p:nvPr/>
        </p:nvSpPr>
        <p:spPr bwMode="auto">
          <a:xfrm>
            <a:off x="0" y="188258"/>
            <a:ext cx="1196788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prstClr val="white"/>
                </a:solidFill>
                <a:cs typeface="Arial" charset="0"/>
              </a:rPr>
              <a:t>Global Advertising &amp; Marketing Will Mirror Nominal GDP Growth, Slight Spikes in Even Years</a:t>
            </a:r>
          </a:p>
          <a:p>
            <a:pPr eaLnBrk="1" hangingPunct="1"/>
            <a:r>
              <a:rPr lang="en-US" sz="2000" b="1" dirty="0" smtClean="0">
                <a:solidFill>
                  <a:prstClr val="white"/>
                </a:solidFill>
                <a:cs typeface="Arial" charset="0"/>
              </a:rPr>
              <a:t>Digital &amp; Alternative Media to Outpace Economy, Traditional Media to Underperform GDP</a:t>
            </a:r>
            <a:endParaRPr lang="en-US" sz="2000" b="1" dirty="0">
              <a:solidFill>
                <a:prstClr val="white"/>
              </a:solidFill>
              <a:cs typeface="Arial" charset="0"/>
            </a:endParaRP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3691335564"/>
              </p:ext>
            </p:extLst>
          </p:nvPr>
        </p:nvGraphicFramePr>
        <p:xfrm>
          <a:off x="450761" y="1300767"/>
          <a:ext cx="11217498" cy="4288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71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131066"/>
              </p:ext>
            </p:extLst>
          </p:nvPr>
        </p:nvGraphicFramePr>
        <p:xfrm>
          <a:off x="559557" y="1255058"/>
          <a:ext cx="10549722" cy="3621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6574"/>
                <a:gridCol w="3516574"/>
                <a:gridCol w="3516574"/>
              </a:tblGrid>
              <a:tr h="51739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Overall Advertising &amp; Marketing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739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2014 Revenues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2014 vs. 2013 Growth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2014 Share of D&amp;A Media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17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Brazil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United Kingdom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17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Japan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Australia</a:t>
                      </a:r>
                    </a:p>
                  </a:txBody>
                  <a:tcPr marL="9525" marR="9525" marT="9525" marB="0" anchor="ctr"/>
                </a:tc>
              </a:tr>
              <a:tr h="517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Mexico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9525" marR="9525" marT="9525" marB="0" anchor="ctr"/>
                </a:tc>
              </a:tr>
              <a:tr h="517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United Kingdom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South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Korea</a:t>
                      </a:r>
                    </a:p>
                  </a:txBody>
                  <a:tcPr marL="9525" marR="9525" marT="9525" marB="0" anchor="ctr"/>
                </a:tc>
              </a:tr>
              <a:tr h="517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Germany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United Kingdom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China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38200" y="202842"/>
            <a:ext cx="11407806" cy="609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US </a:t>
            </a:r>
            <a:r>
              <a:rPr lang="en-US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Generates Highest Advertising &amp; Marketing Revenues in </a:t>
            </a:r>
            <a:r>
              <a:rPr 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2014</a:t>
            </a:r>
          </a:p>
          <a:p>
            <a:pPr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Brazil Fastest Growth Market, UK Registers Highest Share of Digital &amp; Alternative Media </a:t>
            </a:r>
            <a:endParaRPr lang="en-US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506" name="TextBox 5"/>
          <p:cNvSpPr txBox="1">
            <a:spLocks noChangeArrowheads="1"/>
          </p:cNvSpPr>
          <p:nvPr/>
        </p:nvSpPr>
        <p:spPr bwMode="auto">
          <a:xfrm>
            <a:off x="628048" y="4876800"/>
            <a:ext cx="14398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PQ Media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628048" y="5086457"/>
            <a:ext cx="49039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ranked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2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 and 7</a:t>
            </a:r>
            <a:r>
              <a:rPr lang="en-US" sz="12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share of digital &amp; alternative media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80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5880</TotalTime>
  <Words>436</Words>
  <Application>Microsoft Office PowerPoint</Application>
  <PresentationFormat>Widescreen</PresentationFormat>
  <Paragraphs>94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Worksheet</vt:lpstr>
      <vt:lpstr>PowerPoint Presentation</vt:lpstr>
      <vt:lpstr>Total Global Advertising &amp; Marketing Revenues Rose 4.5% in 2014 to $1.03 Trillion Projected to Post 6% CAGR to $1.37 Trillion in 2019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Global Branded Entertainment Marketing: Growth Opportunities &amp; Challenges in 2015</dc:title>
  <dc:creator>Leo Kivijarv</dc:creator>
  <cp:lastModifiedBy>pquinn@pqmedia.com</cp:lastModifiedBy>
  <cp:revision>449</cp:revision>
  <dcterms:created xsi:type="dcterms:W3CDTF">2015-05-14T16:43:17Z</dcterms:created>
  <dcterms:modified xsi:type="dcterms:W3CDTF">2015-10-23T21:07:08Z</dcterms:modified>
</cp:coreProperties>
</file>