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1.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889" r:id="rId2"/>
    <p:sldId id="1327" r:id="rId3"/>
    <p:sldId id="940" r:id="rId4"/>
    <p:sldId id="941" r:id="rId5"/>
    <p:sldId id="942" r:id="rId6"/>
    <p:sldId id="943" r:id="rId7"/>
    <p:sldId id="944" r:id="rId8"/>
    <p:sldId id="945" r:id="rId9"/>
    <p:sldId id="946" r:id="rId10"/>
    <p:sldId id="947" r:id="rId11"/>
    <p:sldId id="1328" r:id="rId12"/>
    <p:sldId id="1329" r:id="rId13"/>
    <p:sldId id="1331" r:id="rId14"/>
    <p:sldId id="1332" r:id="rId15"/>
    <p:sldId id="1333" r:id="rId16"/>
    <p:sldId id="1336" r:id="rId17"/>
    <p:sldId id="1337" r:id="rId18"/>
    <p:sldId id="1341" r:id="rId19"/>
    <p:sldId id="132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EFF7"/>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71" autoAdjust="0"/>
    <p:restoredTop sz="94660"/>
  </p:normalViewPr>
  <p:slideViewPr>
    <p:cSldViewPr snapToGrid="0">
      <p:cViewPr varScale="1">
        <p:scale>
          <a:sx n="67" d="100"/>
          <a:sy n="67" d="100"/>
        </p:scale>
        <p:origin x="253" y="65"/>
      </p:cViewPr>
      <p:guideLst>
        <p:guide orient="horz" pos="2160"/>
        <p:guide pos="3840"/>
      </p:guideLst>
    </p:cSldViewPr>
  </p:slideViewPr>
  <p:notesTextViewPr>
    <p:cViewPr>
      <p:scale>
        <a:sx n="1" d="1"/>
        <a:sy n="1" d="1"/>
      </p:scale>
      <p:origin x="0" y="0"/>
    </p:cViewPr>
  </p:notesTextViewPr>
  <p:sorterViewPr>
    <p:cViewPr varScale="1">
      <p:scale>
        <a:sx n="1" d="1"/>
        <a:sy n="1" d="1"/>
      </p:scale>
      <p:origin x="0" y="-10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1617365058833"/>
          <c:y val="1.0916964877459218E-2"/>
          <c:w val="0.63117801908522542"/>
          <c:h val="0.95633214049016313"/>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accent1">
                    <a:lumMod val="75000"/>
                  </a:schemeClr>
                </a:solidFill>
              </a:ln>
              <a:effectLst/>
            </c:spPr>
            <c:extLst>
              <c:ext xmlns:c16="http://schemas.microsoft.com/office/drawing/2014/chart" uri="{C3380CC4-5D6E-409C-BE32-E72D297353CC}">
                <c16:uniqueId val="{00000001-FF97-48B4-AFFB-CABD36CDB166}"/>
              </c:ext>
            </c:extLst>
          </c:dPt>
          <c:dPt>
            <c:idx val="1"/>
            <c:bubble3D val="0"/>
            <c:spPr>
              <a:solidFill>
                <a:srgbClr val="C00000"/>
              </a:solidFill>
              <a:ln w="19050">
                <a:solidFill>
                  <a:srgbClr val="C00000"/>
                </a:solidFill>
              </a:ln>
              <a:effectLst/>
            </c:spPr>
            <c:extLst>
              <c:ext xmlns:c16="http://schemas.microsoft.com/office/drawing/2014/chart" uri="{C3380CC4-5D6E-409C-BE32-E72D297353CC}">
                <c16:uniqueId val="{00000003-FF97-48B4-AFFB-CABD36CDB166}"/>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97-48B4-AFFB-CABD36CDB166}"/>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97-48B4-AFFB-CABD36CDB16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D&amp;A</c:v>
                </c:pt>
                <c:pt idx="1">
                  <c:v>Trad</c:v>
                </c:pt>
              </c:strCache>
            </c:strRef>
          </c:cat>
          <c:val>
            <c:numRef>
              <c:f>Sheet1!$B$2:$B$3</c:f>
              <c:numCache>
                <c:formatCode>0.0%</c:formatCode>
                <c:ptCount val="2"/>
                <c:pt idx="0">
                  <c:v>0.21839571704825905</c:v>
                </c:pt>
                <c:pt idx="1">
                  <c:v>0.781604282951741</c:v>
                </c:pt>
              </c:numCache>
            </c:numRef>
          </c:val>
          <c:extLst>
            <c:ext xmlns:c16="http://schemas.microsoft.com/office/drawing/2014/chart" uri="{C3380CC4-5D6E-409C-BE32-E72D297353CC}">
              <c16:uniqueId val="{00000004-FF97-48B4-AFFB-CABD36CDB16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Channel</c:v>
                </c:pt>
              </c:strCache>
            </c:strRef>
          </c:tx>
          <c:spPr>
            <a:solidFill>
              <a:schemeClr val="accent1"/>
            </a:solidFill>
            <a:ln>
              <a:noFill/>
            </a:ln>
            <a:effectLst/>
          </c:spPr>
          <c:invertIfNegative val="0"/>
          <c:cat>
            <c:strRef>
              <c:f>Sheet1!$A$2:$A$23</c:f>
              <c:strCache>
                <c:ptCount val="22"/>
                <c:pt idx="0">
                  <c:v>   e-Commerce &amp; Other Content &amp; Data</c:v>
                </c:pt>
                <c:pt idx="1">
                  <c:v>   Online Search &amp; E-Mails</c:v>
                </c:pt>
                <c:pt idx="2">
                  <c:v>   Online Audio</c:v>
                </c:pt>
                <c:pt idx="3">
                  <c:v>   Console, PC &amp; Handheld Games</c:v>
                </c:pt>
                <c:pt idx="4">
                  <c:v>   Satellite Radio</c:v>
                </c:pt>
                <c:pt idx="5">
                  <c:v>   Online Social Media</c:v>
                </c:pt>
                <c:pt idx="6">
                  <c:v>   Online News &amp; Information</c:v>
                </c:pt>
                <c:pt idx="7">
                  <c:v>   Online Periodicals &amp; Serials</c:v>
                </c:pt>
                <c:pt idx="8">
                  <c:v>   Online Games</c:v>
                </c:pt>
                <c:pt idx="9">
                  <c:v>   Digital Out-of-Home</c:v>
                </c:pt>
                <c:pt idx="10">
                  <c:v>   m-Commerce &amp; Other Content &amp; Data</c:v>
                </c:pt>
                <c:pt idx="11">
                  <c:v>   e-Books, Directories &amp; Databases</c:v>
                </c:pt>
                <c:pt idx="12">
                  <c:v>   Mobile Search &amp; Texts</c:v>
                </c:pt>
                <c:pt idx="13">
                  <c:v>   Online Video</c:v>
                </c:pt>
                <c:pt idx="14">
                  <c:v>   Over-the-Top (OTT) Video</c:v>
                </c:pt>
                <c:pt idx="15">
                  <c:v>   Mobile Social Media</c:v>
                </c:pt>
                <c:pt idx="16">
                  <c:v>   Mobile News &amp; Information</c:v>
                </c:pt>
                <c:pt idx="17">
                  <c:v>   Mobile Games</c:v>
                </c:pt>
                <c:pt idx="18">
                  <c:v>   Mobile Periodicals &amp; Serials</c:v>
                </c:pt>
                <c:pt idx="19">
                  <c:v>   m-Books, Directories &amp; Databases</c:v>
                </c:pt>
                <c:pt idx="20">
                  <c:v>   Mobile Audio</c:v>
                </c:pt>
                <c:pt idx="21">
                  <c:v>   Mobile Video</c:v>
                </c:pt>
              </c:strCache>
            </c:strRef>
          </c:cat>
          <c:val>
            <c:numRef>
              <c:f>Sheet1!$B$2:$B$23</c:f>
              <c:numCache>
                <c:formatCode>0.0%</c:formatCode>
                <c:ptCount val="22"/>
                <c:pt idx="0">
                  <c:v>1.3427417535294417E-4</c:v>
                </c:pt>
                <c:pt idx="1">
                  <c:v>8.8690713297230328E-3</c:v>
                </c:pt>
                <c:pt idx="2">
                  <c:v>2.426926371636573E-2</c:v>
                </c:pt>
                <c:pt idx="3">
                  <c:v>2.8260810677447568E-2</c:v>
                </c:pt>
                <c:pt idx="4">
                  <c:v>4.1287880464401239E-2</c:v>
                </c:pt>
                <c:pt idx="5">
                  <c:v>7.2009176474168157E-2</c:v>
                </c:pt>
                <c:pt idx="6">
                  <c:v>7.4372038428850207E-2</c:v>
                </c:pt>
                <c:pt idx="7">
                  <c:v>8.2193975131096275E-2</c:v>
                </c:pt>
                <c:pt idx="8">
                  <c:v>9.887840576013307E-2</c:v>
                </c:pt>
                <c:pt idx="9">
                  <c:v>0.10031024711212688</c:v>
                </c:pt>
                <c:pt idx="10">
                  <c:v>0.11832708787379964</c:v>
                </c:pt>
                <c:pt idx="11">
                  <c:v>0.12136501342405048</c:v>
                </c:pt>
                <c:pt idx="12">
                  <c:v>0.12809413667619052</c:v>
                </c:pt>
                <c:pt idx="13">
                  <c:v>0.12905720788590402</c:v>
                </c:pt>
                <c:pt idx="14">
                  <c:v>0.13147414330571472</c:v>
                </c:pt>
                <c:pt idx="15">
                  <c:v>0.19869594659061907</c:v>
                </c:pt>
                <c:pt idx="16">
                  <c:v>0.25180798478484623</c:v>
                </c:pt>
                <c:pt idx="17">
                  <c:v>0.25183062674020662</c:v>
                </c:pt>
                <c:pt idx="18">
                  <c:v>0.25563581684134196</c:v>
                </c:pt>
                <c:pt idx="19">
                  <c:v>0.30673005767014394</c:v>
                </c:pt>
                <c:pt idx="20">
                  <c:v>0.32916813887926466</c:v>
                </c:pt>
                <c:pt idx="21">
                  <c:v>0.33280280180256439</c:v>
                </c:pt>
              </c:numCache>
            </c:numRef>
          </c:val>
          <c:extLst>
            <c:ext xmlns:c16="http://schemas.microsoft.com/office/drawing/2014/chart" uri="{C3380CC4-5D6E-409C-BE32-E72D297353CC}">
              <c16:uniqueId val="{00000000-4D1F-4545-BB51-49184A23A424}"/>
            </c:ext>
          </c:extLst>
        </c:ser>
        <c:dLbls>
          <c:showLegendKey val="0"/>
          <c:showVal val="0"/>
          <c:showCatName val="0"/>
          <c:showSerName val="0"/>
          <c:showPercent val="0"/>
          <c:showBubbleSize val="0"/>
        </c:dLbls>
        <c:gapWidth val="182"/>
        <c:axId val="189572384"/>
        <c:axId val="189572776"/>
      </c:barChart>
      <c:catAx>
        <c:axId val="189572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9572776"/>
        <c:crosses val="autoZero"/>
        <c:auto val="1"/>
        <c:lblAlgn val="ctr"/>
        <c:lblOffset val="100"/>
        <c:noMultiLvlLbl val="0"/>
      </c:catAx>
      <c:valAx>
        <c:axId val="189572776"/>
        <c:scaling>
          <c:orientation val="minMax"/>
          <c:max val="0.4"/>
          <c:min val="-0.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9572384"/>
        <c:crosses val="autoZero"/>
        <c:crossBetween val="between"/>
        <c:majorUnit val="0.1"/>
      </c:valAx>
      <c:spPr>
        <a:noFill/>
        <a:ln>
          <a:noFill/>
        </a:ln>
        <a:effectLst/>
      </c:spPr>
    </c:plotArea>
    <c:plotVisOnly val="1"/>
    <c:dispBlanksAs val="gap"/>
    <c:showDLblsOverMax val="0"/>
  </c:chart>
  <c:spPr>
    <a:noFill/>
    <a:ln>
      <a:solidFill>
        <a:schemeClr val="tx2"/>
      </a:solid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48989146627014E-2"/>
          <c:y val="4.8672566371681415E-2"/>
          <c:w val="0.91323449433685655"/>
          <c:h val="0.79118594454073743"/>
        </c:manualLayout>
      </c:layout>
      <c:lineChart>
        <c:grouping val="standard"/>
        <c:varyColors val="0"/>
        <c:ser>
          <c:idx val="0"/>
          <c:order val="0"/>
          <c:tx>
            <c:strRef>
              <c:f>Sheet1!$B$1</c:f>
              <c:strCache>
                <c:ptCount val="1"/>
                <c:pt idx="0">
                  <c:v>Total Media Usage &amp; Exposure</c:v>
                </c:pt>
              </c:strCache>
            </c:strRef>
          </c:tx>
          <c:spPr>
            <a:ln w="38100">
              <a:solidFill>
                <a:schemeClr val="accent6">
                  <a:lumMod val="75000"/>
                </a:schemeClr>
              </a:solidFill>
            </a:ln>
          </c:spPr>
          <c:marker>
            <c:spPr>
              <a:noFill/>
              <a:ln>
                <a:solidFill>
                  <a:schemeClr val="accent6">
                    <a:lumMod val="75000"/>
                  </a:schemeClr>
                </a:solidFill>
              </a:ln>
            </c:spPr>
          </c:marker>
          <c:cat>
            <c:strRef>
              <c:f>Sheet1!$A$2:$A$11</c:f>
              <c:strCache>
                <c:ptCount val="10"/>
                <c:pt idx="0">
                  <c:v>2010</c:v>
                </c:pt>
                <c:pt idx="1">
                  <c:v>11</c:v>
                </c:pt>
                <c:pt idx="2">
                  <c:v>12</c:v>
                </c:pt>
                <c:pt idx="3">
                  <c:v>13</c:v>
                </c:pt>
                <c:pt idx="4">
                  <c:v>14</c:v>
                </c:pt>
                <c:pt idx="5">
                  <c:v>15</c:v>
                </c:pt>
                <c:pt idx="6">
                  <c:v>16</c:v>
                </c:pt>
                <c:pt idx="7">
                  <c:v>17</c:v>
                </c:pt>
                <c:pt idx="8">
                  <c:v>18</c:v>
                </c:pt>
                <c:pt idx="9">
                  <c:v>2019</c:v>
                </c:pt>
              </c:strCache>
            </c:strRef>
          </c:cat>
          <c:val>
            <c:numRef>
              <c:f>Sheet1!$B$2:$B$11</c:f>
              <c:numCache>
                <c:formatCode>0.0%</c:formatCode>
                <c:ptCount val="10"/>
                <c:pt idx="0">
                  <c:v>1.9932089090600957E-2</c:v>
                </c:pt>
                <c:pt idx="1">
                  <c:v>1.5422637161429664E-2</c:v>
                </c:pt>
                <c:pt idx="2">
                  <c:v>2.5024956618041827E-2</c:v>
                </c:pt>
                <c:pt idx="3">
                  <c:v>2.6728672918907792E-2</c:v>
                </c:pt>
                <c:pt idx="4">
                  <c:v>2.6199104530103323E-2</c:v>
                </c:pt>
                <c:pt idx="5">
                  <c:v>2.5543513195897427E-2</c:v>
                </c:pt>
                <c:pt idx="6">
                  <c:v>2.0720346849016691E-2</c:v>
                </c:pt>
                <c:pt idx="7">
                  <c:v>1.8896205660092091E-2</c:v>
                </c:pt>
                <c:pt idx="8">
                  <c:v>1.9355019486451353E-2</c:v>
                </c:pt>
                <c:pt idx="9">
                  <c:v>1.5401899555231635E-2</c:v>
                </c:pt>
              </c:numCache>
            </c:numRef>
          </c:val>
          <c:smooth val="0"/>
          <c:extLst>
            <c:ext xmlns:c16="http://schemas.microsoft.com/office/drawing/2014/chart" uri="{C3380CC4-5D6E-409C-BE32-E72D297353CC}">
              <c16:uniqueId val="{00000000-0294-4931-9B99-B747A8350849}"/>
            </c:ext>
          </c:extLst>
        </c:ser>
        <c:ser>
          <c:idx val="1"/>
          <c:order val="1"/>
          <c:tx>
            <c:strRef>
              <c:f>Sheet1!$C$1</c:f>
              <c:strCache>
                <c:ptCount val="1"/>
                <c:pt idx="0">
                  <c:v>Digital Media Usage &amp; Exposure</c:v>
                </c:pt>
              </c:strCache>
            </c:strRef>
          </c:tx>
          <c:spPr>
            <a:ln w="38100">
              <a:solidFill>
                <a:schemeClr val="tx2"/>
              </a:solidFill>
            </a:ln>
          </c:spPr>
          <c:marker>
            <c:symbol val="none"/>
          </c:marker>
          <c:cat>
            <c:strRef>
              <c:f>Sheet1!$A$2:$A$11</c:f>
              <c:strCache>
                <c:ptCount val="10"/>
                <c:pt idx="0">
                  <c:v>2010</c:v>
                </c:pt>
                <c:pt idx="1">
                  <c:v>11</c:v>
                </c:pt>
                <c:pt idx="2">
                  <c:v>12</c:v>
                </c:pt>
                <c:pt idx="3">
                  <c:v>13</c:v>
                </c:pt>
                <c:pt idx="4">
                  <c:v>14</c:v>
                </c:pt>
                <c:pt idx="5">
                  <c:v>15</c:v>
                </c:pt>
                <c:pt idx="6">
                  <c:v>16</c:v>
                </c:pt>
                <c:pt idx="7">
                  <c:v>17</c:v>
                </c:pt>
                <c:pt idx="8">
                  <c:v>18</c:v>
                </c:pt>
                <c:pt idx="9">
                  <c:v>2019</c:v>
                </c:pt>
              </c:strCache>
            </c:strRef>
          </c:cat>
          <c:val>
            <c:numRef>
              <c:f>Sheet1!$C$2:$C$11</c:f>
              <c:numCache>
                <c:formatCode>0.0%</c:formatCode>
                <c:ptCount val="10"/>
                <c:pt idx="0">
                  <c:v>0.1558755047000886</c:v>
                </c:pt>
                <c:pt idx="1">
                  <c:v>0.12700326523569916</c:v>
                </c:pt>
                <c:pt idx="2">
                  <c:v>0.11783793505898599</c:v>
                </c:pt>
                <c:pt idx="3">
                  <c:v>0.1220444825879563</c:v>
                </c:pt>
                <c:pt idx="4">
                  <c:v>0.11967457946436122</c:v>
                </c:pt>
                <c:pt idx="5">
                  <c:v>0.10968121651804386</c:v>
                </c:pt>
                <c:pt idx="6">
                  <c:v>0.10607782412718492</c:v>
                </c:pt>
                <c:pt idx="7">
                  <c:v>9.9225863746250198E-2</c:v>
                </c:pt>
                <c:pt idx="8">
                  <c:v>8.0316087405614578E-2</c:v>
                </c:pt>
                <c:pt idx="9">
                  <c:v>7.6420377446507759E-2</c:v>
                </c:pt>
              </c:numCache>
            </c:numRef>
          </c:val>
          <c:smooth val="0"/>
          <c:extLst>
            <c:ext xmlns:c16="http://schemas.microsoft.com/office/drawing/2014/chart" uri="{C3380CC4-5D6E-409C-BE32-E72D297353CC}">
              <c16:uniqueId val="{00000001-0294-4931-9B99-B747A8350849}"/>
            </c:ext>
          </c:extLst>
        </c:ser>
        <c:ser>
          <c:idx val="2"/>
          <c:order val="2"/>
          <c:tx>
            <c:strRef>
              <c:f>Sheet1!$D$1</c:f>
              <c:strCache>
                <c:ptCount val="1"/>
                <c:pt idx="0">
                  <c:v>Traditional Media Usage &amp; Exposure </c:v>
                </c:pt>
              </c:strCache>
            </c:strRef>
          </c:tx>
          <c:spPr>
            <a:ln w="38100">
              <a:solidFill>
                <a:schemeClr val="accent2">
                  <a:lumMod val="75000"/>
                </a:schemeClr>
              </a:solidFill>
            </a:ln>
          </c:spPr>
          <c:marker>
            <c:symbol val="none"/>
          </c:marker>
          <c:cat>
            <c:strRef>
              <c:f>Sheet1!$A$2:$A$11</c:f>
              <c:strCache>
                <c:ptCount val="10"/>
                <c:pt idx="0">
                  <c:v>2010</c:v>
                </c:pt>
                <c:pt idx="1">
                  <c:v>11</c:v>
                </c:pt>
                <c:pt idx="2">
                  <c:v>12</c:v>
                </c:pt>
                <c:pt idx="3">
                  <c:v>13</c:v>
                </c:pt>
                <c:pt idx="4">
                  <c:v>14</c:v>
                </c:pt>
                <c:pt idx="5">
                  <c:v>15</c:v>
                </c:pt>
                <c:pt idx="6">
                  <c:v>16</c:v>
                </c:pt>
                <c:pt idx="7">
                  <c:v>17</c:v>
                </c:pt>
                <c:pt idx="8">
                  <c:v>18</c:v>
                </c:pt>
                <c:pt idx="9">
                  <c:v>2019</c:v>
                </c:pt>
              </c:strCache>
            </c:strRef>
          </c:cat>
          <c:val>
            <c:numRef>
              <c:f>Sheet1!$D$2:$D$11</c:f>
              <c:numCache>
                <c:formatCode>0.0%</c:formatCode>
                <c:ptCount val="10"/>
                <c:pt idx="0">
                  <c:v>7.138557711729332E-3</c:v>
                </c:pt>
                <c:pt idx="1">
                  <c:v>3.3710873496968219E-3</c:v>
                </c:pt>
                <c:pt idx="2">
                  <c:v>1.3765267491253619E-2</c:v>
                </c:pt>
                <c:pt idx="3">
                  <c:v>1.3978265338641327E-2</c:v>
                </c:pt>
                <c:pt idx="4">
                  <c:v>1.2362222595696304E-2</c:v>
                </c:pt>
                <c:pt idx="5">
                  <c:v>1.1768656304738334E-2</c:v>
                </c:pt>
                <c:pt idx="6">
                  <c:v>5.3934220244669095E-3</c:v>
                </c:pt>
                <c:pt idx="7">
                  <c:v>3.0275907765799914E-3</c:v>
                </c:pt>
                <c:pt idx="8">
                  <c:v>6.1575785473806377E-3</c:v>
                </c:pt>
                <c:pt idx="9">
                  <c:v>1.2184009159275089E-3</c:v>
                </c:pt>
              </c:numCache>
            </c:numRef>
          </c:val>
          <c:smooth val="0"/>
          <c:extLst>
            <c:ext xmlns:c16="http://schemas.microsoft.com/office/drawing/2014/chart" uri="{C3380CC4-5D6E-409C-BE32-E72D297353CC}">
              <c16:uniqueId val="{00000002-0294-4931-9B99-B747A8350849}"/>
            </c:ext>
          </c:extLst>
        </c:ser>
        <c:ser>
          <c:idx val="3"/>
          <c:order val="3"/>
          <c:tx>
            <c:strRef>
              <c:f>Sheet1!$E$1</c:f>
              <c:strCache>
                <c:ptCount val="1"/>
                <c:pt idx="0">
                  <c:v>Nominal GDP</c:v>
                </c:pt>
              </c:strCache>
            </c:strRef>
          </c:tx>
          <c:spPr>
            <a:ln w="38100">
              <a:solidFill>
                <a:srgbClr val="C00000"/>
              </a:solidFill>
            </a:ln>
          </c:spPr>
          <c:marker>
            <c:spPr>
              <a:solidFill>
                <a:srgbClr val="C00000"/>
              </a:solidFill>
              <a:ln>
                <a:solidFill>
                  <a:srgbClr val="C00000"/>
                </a:solidFill>
              </a:ln>
            </c:spPr>
          </c:marker>
          <c:cat>
            <c:strRef>
              <c:f>Sheet1!$A$2:$A$11</c:f>
              <c:strCache>
                <c:ptCount val="10"/>
                <c:pt idx="0">
                  <c:v>2010</c:v>
                </c:pt>
                <c:pt idx="1">
                  <c:v>11</c:v>
                </c:pt>
                <c:pt idx="2">
                  <c:v>12</c:v>
                </c:pt>
                <c:pt idx="3">
                  <c:v>13</c:v>
                </c:pt>
                <c:pt idx="4">
                  <c:v>14</c:v>
                </c:pt>
                <c:pt idx="5">
                  <c:v>15</c:v>
                </c:pt>
                <c:pt idx="6">
                  <c:v>16</c:v>
                </c:pt>
                <c:pt idx="7">
                  <c:v>17</c:v>
                </c:pt>
                <c:pt idx="8">
                  <c:v>18</c:v>
                </c:pt>
                <c:pt idx="9">
                  <c:v>2019</c:v>
                </c:pt>
              </c:strCache>
            </c:strRef>
          </c:cat>
          <c:val>
            <c:numRef>
              <c:f>Sheet1!$E$2:$E$11</c:f>
              <c:numCache>
                <c:formatCode>0.0%</c:formatCode>
                <c:ptCount val="10"/>
                <c:pt idx="0">
                  <c:v>9.2999999999999999E-2</c:v>
                </c:pt>
                <c:pt idx="1">
                  <c:v>0.107</c:v>
                </c:pt>
                <c:pt idx="2">
                  <c:v>1.7999999999999999E-2</c:v>
                </c:pt>
                <c:pt idx="3">
                  <c:v>2.8000000000000001E-2</c:v>
                </c:pt>
                <c:pt idx="4">
                  <c:v>3.9E-2</c:v>
                </c:pt>
                <c:pt idx="5">
                  <c:v>5.0999999999999997E-2</c:v>
                </c:pt>
                <c:pt idx="6">
                  <c:v>5.5E-2</c:v>
                </c:pt>
                <c:pt idx="7">
                  <c:v>5.7000000000000002E-2</c:v>
                </c:pt>
                <c:pt idx="8">
                  <c:v>5.6000000000000001E-2</c:v>
                </c:pt>
                <c:pt idx="9">
                  <c:v>5.6000000000000001E-2</c:v>
                </c:pt>
              </c:numCache>
            </c:numRef>
          </c:val>
          <c:smooth val="0"/>
          <c:extLst>
            <c:ext xmlns:c16="http://schemas.microsoft.com/office/drawing/2014/chart" uri="{C3380CC4-5D6E-409C-BE32-E72D297353CC}">
              <c16:uniqueId val="{00000003-0294-4931-9B99-B747A8350849}"/>
            </c:ext>
          </c:extLst>
        </c:ser>
        <c:dLbls>
          <c:showLegendKey val="0"/>
          <c:showVal val="0"/>
          <c:showCatName val="0"/>
          <c:showSerName val="0"/>
          <c:showPercent val="0"/>
          <c:showBubbleSize val="0"/>
        </c:dLbls>
        <c:marker val="1"/>
        <c:smooth val="0"/>
        <c:axId val="189573560"/>
        <c:axId val="189573952"/>
      </c:lineChart>
      <c:catAx>
        <c:axId val="189573560"/>
        <c:scaling>
          <c:orientation val="minMax"/>
        </c:scaling>
        <c:delete val="0"/>
        <c:axPos val="b"/>
        <c:numFmt formatCode="General" sourceLinked="0"/>
        <c:majorTickMark val="out"/>
        <c:minorTickMark val="none"/>
        <c:tickLblPos val="nextTo"/>
        <c:crossAx val="189573952"/>
        <c:crosses val="autoZero"/>
        <c:auto val="1"/>
        <c:lblAlgn val="ctr"/>
        <c:lblOffset val="100"/>
        <c:noMultiLvlLbl val="0"/>
      </c:catAx>
      <c:valAx>
        <c:axId val="189573952"/>
        <c:scaling>
          <c:orientation val="minMax"/>
          <c:max val="0.2"/>
          <c:min val="-5.000000000000001E-2"/>
        </c:scaling>
        <c:delete val="0"/>
        <c:axPos val="l"/>
        <c:majorGridlines/>
        <c:numFmt formatCode="0%" sourceLinked="0"/>
        <c:majorTickMark val="out"/>
        <c:minorTickMark val="none"/>
        <c:tickLblPos val="nextTo"/>
        <c:crossAx val="189573560"/>
        <c:crosses val="autoZero"/>
        <c:crossBetween val="between"/>
      </c:valAx>
    </c:plotArea>
    <c:legend>
      <c:legendPos val="b"/>
      <c:layout>
        <c:manualLayout>
          <c:xMode val="edge"/>
          <c:yMode val="edge"/>
          <c:x val="5.8331545947233512E-2"/>
          <c:y val="0.84301707741168042"/>
          <c:w val="0.93147901608718786"/>
          <c:h val="5.7081645939154949E-2"/>
        </c:manualLayout>
      </c:layout>
      <c:overlay val="0"/>
      <c:txPr>
        <a:bodyPr/>
        <a:lstStyle/>
        <a:p>
          <a:pPr>
            <a:defRPr sz="1200"/>
          </a:pPr>
          <a:endParaRPr lang="en-US"/>
        </a:p>
      </c:txPr>
    </c:legend>
    <c:plotVisOnly val="1"/>
    <c:dispBlanksAs val="gap"/>
    <c:showDLblsOverMax val="0"/>
  </c:chart>
  <c:spPr>
    <a:ln>
      <a:solidFill>
        <a:schemeClr val="accent1"/>
      </a:solidFill>
    </a:ln>
  </c:spPr>
  <c:txPr>
    <a:bodyPr/>
    <a:lstStyle/>
    <a:p>
      <a:pPr>
        <a:defRPr sz="1000">
          <a:latin typeface="Arial" pitchFamily="34" charset="0"/>
          <a:cs typeface="Arial" pitchFamily="34" charset="0"/>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1617365058833"/>
          <c:y val="1.0916964877459218E-2"/>
          <c:w val="0.63117801908522542"/>
          <c:h val="0.95633214049016313"/>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accent1">
                    <a:lumMod val="75000"/>
                  </a:schemeClr>
                </a:solidFill>
              </a:ln>
              <a:effectLst/>
            </c:spPr>
            <c:extLst>
              <c:ext xmlns:c16="http://schemas.microsoft.com/office/drawing/2014/chart" uri="{C3380CC4-5D6E-409C-BE32-E72D297353CC}">
                <c16:uniqueId val="{00000001-EBB4-401E-B074-3B8D653C2DB3}"/>
              </c:ext>
            </c:extLst>
          </c:dPt>
          <c:dPt>
            <c:idx val="1"/>
            <c:bubble3D val="0"/>
            <c:spPr>
              <a:solidFill>
                <a:srgbClr val="C00000"/>
              </a:solidFill>
              <a:ln w="19050">
                <a:solidFill>
                  <a:srgbClr val="C00000"/>
                </a:solidFill>
              </a:ln>
              <a:effectLst/>
            </c:spPr>
            <c:extLst>
              <c:ext xmlns:c16="http://schemas.microsoft.com/office/drawing/2014/chart" uri="{C3380CC4-5D6E-409C-BE32-E72D297353CC}">
                <c16:uniqueId val="{00000003-EBB4-401E-B074-3B8D653C2DB3}"/>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B4-401E-B074-3B8D653C2DB3}"/>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B4-401E-B074-3B8D653C2DB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D&amp;A</c:v>
                </c:pt>
                <c:pt idx="1">
                  <c:v>Trad</c:v>
                </c:pt>
              </c:strCache>
            </c:strRef>
          </c:cat>
          <c:val>
            <c:numRef>
              <c:f>Sheet1!$B$2:$B$3</c:f>
              <c:numCache>
                <c:formatCode>0.0%</c:formatCode>
                <c:ptCount val="2"/>
                <c:pt idx="0">
                  <c:v>0.39460398442345829</c:v>
                </c:pt>
                <c:pt idx="1">
                  <c:v>0.60539601557654177</c:v>
                </c:pt>
              </c:numCache>
            </c:numRef>
          </c:val>
          <c:extLst>
            <c:ext xmlns:c16="http://schemas.microsoft.com/office/drawing/2014/chart" uri="{C3380CC4-5D6E-409C-BE32-E72D297353CC}">
              <c16:uniqueId val="{00000004-EBB4-401E-B074-3B8D653C2D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1617365058833"/>
          <c:y val="1.0916964877459218E-2"/>
          <c:w val="0.63117801908522542"/>
          <c:h val="0.95633214049016313"/>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accent1">
                    <a:lumMod val="75000"/>
                  </a:schemeClr>
                </a:solidFill>
              </a:ln>
              <a:effectLst/>
            </c:spPr>
            <c:extLst>
              <c:ext xmlns:c16="http://schemas.microsoft.com/office/drawing/2014/chart" uri="{C3380CC4-5D6E-409C-BE32-E72D297353CC}">
                <c16:uniqueId val="{00000001-0FA0-4315-8436-D5836E01524C}"/>
              </c:ext>
            </c:extLst>
          </c:dPt>
          <c:dPt>
            <c:idx val="1"/>
            <c:bubble3D val="0"/>
            <c:spPr>
              <a:solidFill>
                <a:srgbClr val="C00000"/>
              </a:solidFill>
              <a:ln w="19050">
                <a:solidFill>
                  <a:srgbClr val="C00000"/>
                </a:solidFill>
              </a:ln>
              <a:effectLst/>
            </c:spPr>
            <c:extLst>
              <c:ext xmlns:c16="http://schemas.microsoft.com/office/drawing/2014/chart" uri="{C3380CC4-5D6E-409C-BE32-E72D297353CC}">
                <c16:uniqueId val="{00000003-0FA0-4315-8436-D5836E01524C}"/>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A0-4315-8436-D5836E01524C}"/>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A0-4315-8436-D5836E01524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D&amp;A</c:v>
                </c:pt>
                <c:pt idx="1">
                  <c:v>Trad</c:v>
                </c:pt>
              </c:strCache>
            </c:strRef>
          </c:cat>
          <c:val>
            <c:numRef>
              <c:f>Sheet1!$B$2:$B$3</c:f>
              <c:numCache>
                <c:formatCode>0.0%</c:formatCode>
                <c:ptCount val="2"/>
                <c:pt idx="0">
                  <c:v>0.25913209063282799</c:v>
                </c:pt>
                <c:pt idx="1">
                  <c:v>0.74086790936717217</c:v>
                </c:pt>
              </c:numCache>
            </c:numRef>
          </c:val>
          <c:extLst>
            <c:ext xmlns:c16="http://schemas.microsoft.com/office/drawing/2014/chart" uri="{C3380CC4-5D6E-409C-BE32-E72D297353CC}">
              <c16:uniqueId val="{00000004-0FA0-4315-8436-D5836E01524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1617365058833"/>
          <c:y val="1.0916964877459218E-2"/>
          <c:w val="0.63117801908522542"/>
          <c:h val="0.95633214049016313"/>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accent1">
                    <a:lumMod val="75000"/>
                  </a:schemeClr>
                </a:solidFill>
              </a:ln>
              <a:effectLst/>
            </c:spPr>
            <c:extLst>
              <c:ext xmlns:c16="http://schemas.microsoft.com/office/drawing/2014/chart" uri="{C3380CC4-5D6E-409C-BE32-E72D297353CC}">
                <c16:uniqueId val="{00000001-326B-48D5-9CB2-7278E69B9989}"/>
              </c:ext>
            </c:extLst>
          </c:dPt>
          <c:dPt>
            <c:idx val="1"/>
            <c:bubble3D val="0"/>
            <c:spPr>
              <a:solidFill>
                <a:srgbClr val="C00000"/>
              </a:solidFill>
              <a:ln w="19050">
                <a:solidFill>
                  <a:srgbClr val="C00000"/>
                </a:solidFill>
              </a:ln>
              <a:effectLst/>
            </c:spPr>
            <c:extLst>
              <c:ext xmlns:c16="http://schemas.microsoft.com/office/drawing/2014/chart" uri="{C3380CC4-5D6E-409C-BE32-E72D297353CC}">
                <c16:uniqueId val="{00000003-326B-48D5-9CB2-7278E69B9989}"/>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6B-48D5-9CB2-7278E69B9989}"/>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6B-48D5-9CB2-7278E69B998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D&amp;A</c:v>
                </c:pt>
                <c:pt idx="1">
                  <c:v>Trad</c:v>
                </c:pt>
              </c:strCache>
            </c:strRef>
          </c:cat>
          <c:val>
            <c:numRef>
              <c:f>Sheet1!$B$2:$B$3</c:f>
              <c:numCache>
                <c:formatCode>0.0%</c:formatCode>
                <c:ptCount val="2"/>
                <c:pt idx="0">
                  <c:v>0.2737060037915795</c:v>
                </c:pt>
                <c:pt idx="1">
                  <c:v>0.72629399620842061</c:v>
                </c:pt>
              </c:numCache>
            </c:numRef>
          </c:val>
          <c:extLst>
            <c:ext xmlns:c16="http://schemas.microsoft.com/office/drawing/2014/chart" uri="{C3380CC4-5D6E-409C-BE32-E72D297353CC}">
              <c16:uniqueId val="{00000004-326B-48D5-9CB2-7278E69B99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1617365058833"/>
          <c:y val="1.0916964877459218E-2"/>
          <c:w val="0.63117801908522542"/>
          <c:h val="0.95633214049016313"/>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accent1">
                    <a:lumMod val="75000"/>
                  </a:schemeClr>
                </a:solidFill>
              </a:ln>
              <a:effectLst/>
            </c:spPr>
            <c:extLst>
              <c:ext xmlns:c16="http://schemas.microsoft.com/office/drawing/2014/chart" uri="{C3380CC4-5D6E-409C-BE32-E72D297353CC}">
                <c16:uniqueId val="{00000001-514D-4BB5-BD73-15F29B5D49E5}"/>
              </c:ext>
            </c:extLst>
          </c:dPt>
          <c:dPt>
            <c:idx val="1"/>
            <c:bubble3D val="0"/>
            <c:spPr>
              <a:solidFill>
                <a:srgbClr val="C00000"/>
              </a:solidFill>
              <a:ln w="19050">
                <a:solidFill>
                  <a:srgbClr val="C00000"/>
                </a:solidFill>
              </a:ln>
              <a:effectLst/>
            </c:spPr>
            <c:extLst>
              <c:ext xmlns:c16="http://schemas.microsoft.com/office/drawing/2014/chart" uri="{C3380CC4-5D6E-409C-BE32-E72D297353CC}">
                <c16:uniqueId val="{00000003-514D-4BB5-BD73-15F29B5D49E5}"/>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4D-4BB5-BD73-15F29B5D49E5}"/>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4D-4BB5-BD73-15F29B5D49E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D&amp;A</c:v>
                </c:pt>
                <c:pt idx="1">
                  <c:v>Trad</c:v>
                </c:pt>
              </c:strCache>
            </c:strRef>
          </c:cat>
          <c:val>
            <c:numRef>
              <c:f>Sheet1!$B$2:$B$3</c:f>
              <c:numCache>
                <c:formatCode>0.0%</c:formatCode>
                <c:ptCount val="2"/>
                <c:pt idx="0">
                  <c:v>0.24386534923401135</c:v>
                </c:pt>
                <c:pt idx="1">
                  <c:v>0.75613465076598863</c:v>
                </c:pt>
              </c:numCache>
            </c:numRef>
          </c:val>
          <c:extLst>
            <c:ext xmlns:c16="http://schemas.microsoft.com/office/drawing/2014/chart" uri="{C3380CC4-5D6E-409C-BE32-E72D297353CC}">
              <c16:uniqueId val="{00000004-514D-4BB5-BD73-15F29B5D49E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1617365058833"/>
          <c:y val="1.0916964877459218E-2"/>
          <c:w val="0.63117801908522542"/>
          <c:h val="0.95633214049016313"/>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accent1">
                    <a:lumMod val="75000"/>
                  </a:schemeClr>
                </a:solidFill>
              </a:ln>
              <a:effectLst/>
            </c:spPr>
            <c:extLst>
              <c:ext xmlns:c16="http://schemas.microsoft.com/office/drawing/2014/chart" uri="{C3380CC4-5D6E-409C-BE32-E72D297353CC}">
                <c16:uniqueId val="{00000001-972A-4F58-B108-C4341317B0CD}"/>
              </c:ext>
            </c:extLst>
          </c:dPt>
          <c:dPt>
            <c:idx val="1"/>
            <c:bubble3D val="0"/>
            <c:spPr>
              <a:solidFill>
                <a:srgbClr val="C00000"/>
              </a:solidFill>
              <a:ln w="19050">
                <a:solidFill>
                  <a:srgbClr val="C00000"/>
                </a:solidFill>
              </a:ln>
              <a:effectLst/>
            </c:spPr>
            <c:extLst>
              <c:ext xmlns:c16="http://schemas.microsoft.com/office/drawing/2014/chart" uri="{C3380CC4-5D6E-409C-BE32-E72D297353CC}">
                <c16:uniqueId val="{00000003-972A-4F58-B108-C4341317B0CD}"/>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2A-4F58-B108-C4341317B0CD}"/>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2A-4F58-B108-C4341317B0C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D&amp;A</c:v>
                </c:pt>
                <c:pt idx="1">
                  <c:v>Trad</c:v>
                </c:pt>
              </c:strCache>
            </c:strRef>
          </c:cat>
          <c:val>
            <c:numRef>
              <c:f>Sheet1!$B$2:$B$3</c:f>
              <c:numCache>
                <c:formatCode>0.0%</c:formatCode>
                <c:ptCount val="2"/>
                <c:pt idx="0">
                  <c:v>0.32824495514503615</c:v>
                </c:pt>
                <c:pt idx="1">
                  <c:v>0.67175504485496385</c:v>
                </c:pt>
              </c:numCache>
            </c:numRef>
          </c:val>
          <c:extLst>
            <c:ext xmlns:c16="http://schemas.microsoft.com/office/drawing/2014/chart" uri="{C3380CC4-5D6E-409C-BE32-E72D297353CC}">
              <c16:uniqueId val="{00000004-972A-4F58-B108-C4341317B0C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1617365058833"/>
          <c:y val="1.0916964877459218E-2"/>
          <c:w val="0.63117801908522542"/>
          <c:h val="0.95633214049016313"/>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accent1">
                    <a:lumMod val="75000"/>
                  </a:schemeClr>
                </a:solidFill>
              </a:ln>
              <a:effectLst/>
            </c:spPr>
            <c:extLst>
              <c:ext xmlns:c16="http://schemas.microsoft.com/office/drawing/2014/chart" uri="{C3380CC4-5D6E-409C-BE32-E72D297353CC}">
                <c16:uniqueId val="{00000001-63A1-4633-AB4B-6A3E1EFDC5CB}"/>
              </c:ext>
            </c:extLst>
          </c:dPt>
          <c:dPt>
            <c:idx val="1"/>
            <c:bubble3D val="0"/>
            <c:spPr>
              <a:solidFill>
                <a:srgbClr val="C00000"/>
              </a:solidFill>
              <a:ln w="19050">
                <a:solidFill>
                  <a:srgbClr val="C00000"/>
                </a:solidFill>
              </a:ln>
              <a:effectLst/>
            </c:spPr>
            <c:extLst>
              <c:ext xmlns:c16="http://schemas.microsoft.com/office/drawing/2014/chart" uri="{C3380CC4-5D6E-409C-BE32-E72D297353CC}">
                <c16:uniqueId val="{00000003-63A1-4633-AB4B-6A3E1EFDC5CB}"/>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A1-4633-AB4B-6A3E1EFDC5CB}"/>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A1-4633-AB4B-6A3E1EFDC5C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D&amp;A</c:v>
                </c:pt>
                <c:pt idx="1">
                  <c:v>Trad</c:v>
                </c:pt>
              </c:strCache>
            </c:strRef>
          </c:cat>
          <c:val>
            <c:numRef>
              <c:f>Sheet1!$B$2:$B$3</c:f>
              <c:numCache>
                <c:formatCode>0.0%</c:formatCode>
                <c:ptCount val="2"/>
                <c:pt idx="0">
                  <c:v>0.31093203857502266</c:v>
                </c:pt>
                <c:pt idx="1">
                  <c:v>0.68906796142497739</c:v>
                </c:pt>
              </c:numCache>
            </c:numRef>
          </c:val>
          <c:extLst>
            <c:ext xmlns:c16="http://schemas.microsoft.com/office/drawing/2014/chart" uri="{C3380CC4-5D6E-409C-BE32-E72D297353CC}">
              <c16:uniqueId val="{00000004-63A1-4633-AB4B-6A3E1EFDC5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1617365058833"/>
          <c:y val="1.0916964877459218E-2"/>
          <c:w val="0.63117801908522542"/>
          <c:h val="0.95633214049016313"/>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accent1">
                    <a:lumMod val="75000"/>
                  </a:schemeClr>
                </a:solidFill>
              </a:ln>
              <a:effectLst/>
            </c:spPr>
            <c:extLst>
              <c:ext xmlns:c16="http://schemas.microsoft.com/office/drawing/2014/chart" uri="{C3380CC4-5D6E-409C-BE32-E72D297353CC}">
                <c16:uniqueId val="{00000001-F4FA-40C6-9311-ECBB85246EE3}"/>
              </c:ext>
            </c:extLst>
          </c:dPt>
          <c:dPt>
            <c:idx val="1"/>
            <c:bubble3D val="0"/>
            <c:spPr>
              <a:solidFill>
                <a:srgbClr val="C00000"/>
              </a:solidFill>
              <a:ln w="19050">
                <a:solidFill>
                  <a:srgbClr val="C00000"/>
                </a:solidFill>
              </a:ln>
              <a:effectLst/>
            </c:spPr>
            <c:extLst>
              <c:ext xmlns:c16="http://schemas.microsoft.com/office/drawing/2014/chart" uri="{C3380CC4-5D6E-409C-BE32-E72D297353CC}">
                <c16:uniqueId val="{00000003-F4FA-40C6-9311-ECBB85246EE3}"/>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FA-40C6-9311-ECBB85246EE3}"/>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FA-40C6-9311-ECBB85246EE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D&amp;A</c:v>
                </c:pt>
                <c:pt idx="1">
                  <c:v>Trad</c:v>
                </c:pt>
              </c:strCache>
            </c:strRef>
          </c:cat>
          <c:val>
            <c:numRef>
              <c:f>Sheet1!$B$2:$B$3</c:f>
              <c:numCache>
                <c:formatCode>0.0%</c:formatCode>
                <c:ptCount val="2"/>
                <c:pt idx="0">
                  <c:v>0.21741767613104893</c:v>
                </c:pt>
                <c:pt idx="1">
                  <c:v>0.7825823238689511</c:v>
                </c:pt>
              </c:numCache>
            </c:numRef>
          </c:val>
          <c:extLst>
            <c:ext xmlns:c16="http://schemas.microsoft.com/office/drawing/2014/chart" uri="{C3380CC4-5D6E-409C-BE32-E72D297353CC}">
              <c16:uniqueId val="{00000004-F4FA-40C6-9311-ECBB85246EE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1617365058833"/>
          <c:y val="1.0916964877459218E-2"/>
          <c:w val="0.63117801908522542"/>
          <c:h val="0.95633214049016313"/>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accent1">
                    <a:lumMod val="75000"/>
                  </a:schemeClr>
                </a:solidFill>
              </a:ln>
              <a:effectLst/>
            </c:spPr>
            <c:extLst>
              <c:ext xmlns:c16="http://schemas.microsoft.com/office/drawing/2014/chart" uri="{C3380CC4-5D6E-409C-BE32-E72D297353CC}">
                <c16:uniqueId val="{00000001-DB34-43F5-9848-4F03F71EC834}"/>
              </c:ext>
            </c:extLst>
          </c:dPt>
          <c:dPt>
            <c:idx val="1"/>
            <c:bubble3D val="0"/>
            <c:spPr>
              <a:solidFill>
                <a:srgbClr val="C00000"/>
              </a:solidFill>
              <a:ln w="19050">
                <a:solidFill>
                  <a:srgbClr val="C00000"/>
                </a:solidFill>
              </a:ln>
              <a:effectLst/>
            </c:spPr>
            <c:extLst>
              <c:ext xmlns:c16="http://schemas.microsoft.com/office/drawing/2014/chart" uri="{C3380CC4-5D6E-409C-BE32-E72D297353CC}">
                <c16:uniqueId val="{00000003-DB34-43F5-9848-4F03F71EC834}"/>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34-43F5-9848-4F03F71EC834}"/>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34-43F5-9848-4F03F71EC83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D&amp;A</c:v>
                </c:pt>
                <c:pt idx="1">
                  <c:v>Trad</c:v>
                </c:pt>
              </c:strCache>
            </c:strRef>
          </c:cat>
          <c:val>
            <c:numRef>
              <c:f>Sheet1!$B$2:$B$3</c:f>
              <c:numCache>
                <c:formatCode>0.0%</c:formatCode>
                <c:ptCount val="2"/>
                <c:pt idx="0">
                  <c:v>0.15346058286154254</c:v>
                </c:pt>
                <c:pt idx="1">
                  <c:v>0.84653941713845759</c:v>
                </c:pt>
              </c:numCache>
            </c:numRef>
          </c:val>
          <c:extLst>
            <c:ext xmlns:c16="http://schemas.microsoft.com/office/drawing/2014/chart" uri="{C3380CC4-5D6E-409C-BE32-E72D297353CC}">
              <c16:uniqueId val="{00000004-DB34-43F5-9848-4F03F71EC83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1617365058833"/>
          <c:y val="1.0916964877459218E-2"/>
          <c:w val="0.63117801908522542"/>
          <c:h val="0.95633214049016313"/>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accent1">
                    <a:lumMod val="75000"/>
                  </a:schemeClr>
                </a:solidFill>
              </a:ln>
              <a:effectLst/>
            </c:spPr>
            <c:extLst>
              <c:ext xmlns:c16="http://schemas.microsoft.com/office/drawing/2014/chart" uri="{C3380CC4-5D6E-409C-BE32-E72D297353CC}">
                <c16:uniqueId val="{00000001-EAE8-42C8-ADB4-7D31ABE62D11}"/>
              </c:ext>
            </c:extLst>
          </c:dPt>
          <c:dPt>
            <c:idx val="1"/>
            <c:bubble3D val="0"/>
            <c:spPr>
              <a:solidFill>
                <a:srgbClr val="C00000"/>
              </a:solidFill>
              <a:ln w="19050">
                <a:solidFill>
                  <a:srgbClr val="C00000"/>
                </a:solidFill>
              </a:ln>
              <a:effectLst/>
            </c:spPr>
            <c:extLst>
              <c:ext xmlns:c16="http://schemas.microsoft.com/office/drawing/2014/chart" uri="{C3380CC4-5D6E-409C-BE32-E72D297353CC}">
                <c16:uniqueId val="{00000003-EAE8-42C8-ADB4-7D31ABE62D11}"/>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E8-42C8-ADB4-7D31ABE62D11}"/>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E8-42C8-ADB4-7D31ABE62D1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D&amp;A</c:v>
                </c:pt>
                <c:pt idx="1">
                  <c:v>Trad</c:v>
                </c:pt>
              </c:strCache>
            </c:strRef>
          </c:cat>
          <c:val>
            <c:numRef>
              <c:f>Sheet1!$B$2:$B$3</c:f>
              <c:numCache>
                <c:formatCode>0.0%</c:formatCode>
                <c:ptCount val="2"/>
                <c:pt idx="0">
                  <c:v>0.14071944848808385</c:v>
                </c:pt>
                <c:pt idx="1">
                  <c:v>0.85928055151191607</c:v>
                </c:pt>
              </c:numCache>
            </c:numRef>
          </c:val>
          <c:extLst>
            <c:ext xmlns:c16="http://schemas.microsoft.com/office/drawing/2014/chart" uri="{C3380CC4-5D6E-409C-BE32-E72D297353CC}">
              <c16:uniqueId val="{00000004-EAE8-42C8-ADB4-7D31ABE62D1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Silo</c:v>
                </c:pt>
              </c:strCache>
            </c:strRef>
          </c:tx>
          <c:spPr>
            <a:solidFill>
              <a:schemeClr val="accent1"/>
            </a:solidFill>
            <a:ln>
              <a:noFill/>
            </a:ln>
            <a:effectLst/>
          </c:spPr>
          <c:invertIfNegative val="0"/>
          <c:cat>
            <c:strRef>
              <c:f>Sheet1!$A$2:$A$12</c:f>
              <c:strCache>
                <c:ptCount val="11"/>
                <c:pt idx="0">
                  <c:v>Total Music</c:v>
                </c:pt>
                <c:pt idx="1">
                  <c:v>Total Film &amp; Home Video</c:v>
                </c:pt>
                <c:pt idx="2">
                  <c:v>Total Legacy Mobile Media (a)</c:v>
                </c:pt>
                <c:pt idx="3">
                  <c:v>Total Periodicals &amp; Serials</c:v>
                </c:pt>
                <c:pt idx="4">
                  <c:v>Total Books &amp; Directories</c:v>
                </c:pt>
                <c:pt idx="5">
                  <c:v>Total Videogames</c:v>
                </c:pt>
                <c:pt idx="6">
                  <c:v>Total Out-of-Home Media</c:v>
                </c:pt>
                <c:pt idx="7">
                  <c:v>Total News &amp; Information</c:v>
                </c:pt>
                <c:pt idx="8">
                  <c:v>Total Legacy Internet Media (a)</c:v>
                </c:pt>
                <c:pt idx="9">
                  <c:v>Total Radio</c:v>
                </c:pt>
                <c:pt idx="10">
                  <c:v>Total Television</c:v>
                </c:pt>
              </c:strCache>
            </c:strRef>
          </c:cat>
          <c:val>
            <c:numRef>
              <c:f>Sheet1!$B$2:$B$12</c:f>
              <c:numCache>
                <c:formatCode>#,##0.00</c:formatCode>
                <c:ptCount val="11"/>
                <c:pt idx="0">
                  <c:v>1.6538707431469966</c:v>
                </c:pt>
                <c:pt idx="1">
                  <c:v>2.178398329638382</c:v>
                </c:pt>
                <c:pt idx="2">
                  <c:v>2.2321279702240129</c:v>
                </c:pt>
                <c:pt idx="3">
                  <c:v>2.3990980918911475</c:v>
                </c:pt>
                <c:pt idx="4">
                  <c:v>2.5146470181520919</c:v>
                </c:pt>
                <c:pt idx="5">
                  <c:v>2.6069820220084581</c:v>
                </c:pt>
                <c:pt idx="6">
                  <c:v>2.7014283516757871</c:v>
                </c:pt>
                <c:pt idx="7">
                  <c:v>2.8903247924546753</c:v>
                </c:pt>
                <c:pt idx="8">
                  <c:v>3.6421579442202203</c:v>
                </c:pt>
                <c:pt idx="9">
                  <c:v>11.000303715787325</c:v>
                </c:pt>
                <c:pt idx="10">
                  <c:v>32.509995546798294</c:v>
                </c:pt>
              </c:numCache>
            </c:numRef>
          </c:val>
          <c:extLst>
            <c:ext xmlns:c16="http://schemas.microsoft.com/office/drawing/2014/chart" uri="{C3380CC4-5D6E-409C-BE32-E72D297353CC}">
              <c16:uniqueId val="{00000000-4E79-4F42-8084-A0F838F0527C}"/>
            </c:ext>
          </c:extLst>
        </c:ser>
        <c:dLbls>
          <c:showLegendKey val="0"/>
          <c:showVal val="0"/>
          <c:showCatName val="0"/>
          <c:showSerName val="0"/>
          <c:showPercent val="0"/>
          <c:showBubbleSize val="0"/>
        </c:dLbls>
        <c:gapWidth val="182"/>
        <c:axId val="466839696"/>
        <c:axId val="466842440"/>
      </c:barChart>
      <c:catAx>
        <c:axId val="466839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6842440"/>
        <c:crosses val="autoZero"/>
        <c:auto val="1"/>
        <c:lblAlgn val="ctr"/>
        <c:lblOffset val="100"/>
        <c:noMultiLvlLbl val="0"/>
      </c:catAx>
      <c:valAx>
        <c:axId val="4668424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smtClean="0"/>
                  <a:t>Hours Per Week</a:t>
                </a:r>
                <a:endParaRPr lang="en-US" b="1" dirty="0"/>
              </a:p>
            </c:rich>
          </c:tx>
          <c:layout>
            <c:manualLayout>
              <c:xMode val="edge"/>
              <c:yMode val="edge"/>
              <c:x val="0.85080937388274736"/>
              <c:y val="0.7576123130579087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6839696"/>
        <c:crosses val="autoZero"/>
        <c:crossBetween val="between"/>
        <c:majorUnit val="10"/>
      </c:valAx>
      <c:spPr>
        <a:noFill/>
        <a:ln>
          <a:noFill/>
        </a:ln>
        <a:effectLst/>
      </c:spPr>
    </c:plotArea>
    <c:plotVisOnly val="1"/>
    <c:dispBlanksAs val="gap"/>
    <c:showDLblsOverMax val="0"/>
  </c:chart>
  <c:spPr>
    <a:noFill/>
    <a:ln>
      <a:solidFill>
        <a:schemeClr val="tx2"/>
      </a:solid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Channel</c:v>
                </c:pt>
              </c:strCache>
            </c:strRef>
          </c:tx>
          <c:spPr>
            <a:solidFill>
              <a:schemeClr val="accent1"/>
            </a:solidFill>
            <a:ln>
              <a:noFill/>
            </a:ln>
            <a:effectLst/>
          </c:spPr>
          <c:invertIfNegative val="0"/>
          <c:cat>
            <c:strRef>
              <c:f>Sheet1!$A$2:$A$23</c:f>
              <c:strCache>
                <c:ptCount val="22"/>
                <c:pt idx="0">
                  <c:v>   e-Commerce &amp; Other Content &amp; Data</c:v>
                </c:pt>
                <c:pt idx="1">
                  <c:v>   Online Search &amp; E-Mails</c:v>
                </c:pt>
                <c:pt idx="2">
                  <c:v>   Online Audio</c:v>
                </c:pt>
                <c:pt idx="3">
                  <c:v>   Satellite Radio</c:v>
                </c:pt>
                <c:pt idx="4">
                  <c:v>   Console, PC &amp; Handheld Games</c:v>
                </c:pt>
                <c:pt idx="5">
                  <c:v>   Online Social Media</c:v>
                </c:pt>
                <c:pt idx="6">
                  <c:v>   Digital Out-of-Home</c:v>
                </c:pt>
                <c:pt idx="7">
                  <c:v>   Online News &amp; Information</c:v>
                </c:pt>
                <c:pt idx="8">
                  <c:v>   Online Periodicals &amp; Serials</c:v>
                </c:pt>
                <c:pt idx="9">
                  <c:v>   Over-the-Top (OTT) Video</c:v>
                </c:pt>
                <c:pt idx="10">
                  <c:v>   Online Games</c:v>
                </c:pt>
                <c:pt idx="11">
                  <c:v>   e-Books, Directories &amp; Databases</c:v>
                </c:pt>
                <c:pt idx="12">
                  <c:v>   Online Video</c:v>
                </c:pt>
                <c:pt idx="13">
                  <c:v>   m-Commerce &amp; Other Content &amp; Data</c:v>
                </c:pt>
                <c:pt idx="14">
                  <c:v>   Mobile Search &amp; Texts</c:v>
                </c:pt>
                <c:pt idx="15">
                  <c:v>   Mobile Social Media</c:v>
                </c:pt>
                <c:pt idx="16">
                  <c:v>   Mobile News &amp; Information</c:v>
                </c:pt>
                <c:pt idx="17">
                  <c:v>   Mobile Games</c:v>
                </c:pt>
                <c:pt idx="18">
                  <c:v>   Mobile Periodicals &amp; Serials</c:v>
                </c:pt>
                <c:pt idx="19">
                  <c:v>   m-Books, Directories &amp; Databases</c:v>
                </c:pt>
                <c:pt idx="20">
                  <c:v>   Mobile Video</c:v>
                </c:pt>
                <c:pt idx="21">
                  <c:v>   Mobile Audio</c:v>
                </c:pt>
              </c:strCache>
            </c:strRef>
          </c:cat>
          <c:val>
            <c:numRef>
              <c:f>Sheet1!$B$2:$B$23</c:f>
              <c:numCache>
                <c:formatCode>0.0%</c:formatCode>
                <c:ptCount val="22"/>
                <c:pt idx="0">
                  <c:v>-1.9856562423669288E-2</c:v>
                </c:pt>
                <c:pt idx="1">
                  <c:v>-1.129635772867954E-2</c:v>
                </c:pt>
                <c:pt idx="2">
                  <c:v>8.9174308644017763E-3</c:v>
                </c:pt>
                <c:pt idx="3">
                  <c:v>3.0585301477260352E-2</c:v>
                </c:pt>
                <c:pt idx="4">
                  <c:v>4.5876207322094631E-2</c:v>
                </c:pt>
                <c:pt idx="5">
                  <c:v>5.0581693352246937E-2</c:v>
                </c:pt>
                <c:pt idx="6">
                  <c:v>5.171345525149329E-2</c:v>
                </c:pt>
                <c:pt idx="7">
                  <c:v>6.3708883105172642E-2</c:v>
                </c:pt>
                <c:pt idx="8">
                  <c:v>7.0720645428763662E-2</c:v>
                </c:pt>
                <c:pt idx="9">
                  <c:v>7.9160233155481263E-2</c:v>
                </c:pt>
                <c:pt idx="10">
                  <c:v>8.2800079185703312E-2</c:v>
                </c:pt>
                <c:pt idx="11">
                  <c:v>0.10999721909238791</c:v>
                </c:pt>
                <c:pt idx="12">
                  <c:v>0.12037052624294686</c:v>
                </c:pt>
                <c:pt idx="13">
                  <c:v>0.17486661246970026</c:v>
                </c:pt>
                <c:pt idx="14">
                  <c:v>0.18512745624672844</c:v>
                </c:pt>
                <c:pt idx="15">
                  <c:v>0.25929869840638742</c:v>
                </c:pt>
                <c:pt idx="16">
                  <c:v>0.3131568955758286</c:v>
                </c:pt>
                <c:pt idx="17">
                  <c:v>0.31348892660979177</c:v>
                </c:pt>
                <c:pt idx="18">
                  <c:v>0.3173900160820422</c:v>
                </c:pt>
                <c:pt idx="19">
                  <c:v>0.37041842241409739</c:v>
                </c:pt>
                <c:pt idx="20">
                  <c:v>0.39802365678174056</c:v>
                </c:pt>
                <c:pt idx="21">
                  <c:v>0.40991347264761235</c:v>
                </c:pt>
              </c:numCache>
            </c:numRef>
          </c:val>
          <c:extLst>
            <c:ext xmlns:c16="http://schemas.microsoft.com/office/drawing/2014/chart" uri="{C3380CC4-5D6E-409C-BE32-E72D297353CC}">
              <c16:uniqueId val="{00000000-7464-43F3-BA74-F862205703C6}"/>
            </c:ext>
          </c:extLst>
        </c:ser>
        <c:dLbls>
          <c:showLegendKey val="0"/>
          <c:showVal val="0"/>
          <c:showCatName val="0"/>
          <c:showSerName val="0"/>
          <c:showPercent val="0"/>
          <c:showBubbleSize val="0"/>
        </c:dLbls>
        <c:gapWidth val="182"/>
        <c:axId val="232903088"/>
        <c:axId val="232903480"/>
      </c:barChart>
      <c:catAx>
        <c:axId val="232903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2903480"/>
        <c:crosses val="autoZero"/>
        <c:auto val="1"/>
        <c:lblAlgn val="ctr"/>
        <c:lblOffset val="100"/>
        <c:noMultiLvlLbl val="0"/>
      </c:catAx>
      <c:valAx>
        <c:axId val="232903480"/>
        <c:scaling>
          <c:orientation val="minMax"/>
          <c:max val="0.5"/>
          <c:min val="-0.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2903088"/>
        <c:crosses val="autoZero"/>
        <c:crossBetween val="between"/>
        <c:majorUnit val="0.1"/>
      </c:valAx>
      <c:spPr>
        <a:noFill/>
        <a:ln>
          <a:noFill/>
        </a:ln>
        <a:effectLst/>
      </c:spPr>
    </c:plotArea>
    <c:plotVisOnly val="1"/>
    <c:dispBlanksAs val="gap"/>
    <c:showDLblsOverMax val="0"/>
  </c:chart>
  <c:spPr>
    <a:noFill/>
    <a:ln>
      <a:solidFill>
        <a:schemeClr val="tx2"/>
      </a:solid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48989146627014E-2"/>
          <c:y val="4.8672566371681415E-2"/>
          <c:w val="0.91323449433685655"/>
          <c:h val="0.79118594454073743"/>
        </c:manualLayout>
      </c:layout>
      <c:lineChart>
        <c:grouping val="standard"/>
        <c:varyColors val="0"/>
        <c:ser>
          <c:idx val="0"/>
          <c:order val="0"/>
          <c:tx>
            <c:strRef>
              <c:f>Sheet1!$B$1</c:f>
              <c:strCache>
                <c:ptCount val="1"/>
                <c:pt idx="0">
                  <c:v>Total Media Usage &amp; Exposure</c:v>
                </c:pt>
              </c:strCache>
            </c:strRef>
          </c:tx>
          <c:spPr>
            <a:ln w="38100">
              <a:solidFill>
                <a:schemeClr val="accent6">
                  <a:lumMod val="75000"/>
                </a:schemeClr>
              </a:solidFill>
            </a:ln>
          </c:spPr>
          <c:marker>
            <c:spPr>
              <a:noFill/>
              <a:ln>
                <a:solidFill>
                  <a:schemeClr val="accent6">
                    <a:lumMod val="75000"/>
                  </a:schemeClr>
                </a:solidFill>
              </a:ln>
            </c:spPr>
          </c:marker>
          <c:cat>
            <c:strRef>
              <c:f>Sheet1!$A$2:$A$11</c:f>
              <c:strCache>
                <c:ptCount val="10"/>
                <c:pt idx="0">
                  <c:v>2010</c:v>
                </c:pt>
                <c:pt idx="1">
                  <c:v>11</c:v>
                </c:pt>
                <c:pt idx="2">
                  <c:v>12</c:v>
                </c:pt>
                <c:pt idx="3">
                  <c:v>13</c:v>
                </c:pt>
                <c:pt idx="4">
                  <c:v>14</c:v>
                </c:pt>
                <c:pt idx="5">
                  <c:v>15</c:v>
                </c:pt>
                <c:pt idx="6">
                  <c:v>16</c:v>
                </c:pt>
                <c:pt idx="7">
                  <c:v>17</c:v>
                </c:pt>
                <c:pt idx="8">
                  <c:v>18</c:v>
                </c:pt>
                <c:pt idx="9">
                  <c:v>2019</c:v>
                </c:pt>
              </c:strCache>
            </c:strRef>
          </c:cat>
          <c:val>
            <c:numRef>
              <c:f>Sheet1!$B$2:$B$11</c:f>
              <c:numCache>
                <c:formatCode>0.0%</c:formatCode>
                <c:ptCount val="10"/>
                <c:pt idx="0">
                  <c:v>-3.7970111968687048E-3</c:v>
                </c:pt>
                <c:pt idx="1">
                  <c:v>-4.1821888461219814E-3</c:v>
                </c:pt>
                <c:pt idx="2">
                  <c:v>-2.0173548560473709E-3</c:v>
                </c:pt>
                <c:pt idx="3">
                  <c:v>6.5829365896354908E-3</c:v>
                </c:pt>
                <c:pt idx="4">
                  <c:v>6.6980046940328108E-3</c:v>
                </c:pt>
                <c:pt idx="5">
                  <c:v>6.6534344302171533E-4</c:v>
                </c:pt>
                <c:pt idx="6">
                  <c:v>1.252558963395134E-2</c:v>
                </c:pt>
                <c:pt idx="7">
                  <c:v>5.7157365667999116E-3</c:v>
                </c:pt>
                <c:pt idx="8">
                  <c:v>9.1667425160395499E-3</c:v>
                </c:pt>
                <c:pt idx="9">
                  <c:v>6.7988820469677691E-3</c:v>
                </c:pt>
              </c:numCache>
            </c:numRef>
          </c:val>
          <c:smooth val="0"/>
          <c:extLst>
            <c:ext xmlns:c16="http://schemas.microsoft.com/office/drawing/2014/chart" uri="{C3380CC4-5D6E-409C-BE32-E72D297353CC}">
              <c16:uniqueId val="{00000000-57C8-428B-92C1-E368C1373A0F}"/>
            </c:ext>
          </c:extLst>
        </c:ser>
        <c:ser>
          <c:idx val="1"/>
          <c:order val="1"/>
          <c:tx>
            <c:strRef>
              <c:f>Sheet1!$C$1</c:f>
              <c:strCache>
                <c:ptCount val="1"/>
                <c:pt idx="0">
                  <c:v>Digital Media Usage &amp; Exposure</c:v>
                </c:pt>
              </c:strCache>
            </c:strRef>
          </c:tx>
          <c:spPr>
            <a:ln w="38100">
              <a:solidFill>
                <a:schemeClr val="tx2"/>
              </a:solidFill>
            </a:ln>
          </c:spPr>
          <c:marker>
            <c:symbol val="none"/>
          </c:marker>
          <c:cat>
            <c:strRef>
              <c:f>Sheet1!$A$2:$A$11</c:f>
              <c:strCache>
                <c:ptCount val="10"/>
                <c:pt idx="0">
                  <c:v>2010</c:v>
                </c:pt>
                <c:pt idx="1">
                  <c:v>11</c:v>
                </c:pt>
                <c:pt idx="2">
                  <c:v>12</c:v>
                </c:pt>
                <c:pt idx="3">
                  <c:v>13</c:v>
                </c:pt>
                <c:pt idx="4">
                  <c:v>14</c:v>
                </c:pt>
                <c:pt idx="5">
                  <c:v>15</c:v>
                </c:pt>
                <c:pt idx="6">
                  <c:v>16</c:v>
                </c:pt>
                <c:pt idx="7">
                  <c:v>17</c:v>
                </c:pt>
                <c:pt idx="8">
                  <c:v>18</c:v>
                </c:pt>
                <c:pt idx="9">
                  <c:v>2019</c:v>
                </c:pt>
              </c:strCache>
            </c:strRef>
          </c:cat>
          <c:val>
            <c:numRef>
              <c:f>Sheet1!$C$2:$C$11</c:f>
              <c:numCache>
                <c:formatCode>0.0%</c:formatCode>
                <c:ptCount val="10"/>
                <c:pt idx="0">
                  <c:v>8.6604861418281054E-2</c:v>
                </c:pt>
                <c:pt idx="1">
                  <c:v>8.2970930193422499E-2</c:v>
                </c:pt>
                <c:pt idx="2">
                  <c:v>6.7537663795521841E-2</c:v>
                </c:pt>
                <c:pt idx="3">
                  <c:v>9.4037619283585894E-2</c:v>
                </c:pt>
                <c:pt idx="4">
                  <c:v>9.6152178700628532E-2</c:v>
                </c:pt>
                <c:pt idx="5">
                  <c:v>7.1303282701131732E-2</c:v>
                </c:pt>
                <c:pt idx="6">
                  <c:v>7.9026433468651014E-2</c:v>
                </c:pt>
                <c:pt idx="7">
                  <c:v>7.5041404569679448E-2</c:v>
                </c:pt>
                <c:pt idx="8">
                  <c:v>7.1019203701094824E-2</c:v>
                </c:pt>
                <c:pt idx="9">
                  <c:v>7.0585046069809865E-2</c:v>
                </c:pt>
              </c:numCache>
            </c:numRef>
          </c:val>
          <c:smooth val="0"/>
          <c:extLst>
            <c:ext xmlns:c16="http://schemas.microsoft.com/office/drawing/2014/chart" uri="{C3380CC4-5D6E-409C-BE32-E72D297353CC}">
              <c16:uniqueId val="{00000001-57C8-428B-92C1-E368C1373A0F}"/>
            </c:ext>
          </c:extLst>
        </c:ser>
        <c:ser>
          <c:idx val="2"/>
          <c:order val="2"/>
          <c:tx>
            <c:strRef>
              <c:f>Sheet1!$D$1</c:f>
              <c:strCache>
                <c:ptCount val="1"/>
                <c:pt idx="0">
                  <c:v>Traditional Media Usage &amp; Exposure </c:v>
                </c:pt>
              </c:strCache>
            </c:strRef>
          </c:tx>
          <c:spPr>
            <a:ln w="38100">
              <a:solidFill>
                <a:schemeClr val="accent2">
                  <a:lumMod val="75000"/>
                </a:schemeClr>
              </a:solidFill>
            </a:ln>
          </c:spPr>
          <c:marker>
            <c:symbol val="none"/>
          </c:marker>
          <c:cat>
            <c:strRef>
              <c:f>Sheet1!$A$2:$A$11</c:f>
              <c:strCache>
                <c:ptCount val="10"/>
                <c:pt idx="0">
                  <c:v>2010</c:v>
                </c:pt>
                <c:pt idx="1">
                  <c:v>11</c:v>
                </c:pt>
                <c:pt idx="2">
                  <c:v>12</c:v>
                </c:pt>
                <c:pt idx="3">
                  <c:v>13</c:v>
                </c:pt>
                <c:pt idx="4">
                  <c:v>14</c:v>
                </c:pt>
                <c:pt idx="5">
                  <c:v>15</c:v>
                </c:pt>
                <c:pt idx="6">
                  <c:v>16</c:v>
                </c:pt>
                <c:pt idx="7">
                  <c:v>17</c:v>
                </c:pt>
                <c:pt idx="8">
                  <c:v>18</c:v>
                </c:pt>
                <c:pt idx="9">
                  <c:v>2019</c:v>
                </c:pt>
              </c:strCache>
            </c:strRef>
          </c:cat>
          <c:val>
            <c:numRef>
              <c:f>Sheet1!$D$2:$D$11</c:f>
              <c:numCache>
                <c:formatCode>0.0%</c:formatCode>
                <c:ptCount val="10"/>
                <c:pt idx="0">
                  <c:v>-2.2650340724349016E-2</c:v>
                </c:pt>
                <c:pt idx="1">
                  <c:v>-2.438981244416849E-2</c:v>
                </c:pt>
                <c:pt idx="2">
                  <c:v>-1.9919342516173888E-2</c:v>
                </c:pt>
                <c:pt idx="3">
                  <c:v>-1.7934622944292822E-2</c:v>
                </c:pt>
                <c:pt idx="4">
                  <c:v>-2.1239437101894798E-2</c:v>
                </c:pt>
                <c:pt idx="5">
                  <c:v>-2.4041566718040697E-2</c:v>
                </c:pt>
                <c:pt idx="6">
                  <c:v>-1.3006636707072583E-2</c:v>
                </c:pt>
                <c:pt idx="7">
                  <c:v>-2.3382953857958078E-2</c:v>
                </c:pt>
                <c:pt idx="8">
                  <c:v>-1.9411614504261876E-2</c:v>
                </c:pt>
                <c:pt idx="9">
                  <c:v>-2.5390843234403992E-2</c:v>
                </c:pt>
              </c:numCache>
            </c:numRef>
          </c:val>
          <c:smooth val="0"/>
          <c:extLst>
            <c:ext xmlns:c16="http://schemas.microsoft.com/office/drawing/2014/chart" uri="{C3380CC4-5D6E-409C-BE32-E72D297353CC}">
              <c16:uniqueId val="{00000002-57C8-428B-92C1-E368C1373A0F}"/>
            </c:ext>
          </c:extLst>
        </c:ser>
        <c:ser>
          <c:idx val="3"/>
          <c:order val="3"/>
          <c:tx>
            <c:strRef>
              <c:f>Sheet1!$E$1</c:f>
              <c:strCache>
                <c:ptCount val="1"/>
                <c:pt idx="0">
                  <c:v>Nominal GDP</c:v>
                </c:pt>
              </c:strCache>
            </c:strRef>
          </c:tx>
          <c:spPr>
            <a:ln w="38100">
              <a:solidFill>
                <a:srgbClr val="C00000"/>
              </a:solidFill>
            </a:ln>
          </c:spPr>
          <c:marker>
            <c:spPr>
              <a:solidFill>
                <a:srgbClr val="C00000"/>
              </a:solidFill>
              <a:ln>
                <a:solidFill>
                  <a:srgbClr val="C00000"/>
                </a:solidFill>
              </a:ln>
            </c:spPr>
          </c:marker>
          <c:cat>
            <c:strRef>
              <c:f>Sheet1!$A$2:$A$11</c:f>
              <c:strCache>
                <c:ptCount val="10"/>
                <c:pt idx="0">
                  <c:v>2010</c:v>
                </c:pt>
                <c:pt idx="1">
                  <c:v>11</c:v>
                </c:pt>
                <c:pt idx="2">
                  <c:v>12</c:v>
                </c:pt>
                <c:pt idx="3">
                  <c:v>13</c:v>
                </c:pt>
                <c:pt idx="4">
                  <c:v>14</c:v>
                </c:pt>
                <c:pt idx="5">
                  <c:v>15</c:v>
                </c:pt>
                <c:pt idx="6">
                  <c:v>16</c:v>
                </c:pt>
                <c:pt idx="7">
                  <c:v>17</c:v>
                </c:pt>
                <c:pt idx="8">
                  <c:v>18</c:v>
                </c:pt>
                <c:pt idx="9">
                  <c:v>2019</c:v>
                </c:pt>
              </c:strCache>
            </c:strRef>
          </c:cat>
          <c:val>
            <c:numRef>
              <c:f>Sheet1!$E$2:$E$11</c:f>
              <c:numCache>
                <c:formatCode>0.0%</c:formatCode>
                <c:ptCount val="10"/>
                <c:pt idx="0">
                  <c:v>3.7844885730187627E-2</c:v>
                </c:pt>
                <c:pt idx="1">
                  <c:v>3.6989454973136215E-2</c:v>
                </c:pt>
                <c:pt idx="2">
                  <c:v>4.1579334865969431E-2</c:v>
                </c:pt>
                <c:pt idx="3">
                  <c:v>3.7424635668171113E-2</c:v>
                </c:pt>
                <c:pt idx="4">
                  <c:v>3.865702929082393E-2</c:v>
                </c:pt>
                <c:pt idx="5">
                  <c:v>4.9978143978500977E-2</c:v>
                </c:pt>
                <c:pt idx="6">
                  <c:v>4.9755436810990927E-2</c:v>
                </c:pt>
                <c:pt idx="7">
                  <c:v>5.0648692184068533E-2</c:v>
                </c:pt>
                <c:pt idx="8">
                  <c:v>4.9031061647759611E-2</c:v>
                </c:pt>
                <c:pt idx="9">
                  <c:v>4.6796664253994091E-2</c:v>
                </c:pt>
              </c:numCache>
            </c:numRef>
          </c:val>
          <c:smooth val="0"/>
          <c:extLst>
            <c:ext xmlns:c16="http://schemas.microsoft.com/office/drawing/2014/chart" uri="{C3380CC4-5D6E-409C-BE32-E72D297353CC}">
              <c16:uniqueId val="{00000003-57C8-428B-92C1-E368C1373A0F}"/>
            </c:ext>
          </c:extLst>
        </c:ser>
        <c:dLbls>
          <c:showLegendKey val="0"/>
          <c:showVal val="0"/>
          <c:showCatName val="0"/>
          <c:showSerName val="0"/>
          <c:showPercent val="0"/>
          <c:showBubbleSize val="0"/>
        </c:dLbls>
        <c:marker val="1"/>
        <c:smooth val="0"/>
        <c:axId val="232908968"/>
        <c:axId val="232909360"/>
      </c:lineChart>
      <c:catAx>
        <c:axId val="232908968"/>
        <c:scaling>
          <c:orientation val="minMax"/>
        </c:scaling>
        <c:delete val="0"/>
        <c:axPos val="b"/>
        <c:numFmt formatCode="General" sourceLinked="0"/>
        <c:majorTickMark val="out"/>
        <c:minorTickMark val="none"/>
        <c:tickLblPos val="nextTo"/>
        <c:crossAx val="232909360"/>
        <c:crosses val="autoZero"/>
        <c:auto val="1"/>
        <c:lblAlgn val="ctr"/>
        <c:lblOffset val="100"/>
        <c:noMultiLvlLbl val="0"/>
      </c:catAx>
      <c:valAx>
        <c:axId val="232909360"/>
        <c:scaling>
          <c:orientation val="minMax"/>
          <c:max val="0.15000000000000002"/>
          <c:min val="-5.000000000000001E-2"/>
        </c:scaling>
        <c:delete val="0"/>
        <c:axPos val="l"/>
        <c:majorGridlines/>
        <c:numFmt formatCode="0%" sourceLinked="0"/>
        <c:majorTickMark val="out"/>
        <c:minorTickMark val="none"/>
        <c:tickLblPos val="nextTo"/>
        <c:crossAx val="232908968"/>
        <c:crosses val="autoZero"/>
        <c:crossBetween val="between"/>
      </c:valAx>
    </c:plotArea>
    <c:legend>
      <c:legendPos val="b"/>
      <c:layout>
        <c:manualLayout>
          <c:xMode val="edge"/>
          <c:yMode val="edge"/>
          <c:x val="5.8331545947233512E-2"/>
          <c:y val="0.84301707741168042"/>
          <c:w val="0.93147901608718786"/>
          <c:h val="5.7081645939154949E-2"/>
        </c:manualLayout>
      </c:layout>
      <c:overlay val="0"/>
      <c:txPr>
        <a:bodyPr/>
        <a:lstStyle/>
        <a:p>
          <a:pPr>
            <a:defRPr sz="1200"/>
          </a:pPr>
          <a:endParaRPr lang="en-US"/>
        </a:p>
      </c:txPr>
    </c:legend>
    <c:plotVisOnly val="1"/>
    <c:dispBlanksAs val="gap"/>
    <c:showDLblsOverMax val="0"/>
  </c:chart>
  <c:spPr>
    <a:ln>
      <a:solidFill>
        <a:schemeClr val="accent1"/>
      </a:solidFill>
    </a:ln>
  </c:spPr>
  <c:txPr>
    <a:bodyPr/>
    <a:lstStyle/>
    <a:p>
      <a:pPr>
        <a:defRPr sz="1000">
          <a:latin typeface="Arial" pitchFamily="34" charset="0"/>
          <a:cs typeface="Arial"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1617365058833"/>
          <c:y val="1.0916964877459218E-2"/>
          <c:w val="0.63117801908522542"/>
          <c:h val="0.95633214049016313"/>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accent1">
                    <a:lumMod val="75000"/>
                  </a:schemeClr>
                </a:solidFill>
              </a:ln>
              <a:effectLst/>
            </c:spPr>
            <c:extLst>
              <c:ext xmlns:c16="http://schemas.microsoft.com/office/drawing/2014/chart" uri="{C3380CC4-5D6E-409C-BE32-E72D297353CC}">
                <c16:uniqueId val="{00000001-B82C-4A84-A6CE-DABFC2AB1682}"/>
              </c:ext>
            </c:extLst>
          </c:dPt>
          <c:dPt>
            <c:idx val="1"/>
            <c:bubble3D val="0"/>
            <c:spPr>
              <a:solidFill>
                <a:srgbClr val="C00000"/>
              </a:solidFill>
              <a:ln w="19050">
                <a:solidFill>
                  <a:srgbClr val="C00000"/>
                </a:solidFill>
              </a:ln>
              <a:effectLst/>
            </c:spPr>
            <c:extLst>
              <c:ext xmlns:c16="http://schemas.microsoft.com/office/drawing/2014/chart" uri="{C3380CC4-5D6E-409C-BE32-E72D297353CC}">
                <c16:uniqueId val="{00000003-B82C-4A84-A6CE-DABFC2AB1682}"/>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2C-4A84-A6CE-DABFC2AB1682}"/>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2C-4A84-A6CE-DABFC2AB168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D&amp;A</c:v>
                </c:pt>
                <c:pt idx="1">
                  <c:v>Trad</c:v>
                </c:pt>
              </c:strCache>
            </c:strRef>
          </c:cat>
          <c:val>
            <c:numRef>
              <c:f>Sheet1!$B$2:$B$3</c:f>
              <c:numCache>
                <c:formatCode>0.0%</c:formatCode>
                <c:ptCount val="2"/>
                <c:pt idx="0">
                  <c:v>0.14874235897934143</c:v>
                </c:pt>
                <c:pt idx="1">
                  <c:v>0.85125764102065848</c:v>
                </c:pt>
              </c:numCache>
            </c:numRef>
          </c:val>
          <c:extLst>
            <c:ext xmlns:c16="http://schemas.microsoft.com/office/drawing/2014/chart" uri="{C3380CC4-5D6E-409C-BE32-E72D297353CC}">
              <c16:uniqueId val="{00000004-B82C-4A84-A6CE-DABFC2AB168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1617365058833"/>
          <c:y val="1.0916964877459218E-2"/>
          <c:w val="0.63117801908522542"/>
          <c:h val="0.95633214049016313"/>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accent1">
                    <a:lumMod val="75000"/>
                  </a:schemeClr>
                </a:solidFill>
              </a:ln>
              <a:effectLst/>
            </c:spPr>
            <c:extLst>
              <c:ext xmlns:c16="http://schemas.microsoft.com/office/drawing/2014/chart" uri="{C3380CC4-5D6E-409C-BE32-E72D297353CC}">
                <c16:uniqueId val="{00000001-6819-4871-B76A-0BAA50310B8C}"/>
              </c:ext>
            </c:extLst>
          </c:dPt>
          <c:dPt>
            <c:idx val="1"/>
            <c:bubble3D val="0"/>
            <c:spPr>
              <a:solidFill>
                <a:srgbClr val="C00000"/>
              </a:solidFill>
              <a:ln w="19050">
                <a:solidFill>
                  <a:srgbClr val="C00000"/>
                </a:solidFill>
              </a:ln>
              <a:effectLst/>
            </c:spPr>
            <c:extLst>
              <c:ext xmlns:c16="http://schemas.microsoft.com/office/drawing/2014/chart" uri="{C3380CC4-5D6E-409C-BE32-E72D297353CC}">
                <c16:uniqueId val="{00000003-6819-4871-B76A-0BAA50310B8C}"/>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19-4871-B76A-0BAA50310B8C}"/>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19-4871-B76A-0BAA50310B8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D&amp;A</c:v>
                </c:pt>
                <c:pt idx="1">
                  <c:v>Trad</c:v>
                </c:pt>
              </c:strCache>
            </c:strRef>
          </c:cat>
          <c:val>
            <c:numRef>
              <c:f>Sheet1!$B$2:$B$3</c:f>
              <c:numCache>
                <c:formatCode>0.0%</c:formatCode>
                <c:ptCount val="2"/>
                <c:pt idx="0">
                  <c:v>0.13429284890219984</c:v>
                </c:pt>
                <c:pt idx="1">
                  <c:v>0.86570715109780016</c:v>
                </c:pt>
              </c:numCache>
            </c:numRef>
          </c:val>
          <c:extLst>
            <c:ext xmlns:c16="http://schemas.microsoft.com/office/drawing/2014/chart" uri="{C3380CC4-5D6E-409C-BE32-E72D297353CC}">
              <c16:uniqueId val="{00000004-6819-4871-B76A-0BAA50310B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1617365058833"/>
          <c:y val="1.0916964877459218E-2"/>
          <c:w val="0.63117801908522542"/>
          <c:h val="0.95633214049016313"/>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accent1">
                    <a:lumMod val="75000"/>
                  </a:schemeClr>
                </a:solidFill>
              </a:ln>
              <a:effectLst/>
            </c:spPr>
            <c:extLst>
              <c:ext xmlns:c16="http://schemas.microsoft.com/office/drawing/2014/chart" uri="{C3380CC4-5D6E-409C-BE32-E72D297353CC}">
                <c16:uniqueId val="{00000001-5FF5-4A3F-8552-DB0D3F846420}"/>
              </c:ext>
            </c:extLst>
          </c:dPt>
          <c:dPt>
            <c:idx val="1"/>
            <c:bubble3D val="0"/>
            <c:spPr>
              <a:solidFill>
                <a:srgbClr val="C00000"/>
              </a:solidFill>
              <a:ln w="19050">
                <a:solidFill>
                  <a:srgbClr val="C00000"/>
                </a:solidFill>
              </a:ln>
              <a:effectLst/>
            </c:spPr>
            <c:extLst>
              <c:ext xmlns:c16="http://schemas.microsoft.com/office/drawing/2014/chart" uri="{C3380CC4-5D6E-409C-BE32-E72D297353CC}">
                <c16:uniqueId val="{00000003-5FF5-4A3F-8552-DB0D3F846420}"/>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F5-4A3F-8552-DB0D3F846420}"/>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F5-4A3F-8552-DB0D3F84642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D&amp;A</c:v>
                </c:pt>
                <c:pt idx="1">
                  <c:v>Trad</c:v>
                </c:pt>
              </c:strCache>
            </c:strRef>
          </c:cat>
          <c:val>
            <c:numRef>
              <c:f>Sheet1!$B$2:$B$3</c:f>
              <c:numCache>
                <c:formatCode>0.0%</c:formatCode>
                <c:ptCount val="2"/>
                <c:pt idx="0">
                  <c:v>0.18198322932968047</c:v>
                </c:pt>
                <c:pt idx="1">
                  <c:v>0.81801677067031942</c:v>
                </c:pt>
              </c:numCache>
            </c:numRef>
          </c:val>
          <c:extLst>
            <c:ext xmlns:c16="http://schemas.microsoft.com/office/drawing/2014/chart" uri="{C3380CC4-5D6E-409C-BE32-E72D297353CC}">
              <c16:uniqueId val="{00000004-5FF5-4A3F-8552-DB0D3F84642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1617365058833"/>
          <c:y val="1.0916964877459218E-2"/>
          <c:w val="0.63117801908522542"/>
          <c:h val="0.95633214049016313"/>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accent1">
                    <a:lumMod val="75000"/>
                  </a:schemeClr>
                </a:solidFill>
              </a:ln>
              <a:effectLst/>
            </c:spPr>
            <c:extLst>
              <c:ext xmlns:c16="http://schemas.microsoft.com/office/drawing/2014/chart" uri="{C3380CC4-5D6E-409C-BE32-E72D297353CC}">
                <c16:uniqueId val="{00000001-A0DA-4AE9-B4BB-D0B303809879}"/>
              </c:ext>
            </c:extLst>
          </c:dPt>
          <c:dPt>
            <c:idx val="1"/>
            <c:bubble3D val="0"/>
            <c:spPr>
              <a:solidFill>
                <a:srgbClr val="C00000"/>
              </a:solidFill>
              <a:ln w="19050">
                <a:solidFill>
                  <a:srgbClr val="C00000"/>
                </a:solidFill>
              </a:ln>
              <a:effectLst/>
            </c:spPr>
            <c:extLst>
              <c:ext xmlns:c16="http://schemas.microsoft.com/office/drawing/2014/chart" uri="{C3380CC4-5D6E-409C-BE32-E72D297353CC}">
                <c16:uniqueId val="{00000003-A0DA-4AE9-B4BB-D0B303809879}"/>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DA-4AE9-B4BB-D0B303809879}"/>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DA-4AE9-B4BB-D0B30380987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D&amp;A</c:v>
                </c:pt>
                <c:pt idx="1">
                  <c:v>Trad</c:v>
                </c:pt>
              </c:strCache>
            </c:strRef>
          </c:cat>
          <c:val>
            <c:numRef>
              <c:f>Sheet1!$B$2:$B$3</c:f>
              <c:numCache>
                <c:formatCode>0.0%</c:formatCode>
                <c:ptCount val="2"/>
                <c:pt idx="0">
                  <c:v>0.16772331033343924</c:v>
                </c:pt>
                <c:pt idx="1">
                  <c:v>0.83227668966656088</c:v>
                </c:pt>
              </c:numCache>
            </c:numRef>
          </c:val>
          <c:extLst>
            <c:ext xmlns:c16="http://schemas.microsoft.com/office/drawing/2014/chart" uri="{C3380CC4-5D6E-409C-BE32-E72D297353CC}">
              <c16:uniqueId val="{00000004-A0DA-4AE9-B4BB-D0B3038098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1617365058833"/>
          <c:y val="1.0916964877459218E-2"/>
          <c:w val="0.63117801908522542"/>
          <c:h val="0.95633214049016313"/>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accent1">
                    <a:lumMod val="75000"/>
                  </a:schemeClr>
                </a:solidFill>
              </a:ln>
              <a:effectLst/>
            </c:spPr>
            <c:extLst>
              <c:ext xmlns:c16="http://schemas.microsoft.com/office/drawing/2014/chart" uri="{C3380CC4-5D6E-409C-BE32-E72D297353CC}">
                <c16:uniqueId val="{00000001-3862-4CD2-8F25-D671BF270941}"/>
              </c:ext>
            </c:extLst>
          </c:dPt>
          <c:dPt>
            <c:idx val="1"/>
            <c:bubble3D val="0"/>
            <c:spPr>
              <a:solidFill>
                <a:srgbClr val="C00000"/>
              </a:solidFill>
              <a:ln w="19050">
                <a:solidFill>
                  <a:srgbClr val="C00000"/>
                </a:solidFill>
              </a:ln>
              <a:effectLst/>
            </c:spPr>
            <c:extLst>
              <c:ext xmlns:c16="http://schemas.microsoft.com/office/drawing/2014/chart" uri="{C3380CC4-5D6E-409C-BE32-E72D297353CC}">
                <c16:uniqueId val="{00000003-3862-4CD2-8F25-D671BF270941}"/>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62-4CD2-8F25-D671BF270941}"/>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62-4CD2-8F25-D671BF27094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D&amp;A</c:v>
                </c:pt>
                <c:pt idx="1">
                  <c:v>Trad</c:v>
                </c:pt>
              </c:strCache>
            </c:strRef>
          </c:cat>
          <c:val>
            <c:numRef>
              <c:f>Sheet1!$B$2:$B$3</c:f>
              <c:numCache>
                <c:formatCode>0.0%</c:formatCode>
                <c:ptCount val="2"/>
                <c:pt idx="0">
                  <c:v>0.12802514229202414</c:v>
                </c:pt>
                <c:pt idx="1">
                  <c:v>0.87197485770797578</c:v>
                </c:pt>
              </c:numCache>
            </c:numRef>
          </c:val>
          <c:extLst>
            <c:ext xmlns:c16="http://schemas.microsoft.com/office/drawing/2014/chart" uri="{C3380CC4-5D6E-409C-BE32-E72D297353CC}">
              <c16:uniqueId val="{00000004-3862-4CD2-8F25-D671BF27094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61617365058833"/>
          <c:y val="1.0916964877459218E-2"/>
          <c:w val="0.63117801908522542"/>
          <c:h val="0.95633214049016313"/>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accent1">
                    <a:lumMod val="75000"/>
                  </a:schemeClr>
                </a:solidFill>
              </a:ln>
              <a:effectLst/>
            </c:spPr>
            <c:extLst>
              <c:ext xmlns:c16="http://schemas.microsoft.com/office/drawing/2014/chart" uri="{C3380CC4-5D6E-409C-BE32-E72D297353CC}">
                <c16:uniqueId val="{00000001-E57E-4304-80CE-F9A28919F36C}"/>
              </c:ext>
            </c:extLst>
          </c:dPt>
          <c:dPt>
            <c:idx val="1"/>
            <c:bubble3D val="0"/>
            <c:spPr>
              <a:solidFill>
                <a:srgbClr val="C00000"/>
              </a:solidFill>
              <a:ln w="19050">
                <a:solidFill>
                  <a:srgbClr val="C00000"/>
                </a:solidFill>
              </a:ln>
              <a:effectLst/>
            </c:spPr>
            <c:extLst>
              <c:ext xmlns:c16="http://schemas.microsoft.com/office/drawing/2014/chart" uri="{C3380CC4-5D6E-409C-BE32-E72D297353CC}">
                <c16:uniqueId val="{00000003-E57E-4304-80CE-F9A28919F36C}"/>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7E-4304-80CE-F9A28919F36C}"/>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7E-4304-80CE-F9A28919F36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D&amp;A</c:v>
                </c:pt>
                <c:pt idx="1">
                  <c:v>Trad</c:v>
                </c:pt>
              </c:strCache>
            </c:strRef>
          </c:cat>
          <c:val>
            <c:numRef>
              <c:f>Sheet1!$B$2:$B$3</c:f>
              <c:numCache>
                <c:formatCode>0.0%</c:formatCode>
                <c:ptCount val="2"/>
                <c:pt idx="0">
                  <c:v>9.9788470012430755E-2</c:v>
                </c:pt>
                <c:pt idx="1">
                  <c:v>0.90021152998756915</c:v>
                </c:pt>
              </c:numCache>
            </c:numRef>
          </c:val>
          <c:extLst>
            <c:ext xmlns:c16="http://schemas.microsoft.com/office/drawing/2014/chart" uri="{C3380CC4-5D6E-409C-BE32-E72D297353CC}">
              <c16:uniqueId val="{00000004-E57E-4304-80CE-F9A28919F3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Silo</c:v>
                </c:pt>
              </c:strCache>
            </c:strRef>
          </c:tx>
          <c:spPr>
            <a:solidFill>
              <a:schemeClr val="accent1"/>
            </a:solidFill>
            <a:ln>
              <a:noFill/>
            </a:ln>
            <a:effectLst/>
          </c:spPr>
          <c:invertIfNegative val="0"/>
          <c:cat>
            <c:strRef>
              <c:f>Sheet1!$A$2:$A$12</c:f>
              <c:strCache>
                <c:ptCount val="11"/>
                <c:pt idx="0">
                  <c:v>Total Music</c:v>
                </c:pt>
                <c:pt idx="1">
                  <c:v>Total Film &amp; Home Video</c:v>
                </c:pt>
                <c:pt idx="2">
                  <c:v>Total Books &amp; Directories</c:v>
                </c:pt>
                <c:pt idx="3">
                  <c:v>Total Periodicals &amp; Serials</c:v>
                </c:pt>
                <c:pt idx="4">
                  <c:v>Total Videogames</c:v>
                </c:pt>
                <c:pt idx="5">
                  <c:v>Total Legacy Mobile Media (a)</c:v>
                </c:pt>
                <c:pt idx="6">
                  <c:v>Total Out-of-Home Media</c:v>
                </c:pt>
                <c:pt idx="7">
                  <c:v>Total Legacy Internet Media (a)</c:v>
                </c:pt>
                <c:pt idx="8">
                  <c:v>Total News &amp; Information</c:v>
                </c:pt>
                <c:pt idx="9">
                  <c:v>Total Radio</c:v>
                </c:pt>
                <c:pt idx="10">
                  <c:v>Total Television</c:v>
                </c:pt>
              </c:strCache>
            </c:strRef>
          </c:cat>
          <c:val>
            <c:numRef>
              <c:f>Sheet1!$B$2:$B$12</c:f>
              <c:numCache>
                <c:formatCode>#,##0.00</c:formatCode>
                <c:ptCount val="11"/>
                <c:pt idx="0">
                  <c:v>0.37028843407652623</c:v>
                </c:pt>
                <c:pt idx="1">
                  <c:v>0.63277163728926333</c:v>
                </c:pt>
                <c:pt idx="2">
                  <c:v>0.758973722955814</c:v>
                </c:pt>
                <c:pt idx="3">
                  <c:v>0.80748545522671566</c:v>
                </c:pt>
                <c:pt idx="4">
                  <c:v>0.88587219686308838</c:v>
                </c:pt>
                <c:pt idx="5">
                  <c:v>0.99874133847839097</c:v>
                </c:pt>
                <c:pt idx="6">
                  <c:v>1.0671545906019251</c:v>
                </c:pt>
                <c:pt idx="7">
                  <c:v>1.3510143599120006</c:v>
                </c:pt>
                <c:pt idx="8">
                  <c:v>1.709772222420004</c:v>
                </c:pt>
                <c:pt idx="9">
                  <c:v>12.502253706726259</c:v>
                </c:pt>
                <c:pt idx="10">
                  <c:v>24.56764662396612</c:v>
                </c:pt>
              </c:numCache>
            </c:numRef>
          </c:val>
          <c:extLst>
            <c:ext xmlns:c16="http://schemas.microsoft.com/office/drawing/2014/chart" uri="{C3380CC4-5D6E-409C-BE32-E72D297353CC}">
              <c16:uniqueId val="{00000000-019C-49B1-AA26-B18A9838863E}"/>
            </c:ext>
          </c:extLst>
        </c:ser>
        <c:dLbls>
          <c:showLegendKey val="0"/>
          <c:showVal val="0"/>
          <c:showCatName val="0"/>
          <c:showSerName val="0"/>
          <c:showPercent val="0"/>
          <c:showBubbleSize val="0"/>
        </c:dLbls>
        <c:gapWidth val="182"/>
        <c:axId val="189571600"/>
        <c:axId val="189571992"/>
      </c:barChart>
      <c:catAx>
        <c:axId val="189571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9571992"/>
        <c:crosses val="autoZero"/>
        <c:auto val="1"/>
        <c:lblAlgn val="ctr"/>
        <c:lblOffset val="100"/>
        <c:noMultiLvlLbl val="0"/>
      </c:catAx>
      <c:valAx>
        <c:axId val="1895719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smtClean="0"/>
                  <a:t>Hours Per Week</a:t>
                </a:r>
                <a:endParaRPr lang="en-US" b="1" dirty="0"/>
              </a:p>
            </c:rich>
          </c:tx>
          <c:layout>
            <c:manualLayout>
              <c:xMode val="edge"/>
              <c:yMode val="edge"/>
              <c:x val="0.85080937388274736"/>
              <c:y val="0.7576123130579087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9571600"/>
        <c:crosses val="autoZero"/>
        <c:crossBetween val="between"/>
        <c:majorUnit val="10"/>
      </c:valAx>
      <c:spPr>
        <a:noFill/>
        <a:ln>
          <a:noFill/>
        </a:ln>
        <a:effectLst/>
      </c:spPr>
    </c:plotArea>
    <c:plotVisOnly val="1"/>
    <c:dispBlanksAs val="gap"/>
    <c:showDLblsOverMax val="0"/>
  </c:chart>
  <c:spPr>
    <a:noFill/>
    <a:ln>
      <a:solidFill>
        <a:schemeClr val="tx2"/>
      </a:solid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cdr:x>
      <cdr:y>0.92035</cdr:y>
    </cdr:from>
    <cdr:to>
      <cdr:x>0.16216</cdr:x>
      <cdr:y>1</cdr:y>
    </cdr:to>
    <cdr:sp macro="" textlink="">
      <cdr:nvSpPr>
        <cdr:cNvPr id="2" name="TextBox 1"/>
        <cdr:cNvSpPr txBox="1"/>
      </cdr:nvSpPr>
      <cdr:spPr>
        <a:xfrm xmlns:a="http://schemas.openxmlformats.org/drawingml/2006/main">
          <a:off x="-152400" y="2641600"/>
          <a:ext cx="13716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smtClean="0">
              <a:latin typeface="Arial" pitchFamily="34" charset="0"/>
              <a:cs typeface="Arial" pitchFamily="34" charset="0"/>
            </a:rPr>
            <a:t>Source: PQ Media</a:t>
          </a:r>
          <a:endParaRPr lang="en-US" sz="1000" b="1"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0.92035</cdr:y>
    </cdr:from>
    <cdr:to>
      <cdr:x>0.16216</cdr:x>
      <cdr:y>1</cdr:y>
    </cdr:to>
    <cdr:sp macro="" textlink="">
      <cdr:nvSpPr>
        <cdr:cNvPr id="2" name="TextBox 1"/>
        <cdr:cNvSpPr txBox="1"/>
      </cdr:nvSpPr>
      <cdr:spPr>
        <a:xfrm xmlns:a="http://schemas.openxmlformats.org/drawingml/2006/main">
          <a:off x="-152400" y="2641600"/>
          <a:ext cx="13716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smtClean="0">
              <a:latin typeface="Arial" pitchFamily="34" charset="0"/>
              <a:cs typeface="Arial" pitchFamily="34" charset="0"/>
            </a:rPr>
            <a:t>Source: PQ Media</a:t>
          </a:r>
          <a:endParaRPr lang="en-US" sz="1000" b="1"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63853-ED0C-4425-9D57-71E9AC691F54}" type="datetimeFigureOut">
              <a:rPr lang="en-US" smtClean="0"/>
              <a:pPr/>
              <a:t>01/28/16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9F0F7-382D-4830-A593-40CB988FD10B}" type="slidenum">
              <a:rPr lang="en-US" smtClean="0"/>
              <a:pPr/>
              <a:t>‹#›</a:t>
            </a:fld>
            <a:endParaRPr lang="en-US" dirty="0"/>
          </a:p>
        </p:txBody>
      </p:sp>
    </p:spTree>
    <p:extLst>
      <p:ext uri="{BB962C8B-B14F-4D97-AF65-F5344CB8AC3E}">
        <p14:creationId xmlns:p14="http://schemas.microsoft.com/office/powerpoint/2010/main" val="1760659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sz="1800" dirty="0" smtClean="0">
              <a:latin typeface="Arial"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89298E-06E8-47B7-AA0D-D160474A07D2}" type="slidenum">
              <a:rPr lang="en-US" smtClean="0">
                <a:latin typeface="Calibri" pitchFamily="34" charset="0"/>
              </a:rPr>
              <a:pPr eaLnBrk="1" hangingPunct="1"/>
              <a:t>2</a:t>
            </a:fld>
            <a:endParaRPr lang="en-US" dirty="0" smtClean="0">
              <a:latin typeface="Calibri" pitchFamily="34" charset="0"/>
            </a:endParaRPr>
          </a:p>
        </p:txBody>
      </p:sp>
    </p:spTree>
    <p:extLst>
      <p:ext uri="{BB962C8B-B14F-4D97-AF65-F5344CB8AC3E}">
        <p14:creationId xmlns:p14="http://schemas.microsoft.com/office/powerpoint/2010/main" val="3797764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0DF4206-4A83-4C25-922F-51C4A62BD81B}"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59975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4B52AF6-BB58-49F1-8BBD-EDA5DDCD1D19}"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914092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4B52AF6-BB58-49F1-8BBD-EDA5DDCD1D19}"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4186497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A0274E-BA89-4759-B8AD-90D97722D197}"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106635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4B52AF6-BB58-49F1-8BBD-EDA5DDCD1D19}"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563147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0DF4206-4A83-4C25-922F-51C4A62BD81B}"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83204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4B52AF6-BB58-49F1-8BBD-EDA5DDCD1D19}"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413977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4B52AF6-BB58-49F1-8BBD-EDA5DDCD1D19}"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74302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A0274E-BA89-4759-B8AD-90D97722D197}"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414010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2E27ED3-ADD9-404C-84C8-A2FC5BE0F1BB}"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908617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sz="1800" dirty="0" smtClean="0">
              <a:latin typeface="Arial"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89298E-06E8-47B7-AA0D-D160474A07D2}" type="slidenum">
              <a:rPr lang="en-US" smtClean="0">
                <a:latin typeface="Calibri" pitchFamily="34" charset="0"/>
              </a:rPr>
              <a:pPr eaLnBrk="1" hangingPunct="1"/>
              <a:t>11</a:t>
            </a:fld>
            <a:endParaRPr lang="en-US" dirty="0" smtClean="0">
              <a:latin typeface="Calibri" pitchFamily="34" charset="0"/>
            </a:endParaRPr>
          </a:p>
        </p:txBody>
      </p:sp>
    </p:spTree>
    <p:extLst>
      <p:ext uri="{BB962C8B-B14F-4D97-AF65-F5344CB8AC3E}">
        <p14:creationId xmlns:p14="http://schemas.microsoft.com/office/powerpoint/2010/main" val="2452683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4B52AF6-BB58-49F1-8BBD-EDA5DDCD1D19}"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113136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2" name="Content Placeholder 2"/>
          <p:cNvSpPr>
            <a:spLocks noGrp="1"/>
          </p:cNvSpPr>
          <p:nvPr>
            <p:ph idx="10"/>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08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442DDF-1029-4401-9835-75D206396B47}" type="datetimeFigureOut">
              <a:rPr lang="en-US" smtClean="0"/>
              <a:pPr/>
              <a:t>01/28/16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B3BC98-5B37-467C-AD83-8EDF5E79A5F8}" type="slidenum">
              <a:rPr lang="en-US" smtClean="0"/>
              <a:pPr/>
              <a:t>‹#›</a:t>
            </a:fld>
            <a:endParaRPr lang="en-US" dirty="0"/>
          </a:p>
        </p:txBody>
      </p:sp>
      <p:sp>
        <p:nvSpPr>
          <p:cNvPr id="9" name="Content Placeholder 2"/>
          <p:cNvSpPr>
            <a:spLocks noGrp="1"/>
          </p:cNvSpPr>
          <p:nvPr>
            <p:ph idx="13"/>
          </p:nvPr>
        </p:nvSpPr>
        <p:spPr>
          <a:xfrm>
            <a:off x="990600" y="19780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6140450"/>
            <a:ext cx="1787525" cy="914400"/>
          </a:xfrm>
          <a:prstGeom prst="rect">
            <a:avLst/>
          </a:prstGeom>
          <a:noFill/>
          <a:ln>
            <a:noFill/>
          </a:ln>
        </p:spPr>
      </p:pic>
      <p:sp>
        <p:nvSpPr>
          <p:cNvPr id="12" name="Slide Number Placeholder 5"/>
          <p:cNvSpPr txBox="1">
            <a:spLocks/>
          </p:cNvSpPr>
          <p:nvPr userDrawn="1"/>
        </p:nvSpPr>
        <p:spPr>
          <a:xfrm>
            <a:off x="4800600" y="618172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147145-C905-48C4-BAC3-0EC283B03D7F}" type="slidenum">
              <a:rPr lang="en-US" sz="1600" b="1" smtClean="0">
                <a:latin typeface="Arial" panose="020B0604020202020204" pitchFamily="34" charset="0"/>
                <a:cs typeface="Arial" panose="020B0604020202020204" pitchFamily="34" charset="0"/>
              </a:rPr>
              <a:pPr>
                <a:defRPr/>
              </a:pPr>
              <a:t>‹#›</a:t>
            </a:fld>
            <a:endParaRPr lang="en-US" sz="1600" b="1" dirty="0">
              <a:latin typeface="Arial" panose="020B0604020202020204" pitchFamily="34" charset="0"/>
              <a:cs typeface="Arial" panose="020B0604020202020204" pitchFamily="34" charset="0"/>
            </a:endParaRPr>
          </a:p>
        </p:txBody>
      </p:sp>
      <p:sp>
        <p:nvSpPr>
          <p:cNvPr id="13" name="Footer Placeholder 4"/>
          <p:cNvSpPr txBox="1">
            <a:spLocks/>
          </p:cNvSpPr>
          <p:nvPr userDrawn="1"/>
        </p:nvSpPr>
        <p:spPr>
          <a:xfrm>
            <a:off x="9296400" y="618172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chemeClr val="bg1"/>
                </a:solidFill>
              </a:rPr>
              <a:t>www.pqmedia.com</a:t>
            </a:r>
            <a:endParaRPr lang="en-US" dirty="0">
              <a:solidFill>
                <a:schemeClr val="bg1"/>
              </a:solidFill>
            </a:endParaRPr>
          </a:p>
        </p:txBody>
      </p:sp>
    </p:spTree>
    <p:extLst>
      <p:ext uri="{BB962C8B-B14F-4D97-AF65-F5344CB8AC3E}">
        <p14:creationId xmlns:p14="http://schemas.microsoft.com/office/powerpoint/2010/main" val="224083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442DDF-1029-4401-9835-75D206396B47}" type="datetimeFigureOut">
              <a:rPr lang="en-US" smtClean="0"/>
              <a:pPr/>
              <a:t>01/28/16</a:t>
            </a:fld>
            <a:endParaRPr lang="en-US" dirty="0"/>
          </a:p>
        </p:txBody>
      </p:sp>
      <p:sp>
        <p:nvSpPr>
          <p:cNvPr id="6" name="Slide Number Placeholder 5"/>
          <p:cNvSpPr>
            <a:spLocks noGrp="1"/>
          </p:cNvSpPr>
          <p:nvPr>
            <p:ph type="sldNum" sz="quarter" idx="12"/>
          </p:nvPr>
        </p:nvSpPr>
        <p:spPr/>
        <p:txBody>
          <a:bodyPr/>
          <a:lstStyle/>
          <a:p>
            <a:fld id="{3DB3BC98-5B37-467C-AD83-8EDF5E79A5F8}" type="slidenum">
              <a:rPr lang="en-US" smtClean="0"/>
              <a:pPr/>
              <a:t>‹#›</a:t>
            </a:fld>
            <a:endParaRPr lang="en-US" dirty="0"/>
          </a:p>
        </p:txBody>
      </p:sp>
      <p:sp>
        <p:nvSpPr>
          <p:cNvPr id="9" name="Content Placeholder 2"/>
          <p:cNvSpPr>
            <a:spLocks noGrp="1"/>
          </p:cNvSpPr>
          <p:nvPr>
            <p:ph idx="13"/>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6140450"/>
            <a:ext cx="1787525" cy="914400"/>
          </a:xfrm>
          <a:prstGeom prst="rect">
            <a:avLst/>
          </a:prstGeom>
          <a:noFill/>
          <a:ln>
            <a:noFill/>
          </a:ln>
        </p:spPr>
      </p:pic>
      <p:sp>
        <p:nvSpPr>
          <p:cNvPr id="12" name="Slide Number Placeholder 5"/>
          <p:cNvSpPr txBox="1">
            <a:spLocks/>
          </p:cNvSpPr>
          <p:nvPr userDrawn="1"/>
        </p:nvSpPr>
        <p:spPr>
          <a:xfrm>
            <a:off x="4800600" y="618172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147145-C905-48C4-BAC3-0EC283B03D7F}" type="slidenum">
              <a:rPr lang="en-US" sz="1600" b="1" smtClean="0">
                <a:latin typeface="Arial" panose="020B0604020202020204" pitchFamily="34" charset="0"/>
                <a:cs typeface="Arial" panose="020B0604020202020204" pitchFamily="34" charset="0"/>
              </a:rPr>
              <a:pPr>
                <a:defRPr/>
              </a:pPr>
              <a:t>‹#›</a:t>
            </a:fld>
            <a:endParaRPr lang="en-US" sz="1600" b="1" dirty="0">
              <a:latin typeface="Arial" panose="020B0604020202020204" pitchFamily="34" charset="0"/>
              <a:cs typeface="Arial" panose="020B0604020202020204" pitchFamily="34" charset="0"/>
            </a:endParaRPr>
          </a:p>
        </p:txBody>
      </p:sp>
      <p:sp>
        <p:nvSpPr>
          <p:cNvPr id="13" name="Footer Placeholder 4"/>
          <p:cNvSpPr txBox="1">
            <a:spLocks/>
          </p:cNvSpPr>
          <p:nvPr userDrawn="1"/>
        </p:nvSpPr>
        <p:spPr>
          <a:xfrm>
            <a:off x="9296400" y="618172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chemeClr val="bg1"/>
                </a:solidFill>
              </a:rPr>
              <a:t>www.pqmedia.com</a:t>
            </a:r>
            <a:endParaRPr lang="en-US" dirty="0">
              <a:solidFill>
                <a:schemeClr val="bg1"/>
              </a:solidFill>
            </a:endParaRPr>
          </a:p>
        </p:txBody>
      </p:sp>
    </p:spTree>
    <p:extLst>
      <p:ext uri="{BB962C8B-B14F-4D97-AF65-F5344CB8AC3E}">
        <p14:creationId xmlns:p14="http://schemas.microsoft.com/office/powerpoint/2010/main" val="15658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3600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6140450"/>
            <a:ext cx="1787525" cy="914400"/>
          </a:xfrm>
          <a:prstGeom prst="rect">
            <a:avLst/>
          </a:prstGeom>
          <a:noFill/>
          <a:ln>
            <a:noFill/>
          </a:ln>
        </p:spPr>
      </p:pic>
      <p:sp>
        <p:nvSpPr>
          <p:cNvPr id="8" name="Slide Number Placeholder 5"/>
          <p:cNvSpPr txBox="1">
            <a:spLocks/>
          </p:cNvSpPr>
          <p:nvPr userDrawn="1"/>
        </p:nvSpPr>
        <p:spPr>
          <a:xfrm>
            <a:off x="4800600" y="618172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147145-C905-48C4-BAC3-0EC283B03D7F}" type="slidenum">
              <a:rPr lang="en-US" sz="1600" b="1" smtClean="0">
                <a:latin typeface="Arial" panose="020B0604020202020204" pitchFamily="34" charset="0"/>
                <a:cs typeface="Arial" panose="020B0604020202020204" pitchFamily="34" charset="0"/>
              </a:rPr>
              <a:pPr>
                <a:defRPr/>
              </a:pPr>
              <a:t>‹#›</a:t>
            </a:fld>
            <a:endParaRPr lang="en-US" sz="1600" b="1" dirty="0">
              <a:latin typeface="Arial" panose="020B0604020202020204" pitchFamily="34" charset="0"/>
              <a:cs typeface="Arial" panose="020B0604020202020204" pitchFamily="34" charset="0"/>
            </a:endParaRPr>
          </a:p>
        </p:txBody>
      </p:sp>
      <p:sp>
        <p:nvSpPr>
          <p:cNvPr id="9" name="Footer Placeholder 4"/>
          <p:cNvSpPr txBox="1">
            <a:spLocks/>
          </p:cNvSpPr>
          <p:nvPr userDrawn="1"/>
        </p:nvSpPr>
        <p:spPr>
          <a:xfrm>
            <a:off x="9296400" y="618172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chemeClr val="bg1"/>
                </a:solidFill>
              </a:rPr>
              <a:t>www.pqmedia.com</a:t>
            </a:r>
            <a:endParaRPr lang="en-US" dirty="0">
              <a:solidFill>
                <a:schemeClr val="bg1"/>
              </a:solidFill>
            </a:endParaRPr>
          </a:p>
        </p:txBody>
      </p:sp>
    </p:spTree>
    <p:extLst>
      <p:ext uri="{BB962C8B-B14F-4D97-AF65-F5344CB8AC3E}">
        <p14:creationId xmlns:p14="http://schemas.microsoft.com/office/powerpoint/2010/main" val="320160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442DDF-1029-4401-9835-75D206396B47}" type="datetimeFigureOut">
              <a:rPr lang="en-US" smtClean="0"/>
              <a:pPr/>
              <a:t>01/28/16</a:t>
            </a:fld>
            <a:endParaRPr lang="en-US" dirty="0"/>
          </a:p>
        </p:txBody>
      </p:sp>
      <p:sp>
        <p:nvSpPr>
          <p:cNvPr id="9" name="Content Placeholder 2"/>
          <p:cNvSpPr>
            <a:spLocks noGrp="1"/>
          </p:cNvSpPr>
          <p:nvPr>
            <p:ph idx="13"/>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6140450"/>
            <a:ext cx="1787525" cy="914400"/>
          </a:xfrm>
          <a:prstGeom prst="rect">
            <a:avLst/>
          </a:prstGeom>
          <a:noFill/>
          <a:ln>
            <a:noFill/>
          </a:ln>
        </p:spPr>
      </p:pic>
      <p:sp>
        <p:nvSpPr>
          <p:cNvPr id="12" name="Slide Number Placeholder 5"/>
          <p:cNvSpPr txBox="1">
            <a:spLocks/>
          </p:cNvSpPr>
          <p:nvPr userDrawn="1"/>
        </p:nvSpPr>
        <p:spPr>
          <a:xfrm>
            <a:off x="4800600" y="618172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147145-C905-48C4-BAC3-0EC283B03D7F}" type="slidenum">
              <a:rPr lang="en-US" sz="1600" b="1" smtClean="0">
                <a:latin typeface="Arial" panose="020B0604020202020204" pitchFamily="34" charset="0"/>
                <a:cs typeface="Arial" panose="020B0604020202020204" pitchFamily="34" charset="0"/>
              </a:rPr>
              <a:pPr>
                <a:defRPr/>
              </a:pPr>
              <a:t>‹#›</a:t>
            </a:fld>
            <a:endParaRPr lang="en-US" sz="1600" b="1" dirty="0">
              <a:latin typeface="Arial" panose="020B0604020202020204" pitchFamily="34" charset="0"/>
              <a:cs typeface="Arial" panose="020B0604020202020204" pitchFamily="34" charset="0"/>
            </a:endParaRPr>
          </a:p>
        </p:txBody>
      </p:sp>
      <p:sp>
        <p:nvSpPr>
          <p:cNvPr id="13" name="Footer Placeholder 4"/>
          <p:cNvSpPr txBox="1">
            <a:spLocks/>
          </p:cNvSpPr>
          <p:nvPr userDrawn="1"/>
        </p:nvSpPr>
        <p:spPr>
          <a:xfrm>
            <a:off x="9296400" y="618172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chemeClr val="bg1"/>
                </a:solidFill>
              </a:rPr>
              <a:t>www.pqmedia.com</a:t>
            </a:r>
            <a:endParaRPr lang="en-US" dirty="0">
              <a:solidFill>
                <a:schemeClr val="bg1"/>
              </a:solidFill>
            </a:endParaRPr>
          </a:p>
        </p:txBody>
      </p:sp>
    </p:spTree>
    <p:extLst>
      <p:ext uri="{BB962C8B-B14F-4D97-AF65-F5344CB8AC3E}">
        <p14:creationId xmlns:p14="http://schemas.microsoft.com/office/powerpoint/2010/main" val="78408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442DDF-1029-4401-9835-75D206396B47}" type="datetimeFigureOut">
              <a:rPr lang="en-US" smtClean="0"/>
              <a:pPr/>
              <a:t>01/28/16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Content Placeholder 2"/>
          <p:cNvSpPr>
            <a:spLocks noGrp="1"/>
          </p:cNvSpPr>
          <p:nvPr>
            <p:ph idx="13"/>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6140450"/>
            <a:ext cx="1787525" cy="914400"/>
          </a:xfrm>
          <a:prstGeom prst="rect">
            <a:avLst/>
          </a:prstGeom>
          <a:noFill/>
          <a:ln>
            <a:noFill/>
          </a:ln>
        </p:spPr>
      </p:pic>
      <p:sp>
        <p:nvSpPr>
          <p:cNvPr id="13" name="Slide Number Placeholder 5"/>
          <p:cNvSpPr txBox="1">
            <a:spLocks/>
          </p:cNvSpPr>
          <p:nvPr userDrawn="1"/>
        </p:nvSpPr>
        <p:spPr>
          <a:xfrm>
            <a:off x="4800600" y="618172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147145-C905-48C4-BAC3-0EC283B03D7F}" type="slidenum">
              <a:rPr lang="en-US" sz="1600" b="1" smtClean="0">
                <a:latin typeface="Arial" panose="020B0604020202020204" pitchFamily="34" charset="0"/>
                <a:cs typeface="Arial" panose="020B0604020202020204" pitchFamily="34" charset="0"/>
              </a:rPr>
              <a:pPr>
                <a:defRPr/>
              </a:pPr>
              <a:t>‹#›</a:t>
            </a:fld>
            <a:endParaRPr lang="en-US" sz="1600" b="1" dirty="0">
              <a:latin typeface="Arial" panose="020B0604020202020204" pitchFamily="34" charset="0"/>
              <a:cs typeface="Arial" panose="020B0604020202020204" pitchFamily="34" charset="0"/>
            </a:endParaRPr>
          </a:p>
        </p:txBody>
      </p:sp>
      <p:sp>
        <p:nvSpPr>
          <p:cNvPr id="14" name="Footer Placeholder 4"/>
          <p:cNvSpPr txBox="1">
            <a:spLocks/>
          </p:cNvSpPr>
          <p:nvPr userDrawn="1"/>
        </p:nvSpPr>
        <p:spPr>
          <a:xfrm>
            <a:off x="9296400" y="618172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chemeClr val="bg1"/>
                </a:solidFill>
              </a:rPr>
              <a:t>www.pqmedia.com</a:t>
            </a:r>
            <a:endParaRPr lang="en-US" dirty="0">
              <a:solidFill>
                <a:schemeClr val="bg1"/>
              </a:solidFill>
            </a:endParaRPr>
          </a:p>
        </p:txBody>
      </p:sp>
    </p:spTree>
    <p:extLst>
      <p:ext uri="{BB962C8B-B14F-4D97-AF65-F5344CB8AC3E}">
        <p14:creationId xmlns:p14="http://schemas.microsoft.com/office/powerpoint/2010/main" val="103400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442DDF-1029-4401-9835-75D206396B47}" type="datetimeFigureOut">
              <a:rPr lang="en-US" smtClean="0"/>
              <a:pPr/>
              <a:t>01/28/16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Content Placeholder 2"/>
          <p:cNvSpPr>
            <a:spLocks noGrp="1"/>
          </p:cNvSpPr>
          <p:nvPr>
            <p:ph idx="13"/>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4" name="Picture 13"/>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6140450"/>
            <a:ext cx="1787525" cy="914400"/>
          </a:xfrm>
          <a:prstGeom prst="rect">
            <a:avLst/>
          </a:prstGeom>
          <a:noFill/>
          <a:ln>
            <a:noFill/>
          </a:ln>
        </p:spPr>
      </p:pic>
      <p:sp>
        <p:nvSpPr>
          <p:cNvPr id="15" name="Slide Number Placeholder 5"/>
          <p:cNvSpPr txBox="1">
            <a:spLocks/>
          </p:cNvSpPr>
          <p:nvPr userDrawn="1"/>
        </p:nvSpPr>
        <p:spPr>
          <a:xfrm>
            <a:off x="4800600" y="618172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147145-C905-48C4-BAC3-0EC283B03D7F}" type="slidenum">
              <a:rPr lang="en-US" sz="1600" b="1" smtClean="0">
                <a:latin typeface="Arial" panose="020B0604020202020204" pitchFamily="34" charset="0"/>
                <a:cs typeface="Arial" panose="020B0604020202020204" pitchFamily="34" charset="0"/>
              </a:rPr>
              <a:pPr>
                <a:defRPr/>
              </a:pPr>
              <a:t>‹#›</a:t>
            </a:fld>
            <a:endParaRPr lang="en-US" sz="1600" b="1" dirty="0">
              <a:latin typeface="Arial" panose="020B0604020202020204" pitchFamily="34" charset="0"/>
              <a:cs typeface="Arial" panose="020B0604020202020204" pitchFamily="34" charset="0"/>
            </a:endParaRPr>
          </a:p>
        </p:txBody>
      </p:sp>
      <p:sp>
        <p:nvSpPr>
          <p:cNvPr id="16" name="Footer Placeholder 4"/>
          <p:cNvSpPr txBox="1">
            <a:spLocks/>
          </p:cNvSpPr>
          <p:nvPr userDrawn="1"/>
        </p:nvSpPr>
        <p:spPr>
          <a:xfrm>
            <a:off x="9296400" y="618172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chemeClr val="bg1"/>
                </a:solidFill>
              </a:rPr>
              <a:t>www.pqmedia.com</a:t>
            </a:r>
            <a:endParaRPr lang="en-US" dirty="0">
              <a:solidFill>
                <a:schemeClr val="bg1"/>
              </a:solidFill>
            </a:endParaRPr>
          </a:p>
        </p:txBody>
      </p:sp>
    </p:spTree>
    <p:extLst>
      <p:ext uri="{BB962C8B-B14F-4D97-AF65-F5344CB8AC3E}">
        <p14:creationId xmlns:p14="http://schemas.microsoft.com/office/powerpoint/2010/main" val="188455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442DDF-1029-4401-9835-75D206396B47}" type="datetimeFigureOut">
              <a:rPr lang="en-US" smtClean="0"/>
              <a:pPr/>
              <a:t>01/28/16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6140450"/>
            <a:ext cx="1787525" cy="914400"/>
          </a:xfrm>
          <a:prstGeom prst="rect">
            <a:avLst/>
          </a:prstGeom>
          <a:noFill/>
          <a:ln>
            <a:noFill/>
          </a:ln>
        </p:spPr>
      </p:pic>
      <p:sp>
        <p:nvSpPr>
          <p:cNvPr id="11" name="Slide Number Placeholder 5"/>
          <p:cNvSpPr txBox="1">
            <a:spLocks/>
          </p:cNvSpPr>
          <p:nvPr userDrawn="1"/>
        </p:nvSpPr>
        <p:spPr>
          <a:xfrm>
            <a:off x="4800600" y="618172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147145-C905-48C4-BAC3-0EC283B03D7F}" type="slidenum">
              <a:rPr lang="en-US" sz="1600" b="1" smtClean="0">
                <a:latin typeface="Arial" panose="020B0604020202020204" pitchFamily="34" charset="0"/>
                <a:cs typeface="Arial" panose="020B0604020202020204" pitchFamily="34" charset="0"/>
              </a:rPr>
              <a:pPr>
                <a:defRPr/>
              </a:pPr>
              <a:t>‹#›</a:t>
            </a:fld>
            <a:endParaRPr lang="en-US" sz="1600" b="1" dirty="0">
              <a:latin typeface="Arial" panose="020B0604020202020204" pitchFamily="34" charset="0"/>
              <a:cs typeface="Arial" panose="020B0604020202020204" pitchFamily="34" charset="0"/>
            </a:endParaRPr>
          </a:p>
        </p:txBody>
      </p:sp>
      <p:sp>
        <p:nvSpPr>
          <p:cNvPr id="12" name="Footer Placeholder 4"/>
          <p:cNvSpPr txBox="1">
            <a:spLocks/>
          </p:cNvSpPr>
          <p:nvPr userDrawn="1"/>
        </p:nvSpPr>
        <p:spPr>
          <a:xfrm>
            <a:off x="9296400" y="618172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chemeClr val="bg1"/>
                </a:solidFill>
              </a:rPr>
              <a:t>www.pqmedia.com</a:t>
            </a:r>
            <a:endParaRPr lang="en-US" dirty="0">
              <a:solidFill>
                <a:schemeClr val="bg1"/>
              </a:solidFill>
            </a:endParaRPr>
          </a:p>
        </p:txBody>
      </p:sp>
    </p:spTree>
    <p:extLst>
      <p:ext uri="{BB962C8B-B14F-4D97-AF65-F5344CB8AC3E}">
        <p14:creationId xmlns:p14="http://schemas.microsoft.com/office/powerpoint/2010/main" val="1039605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42DDF-1029-4401-9835-75D206396B47}" type="datetimeFigureOut">
              <a:rPr lang="en-US" smtClean="0"/>
              <a:pPr/>
              <a:t>01/28/16</a:t>
            </a:fld>
            <a:endParaRPr lang="en-US" dirty="0"/>
          </a:p>
        </p:txBody>
      </p:sp>
      <p:sp>
        <p:nvSpPr>
          <p:cNvPr id="4" name="Slide Number Placeholder 3"/>
          <p:cNvSpPr>
            <a:spLocks noGrp="1"/>
          </p:cNvSpPr>
          <p:nvPr>
            <p:ph type="sldNum" sz="quarter" idx="12"/>
          </p:nvPr>
        </p:nvSpPr>
        <p:spPr/>
        <p:txBody>
          <a:bodyPr/>
          <a:lstStyle/>
          <a:p>
            <a:fld id="{3DB3BC98-5B37-467C-AD83-8EDF5E79A5F8}" type="slidenum">
              <a:rPr lang="en-US" smtClean="0"/>
              <a:pPr/>
              <a:t>‹#›</a:t>
            </a:fld>
            <a:endParaRPr lang="en-US" dirty="0"/>
          </a:p>
        </p:txBody>
      </p:sp>
      <p:sp>
        <p:nvSpPr>
          <p:cNvPr id="7"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6140450"/>
            <a:ext cx="1787525" cy="914400"/>
          </a:xfrm>
          <a:prstGeom prst="rect">
            <a:avLst/>
          </a:prstGeom>
          <a:noFill/>
          <a:ln>
            <a:noFill/>
          </a:ln>
        </p:spPr>
      </p:pic>
      <p:sp>
        <p:nvSpPr>
          <p:cNvPr id="10" name="Slide Number Placeholder 5"/>
          <p:cNvSpPr txBox="1">
            <a:spLocks/>
          </p:cNvSpPr>
          <p:nvPr userDrawn="1"/>
        </p:nvSpPr>
        <p:spPr>
          <a:xfrm>
            <a:off x="4800600" y="618172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147145-C905-48C4-BAC3-0EC283B03D7F}" type="slidenum">
              <a:rPr lang="en-US" sz="1600" b="1" smtClean="0">
                <a:latin typeface="Arial" panose="020B0604020202020204" pitchFamily="34" charset="0"/>
                <a:cs typeface="Arial" panose="020B0604020202020204" pitchFamily="34" charset="0"/>
              </a:rPr>
              <a:pPr>
                <a:defRPr/>
              </a:pPr>
              <a:t>‹#›</a:t>
            </a:fld>
            <a:endParaRPr lang="en-US" sz="1600" b="1" dirty="0">
              <a:latin typeface="Arial" panose="020B0604020202020204" pitchFamily="34" charset="0"/>
              <a:cs typeface="Arial" panose="020B0604020202020204" pitchFamily="34" charset="0"/>
            </a:endParaRPr>
          </a:p>
        </p:txBody>
      </p:sp>
      <p:sp>
        <p:nvSpPr>
          <p:cNvPr id="11" name="Footer Placeholder 4"/>
          <p:cNvSpPr txBox="1">
            <a:spLocks/>
          </p:cNvSpPr>
          <p:nvPr userDrawn="1"/>
        </p:nvSpPr>
        <p:spPr>
          <a:xfrm>
            <a:off x="9296400" y="618172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chemeClr val="bg1"/>
                </a:solidFill>
              </a:rPr>
              <a:t>www.pqmedia.com</a:t>
            </a:r>
            <a:endParaRPr lang="en-US" dirty="0">
              <a:solidFill>
                <a:schemeClr val="bg1"/>
              </a:solidFill>
            </a:endParaRPr>
          </a:p>
        </p:txBody>
      </p:sp>
    </p:spTree>
    <p:extLst>
      <p:ext uri="{BB962C8B-B14F-4D97-AF65-F5344CB8AC3E}">
        <p14:creationId xmlns:p14="http://schemas.microsoft.com/office/powerpoint/2010/main" val="270303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42DDF-1029-4401-9835-75D206396B47}" type="datetimeFigureOut">
              <a:rPr lang="en-US" smtClean="0"/>
              <a:pPr/>
              <a:t>01/28/16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B3BC98-5B37-467C-AD83-8EDF5E79A5F8}" type="slidenum">
              <a:rPr lang="en-US" smtClean="0"/>
              <a:pPr/>
              <a:t>‹#›</a:t>
            </a:fld>
            <a:endParaRPr lang="en-US" dirty="0"/>
          </a:p>
        </p:txBody>
      </p:sp>
      <p:sp>
        <p:nvSpPr>
          <p:cNvPr id="10" name="Content Placeholder 2"/>
          <p:cNvSpPr>
            <a:spLocks noGrp="1"/>
          </p:cNvSpPr>
          <p:nvPr>
            <p:ph idx="13"/>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6140450"/>
            <a:ext cx="1787525" cy="914400"/>
          </a:xfrm>
          <a:prstGeom prst="rect">
            <a:avLst/>
          </a:prstGeom>
          <a:noFill/>
          <a:ln>
            <a:noFill/>
          </a:ln>
        </p:spPr>
      </p:pic>
      <p:sp>
        <p:nvSpPr>
          <p:cNvPr id="13" name="Slide Number Placeholder 5"/>
          <p:cNvSpPr txBox="1">
            <a:spLocks/>
          </p:cNvSpPr>
          <p:nvPr userDrawn="1"/>
        </p:nvSpPr>
        <p:spPr>
          <a:xfrm>
            <a:off x="4800600" y="618172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147145-C905-48C4-BAC3-0EC283B03D7F}" type="slidenum">
              <a:rPr lang="en-US" sz="1600" b="1" smtClean="0">
                <a:latin typeface="Arial" panose="020B0604020202020204" pitchFamily="34" charset="0"/>
                <a:cs typeface="Arial" panose="020B0604020202020204" pitchFamily="34" charset="0"/>
              </a:rPr>
              <a:pPr>
                <a:defRPr/>
              </a:pPr>
              <a:t>‹#›</a:t>
            </a:fld>
            <a:endParaRPr lang="en-US" sz="1600" b="1" dirty="0">
              <a:latin typeface="Arial" panose="020B0604020202020204" pitchFamily="34" charset="0"/>
              <a:cs typeface="Arial" panose="020B0604020202020204" pitchFamily="34" charset="0"/>
            </a:endParaRPr>
          </a:p>
        </p:txBody>
      </p:sp>
      <p:sp>
        <p:nvSpPr>
          <p:cNvPr id="14" name="Footer Placeholder 4"/>
          <p:cNvSpPr txBox="1">
            <a:spLocks/>
          </p:cNvSpPr>
          <p:nvPr userDrawn="1"/>
        </p:nvSpPr>
        <p:spPr>
          <a:xfrm>
            <a:off x="9296400" y="618172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chemeClr val="bg1"/>
                </a:solidFill>
              </a:rPr>
              <a:t>www.pqmedia.com</a:t>
            </a:r>
            <a:endParaRPr lang="en-US" dirty="0">
              <a:solidFill>
                <a:schemeClr val="bg1"/>
              </a:solidFill>
            </a:endParaRPr>
          </a:p>
        </p:txBody>
      </p:sp>
    </p:spTree>
    <p:extLst>
      <p:ext uri="{BB962C8B-B14F-4D97-AF65-F5344CB8AC3E}">
        <p14:creationId xmlns:p14="http://schemas.microsoft.com/office/powerpoint/2010/main" val="1683385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42DDF-1029-4401-9835-75D206396B47}" type="datetimeFigureOut">
              <a:rPr lang="en-US" smtClean="0"/>
              <a:pPr/>
              <a:t>01/28/16</a:t>
            </a:fld>
            <a:endParaRPr lang="en-US" dirty="0"/>
          </a:p>
        </p:txBody>
      </p:sp>
      <p:sp>
        <p:nvSpPr>
          <p:cNvPr id="7" name="Slide Number Placeholder 6"/>
          <p:cNvSpPr>
            <a:spLocks noGrp="1"/>
          </p:cNvSpPr>
          <p:nvPr>
            <p:ph type="sldNum" sz="quarter" idx="12"/>
          </p:nvPr>
        </p:nvSpPr>
        <p:spPr/>
        <p:txBody>
          <a:bodyPr/>
          <a:lstStyle/>
          <a:p>
            <a:fld id="{3DB3BC98-5B37-467C-AD83-8EDF5E79A5F8}" type="slidenum">
              <a:rPr lang="en-US" smtClean="0"/>
              <a:pPr/>
              <a:t>‹#›</a:t>
            </a:fld>
            <a:endParaRPr lang="en-US" dirty="0"/>
          </a:p>
        </p:txBody>
      </p:sp>
      <p:sp>
        <p:nvSpPr>
          <p:cNvPr id="10" name="Content Placeholder 2"/>
          <p:cNvSpPr>
            <a:spLocks noGrp="1"/>
          </p:cNvSpPr>
          <p:nvPr>
            <p:ph idx="13"/>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000" y="6140450"/>
            <a:ext cx="1787525" cy="914400"/>
          </a:xfrm>
          <a:prstGeom prst="rect">
            <a:avLst/>
          </a:prstGeom>
          <a:noFill/>
          <a:ln>
            <a:noFill/>
          </a:ln>
        </p:spPr>
      </p:pic>
      <p:sp>
        <p:nvSpPr>
          <p:cNvPr id="13" name="Slide Number Placeholder 5"/>
          <p:cNvSpPr txBox="1">
            <a:spLocks/>
          </p:cNvSpPr>
          <p:nvPr userDrawn="1"/>
        </p:nvSpPr>
        <p:spPr>
          <a:xfrm>
            <a:off x="4800600" y="6181725"/>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147145-C905-48C4-BAC3-0EC283B03D7F}" type="slidenum">
              <a:rPr lang="en-US" sz="1600" b="1" smtClean="0">
                <a:latin typeface="Arial" panose="020B0604020202020204" pitchFamily="34" charset="0"/>
                <a:cs typeface="Arial" panose="020B0604020202020204" pitchFamily="34" charset="0"/>
              </a:rPr>
              <a:pPr>
                <a:defRPr/>
              </a:pPr>
              <a:t>‹#›</a:t>
            </a:fld>
            <a:endParaRPr lang="en-US" sz="1600" b="1" dirty="0">
              <a:latin typeface="Arial" panose="020B0604020202020204" pitchFamily="34" charset="0"/>
              <a:cs typeface="Arial" panose="020B0604020202020204" pitchFamily="34" charset="0"/>
            </a:endParaRPr>
          </a:p>
        </p:txBody>
      </p:sp>
      <p:sp>
        <p:nvSpPr>
          <p:cNvPr id="14" name="Footer Placeholder 4"/>
          <p:cNvSpPr txBox="1">
            <a:spLocks/>
          </p:cNvSpPr>
          <p:nvPr userDrawn="1"/>
        </p:nvSpPr>
        <p:spPr>
          <a:xfrm>
            <a:off x="9296400" y="618172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chemeClr val="bg1"/>
                </a:solidFill>
              </a:rPr>
              <a:t>www.pqmedia.com</a:t>
            </a:r>
            <a:endParaRPr lang="en-US" dirty="0">
              <a:solidFill>
                <a:schemeClr val="bg1"/>
              </a:solidFill>
            </a:endParaRPr>
          </a:p>
        </p:txBody>
      </p:sp>
    </p:spTree>
    <p:extLst>
      <p:ext uri="{BB962C8B-B14F-4D97-AF65-F5344CB8AC3E}">
        <p14:creationId xmlns:p14="http://schemas.microsoft.com/office/powerpoint/2010/main" val="132384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Single Corner Rectangle 7"/>
          <p:cNvSpPr/>
          <p:nvPr userDrawn="1"/>
        </p:nvSpPr>
        <p:spPr>
          <a:xfrm flipV="1">
            <a:off x="0" y="5892800"/>
            <a:ext cx="12192000" cy="965200"/>
          </a:xfrm>
          <a:prstGeom prst="round1Rect">
            <a:avLst>
              <a:gd name="adj" fmla="val 50000"/>
            </a:avLst>
          </a:prstGeom>
          <a:gradFill>
            <a:gsLst>
              <a:gs pos="0">
                <a:schemeClr val="accent1">
                  <a:lumMod val="75000"/>
                </a:schemeClr>
              </a:gs>
              <a:gs pos="94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42DDF-1029-4401-9835-75D206396B47}" type="datetimeFigureOut">
              <a:rPr lang="en-US" smtClean="0"/>
              <a:pPr/>
              <a:t>01/28/16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3BC98-5B37-467C-AD83-8EDF5E79A5F8}" type="slidenum">
              <a:rPr lang="en-US" smtClean="0"/>
              <a:pPr/>
              <a:t>‹#›</a:t>
            </a:fld>
            <a:endParaRPr lang="en-US" dirty="0"/>
          </a:p>
        </p:txBody>
      </p:sp>
      <p:sp>
        <p:nvSpPr>
          <p:cNvPr id="7" name="Round Single Corner Rectangle 6"/>
          <p:cNvSpPr/>
          <p:nvPr userDrawn="1"/>
        </p:nvSpPr>
        <p:spPr>
          <a:xfrm flipV="1">
            <a:off x="0" y="0"/>
            <a:ext cx="12192000" cy="1066800"/>
          </a:xfrm>
          <a:prstGeom prst="round1Rect">
            <a:avLst>
              <a:gd name="adj" fmla="val 0"/>
            </a:avLst>
          </a:prstGeom>
          <a:gradFill>
            <a:gsLst>
              <a:gs pos="0">
                <a:schemeClr val="accent1">
                  <a:lumMod val="75000"/>
                </a:schemeClr>
              </a:gs>
              <a:gs pos="94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Tree>
    <p:extLst>
      <p:ext uri="{BB962C8B-B14F-4D97-AF65-F5344CB8AC3E}">
        <p14:creationId xmlns:p14="http://schemas.microsoft.com/office/powerpoint/2010/main" val="3303729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hyperlink" Target="http://www.twitter.com/pqmedia" TargetMode="External"/><Relationship Id="rId5" Type="http://schemas.openxmlformats.org/officeDocument/2006/relationships/hyperlink" Target="http://www.pqmedia.com/" TargetMode="External"/><Relationship Id="rId4" Type="http://schemas.openxmlformats.org/officeDocument/2006/relationships/hyperlink" Target="https://www.linkedin.com/company/pq-media-llc"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chart" Target="../charts/chart14.xml"/><Relationship Id="rId10" Type="http://schemas.openxmlformats.org/officeDocument/2006/relationships/chart" Target="../charts/chart19.xml"/><Relationship Id="rId4" Type="http://schemas.openxmlformats.org/officeDocument/2006/relationships/chart" Target="../charts/chart13.xml"/><Relationship Id="rId9" Type="http://schemas.openxmlformats.org/officeDocument/2006/relationships/chart" Target="../charts/chart18.xml"/></Relationships>
</file>

<file path=ppt/slides/_rels/slide1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mailto:pquinn@pqmedia.com" TargetMode="External"/><Relationship Id="rId3" Type="http://schemas.openxmlformats.org/officeDocument/2006/relationships/hyperlink" Target="http://www.pqmedia.com/gmtfs-2014-18.html" TargetMode="External"/><Relationship Id="rId7" Type="http://schemas.openxmlformats.org/officeDocument/2006/relationships/image" Target="../media/image13.jpeg"/><Relationship Id="rId2" Type="http://schemas.openxmlformats.org/officeDocument/2006/relationships/hyperlink" Target="http://www.pqmedia.com/gdmtseries-2014.html" TargetMode="Externa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4.jpeg"/><Relationship Id="rId4" Type="http://schemas.openxmlformats.org/officeDocument/2006/relationships/hyperlink" Target="http://www.pqmedia.com/gcs-mc-tf-2014-18.html" TargetMode="External"/><Relationship Id="rId9" Type="http://schemas.openxmlformats.org/officeDocument/2006/relationships/hyperlink" Target="mailto:lkivijarv@pqmedia.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l_fi" descr="http://www.stedham.com/world_map.jpg"/>
          <p:cNvPicPr>
            <a:picLocks noChangeAspect="1" noChangeArrowheads="1"/>
          </p:cNvPicPr>
          <p:nvPr/>
        </p:nvPicPr>
        <p:blipFill>
          <a:blip r:embed="rId2" cstate="print"/>
          <a:srcRect/>
          <a:stretch>
            <a:fillRect/>
          </a:stretch>
        </p:blipFill>
        <p:spPr bwMode="auto">
          <a:xfrm>
            <a:off x="0" y="1085850"/>
            <a:ext cx="12192000" cy="4800600"/>
          </a:xfrm>
          <a:prstGeom prst="rect">
            <a:avLst/>
          </a:prstGeom>
          <a:noFill/>
          <a:ln w="9525">
            <a:noFill/>
            <a:miter lim="800000"/>
            <a:headEnd/>
            <a:tailEnd/>
          </a:ln>
        </p:spPr>
      </p:pic>
      <p:sp>
        <p:nvSpPr>
          <p:cNvPr id="15" name="Rectangle 5"/>
          <p:cNvSpPr>
            <a:spLocks noChangeArrowheads="1"/>
          </p:cNvSpPr>
          <p:nvPr/>
        </p:nvSpPr>
        <p:spPr bwMode="auto">
          <a:xfrm>
            <a:off x="1524000" y="1095375"/>
            <a:ext cx="9144000" cy="2000548"/>
          </a:xfrm>
          <a:prstGeom prst="rect">
            <a:avLst/>
          </a:prstGeom>
          <a:noFill/>
          <a:ln w="9525">
            <a:noFill/>
            <a:miter lim="800000"/>
            <a:headEnd/>
            <a:tailEnd/>
          </a:ln>
        </p:spPr>
        <p:txBody>
          <a:bodyPr wrap="square">
            <a:spAutoFit/>
          </a:bodyPr>
          <a:lstStyle/>
          <a:p>
            <a:pPr algn="ctr"/>
            <a:r>
              <a:rPr lang="en-US" sz="1400" b="1" dirty="0">
                <a:solidFill>
                  <a:schemeClr val="bg1"/>
                </a:solidFill>
                <a:latin typeface="Arial" panose="020B0604020202020204" pitchFamily="34" charset="0"/>
                <a:cs typeface="Arial" panose="020B0604020202020204" pitchFamily="34" charset="0"/>
              </a:rPr>
              <a:t>Global </a:t>
            </a:r>
            <a:r>
              <a:rPr lang="en-US" sz="1400" b="1" dirty="0" smtClean="0">
                <a:solidFill>
                  <a:schemeClr val="bg1"/>
                </a:solidFill>
                <a:latin typeface="Arial" panose="020B0604020202020204" pitchFamily="34" charset="0"/>
                <a:cs typeface="Arial" panose="020B0604020202020204" pitchFamily="34" charset="0"/>
              </a:rPr>
              <a:t>Media </a:t>
            </a:r>
            <a:r>
              <a:rPr lang="en-US" sz="1400" b="1" dirty="0">
                <a:solidFill>
                  <a:schemeClr val="bg1"/>
                </a:solidFill>
                <a:latin typeface="Arial" panose="020B0604020202020204" pitchFamily="34" charset="0"/>
                <a:cs typeface="Arial" panose="020B0604020202020204" pitchFamily="34" charset="0"/>
              </a:rPr>
              <a:t>&amp; Technology </a:t>
            </a:r>
            <a:r>
              <a:rPr lang="en-US" sz="1400" b="1" dirty="0" err="1" smtClean="0">
                <a:solidFill>
                  <a:schemeClr val="bg1"/>
                </a:solidFill>
                <a:latin typeface="Arial" panose="020B0604020202020204" pitchFamily="34" charset="0"/>
                <a:cs typeface="Arial" panose="020B0604020202020204" pitchFamily="34" charset="0"/>
              </a:rPr>
              <a:t>Intellicast</a:t>
            </a:r>
            <a:r>
              <a:rPr lang="en-US" sz="1400" b="1" dirty="0" smtClean="0">
                <a:solidFill>
                  <a:schemeClr val="bg1"/>
                </a:solidFill>
                <a:latin typeface="Arial" panose="020B0604020202020204" pitchFamily="34" charset="0"/>
                <a:cs typeface="Arial" panose="020B0604020202020204" pitchFamily="34" charset="0"/>
              </a:rPr>
              <a:t> Series</a:t>
            </a:r>
            <a:endParaRPr lang="en-US" sz="1400" b="1" dirty="0">
              <a:solidFill>
                <a:schemeClr val="bg1"/>
              </a:solidFill>
              <a:latin typeface="Arial" panose="020B0604020202020204" pitchFamily="34" charset="0"/>
              <a:cs typeface="Arial" panose="020B0604020202020204" pitchFamily="34" charset="0"/>
            </a:endParaRPr>
          </a:p>
          <a:p>
            <a:pPr algn="ctr"/>
            <a:r>
              <a:rPr lang="en-US" sz="1400" b="1" i="1" dirty="0">
                <a:solidFill>
                  <a:schemeClr val="bg1"/>
                </a:solidFill>
                <a:latin typeface="Arial" panose="020B0604020202020204" pitchFamily="34" charset="0"/>
                <a:cs typeface="Arial" panose="020B0604020202020204" pitchFamily="34" charset="0"/>
              </a:rPr>
              <a:t>Essential Strategic Intelligence for Today’s Media Ecosystem</a:t>
            </a:r>
          </a:p>
          <a:p>
            <a:pPr algn="ctr"/>
            <a:endParaRPr lang="en-US" sz="2000" b="1" dirty="0">
              <a:solidFill>
                <a:srgbClr val="FFFF00"/>
              </a:solidFill>
              <a:latin typeface="Arial" panose="020B0604020202020204" pitchFamily="34" charset="0"/>
              <a:cs typeface="Arial" panose="020B0604020202020204" pitchFamily="34" charset="0"/>
            </a:endParaRPr>
          </a:p>
          <a:p>
            <a:pPr algn="ctr"/>
            <a:r>
              <a:rPr lang="en-US" sz="2000" b="1" dirty="0">
                <a:solidFill>
                  <a:srgbClr val="FFFF00"/>
                </a:solidFill>
                <a:latin typeface="Arial" panose="020B0604020202020204" pitchFamily="34" charset="0"/>
                <a:cs typeface="Arial" panose="020B0604020202020204" pitchFamily="34" charset="0"/>
              </a:rPr>
              <a:t>Global </a:t>
            </a:r>
            <a:r>
              <a:rPr lang="en-US" sz="2000" b="1" dirty="0" smtClean="0">
                <a:solidFill>
                  <a:srgbClr val="FFFF00"/>
                </a:solidFill>
                <a:latin typeface="Arial" panose="020B0604020202020204" pitchFamily="34" charset="0"/>
                <a:cs typeface="Arial" panose="020B0604020202020204" pitchFamily="34" charset="0"/>
              </a:rPr>
              <a:t>Consumer Media Usage &amp; Exposure Forecast 2015-19</a:t>
            </a:r>
            <a:endParaRPr lang="en-US" sz="2000" b="1" dirty="0">
              <a:solidFill>
                <a:srgbClr val="FFFF00"/>
              </a:solidFill>
              <a:latin typeface="Arial" panose="020B0604020202020204" pitchFamily="34" charset="0"/>
              <a:cs typeface="Arial" panose="020B0604020202020204" pitchFamily="34" charset="0"/>
            </a:endParaRPr>
          </a:p>
          <a:p>
            <a:pPr algn="ctr"/>
            <a:r>
              <a:rPr lang="en-US" sz="1400" b="1" i="1" dirty="0" smtClean="0">
                <a:solidFill>
                  <a:srgbClr val="FFFF00"/>
                </a:solidFill>
                <a:latin typeface="Arial" panose="020B0604020202020204" pitchFamily="34" charset="0"/>
                <a:cs typeface="Arial" panose="020B0604020202020204" pitchFamily="34" charset="0"/>
              </a:rPr>
              <a:t>3</a:t>
            </a:r>
            <a:r>
              <a:rPr lang="en-US" sz="1400" b="1" i="1" baseline="30000" dirty="0" smtClean="0">
                <a:solidFill>
                  <a:srgbClr val="FFFF00"/>
                </a:solidFill>
                <a:latin typeface="Arial" panose="020B0604020202020204" pitchFamily="34" charset="0"/>
                <a:cs typeface="Arial" panose="020B0604020202020204" pitchFamily="34" charset="0"/>
              </a:rPr>
              <a:t>rd</a:t>
            </a:r>
            <a:r>
              <a:rPr lang="en-US" sz="1400" b="1" i="1" dirty="0" smtClean="0">
                <a:solidFill>
                  <a:srgbClr val="FFFF00"/>
                </a:solidFill>
                <a:latin typeface="Arial" panose="020B0604020202020204" pitchFamily="34" charset="0"/>
                <a:cs typeface="Arial" panose="020B0604020202020204" pitchFamily="34" charset="0"/>
              </a:rPr>
              <a:t> </a:t>
            </a:r>
            <a:r>
              <a:rPr lang="en-US" sz="1400" b="1" i="1" dirty="0">
                <a:solidFill>
                  <a:srgbClr val="FFFF00"/>
                </a:solidFill>
                <a:latin typeface="Arial" panose="020B0604020202020204" pitchFamily="34" charset="0"/>
                <a:cs typeface="Arial" panose="020B0604020202020204" pitchFamily="34" charset="0"/>
              </a:rPr>
              <a:t>Edition</a:t>
            </a:r>
          </a:p>
          <a:p>
            <a:pPr algn="ctr"/>
            <a:r>
              <a:rPr lang="en-US" sz="1400" b="1" dirty="0">
                <a:solidFill>
                  <a:schemeClr val="bg1"/>
                </a:solidFill>
                <a:latin typeface="Arial" panose="020B0604020202020204" pitchFamily="34" charset="0"/>
                <a:cs typeface="Arial" panose="020B0604020202020204" pitchFamily="34" charset="0"/>
              </a:rPr>
              <a:t>Report </a:t>
            </a:r>
            <a:r>
              <a:rPr lang="en-US" sz="1400" b="1" dirty="0" smtClean="0">
                <a:solidFill>
                  <a:schemeClr val="bg1"/>
                </a:solidFill>
                <a:latin typeface="Arial" panose="020B0604020202020204" pitchFamily="34" charset="0"/>
                <a:cs typeface="Arial" panose="020B0604020202020204" pitchFamily="34" charset="0"/>
              </a:rPr>
              <a:t>#2 </a:t>
            </a:r>
            <a:r>
              <a:rPr lang="en-US" sz="1400" b="1" dirty="0">
                <a:solidFill>
                  <a:schemeClr val="bg1"/>
                </a:solidFill>
                <a:latin typeface="Arial" panose="020B0604020202020204" pitchFamily="34" charset="0"/>
                <a:cs typeface="Arial" panose="020B0604020202020204" pitchFamily="34" charset="0"/>
              </a:rPr>
              <a:t>of 3 in Series</a:t>
            </a:r>
          </a:p>
          <a:p>
            <a:pPr algn="ctr"/>
            <a:endParaRPr lang="en-US" sz="1400" b="1" dirty="0">
              <a:solidFill>
                <a:schemeClr val="bg1"/>
              </a:solidFill>
              <a:latin typeface="Arial" panose="020B0604020202020204" pitchFamily="34" charset="0"/>
              <a:cs typeface="Arial" panose="020B0604020202020204" pitchFamily="34" charset="0"/>
            </a:endParaRPr>
          </a:p>
          <a:p>
            <a:pPr algn="ctr"/>
            <a:r>
              <a:rPr lang="en-US" sz="1400" b="1" dirty="0">
                <a:solidFill>
                  <a:schemeClr val="bg1"/>
                </a:solidFill>
                <a:latin typeface="Arial" panose="020B0604020202020204" pitchFamily="34" charset="0"/>
                <a:cs typeface="Arial" panose="020B0604020202020204" pitchFamily="34" charset="0"/>
              </a:rPr>
              <a:t>Comprehensive Data &amp; Analytics by Country, </a:t>
            </a:r>
            <a:r>
              <a:rPr lang="en-US" sz="1400" b="1" dirty="0" smtClean="0">
                <a:solidFill>
                  <a:schemeClr val="bg1"/>
                </a:solidFill>
                <a:latin typeface="Arial" panose="020B0604020202020204" pitchFamily="34" charset="0"/>
                <a:cs typeface="Arial" panose="020B0604020202020204" pitchFamily="34" charset="0"/>
              </a:rPr>
              <a:t>Silo, Media </a:t>
            </a:r>
            <a:r>
              <a:rPr lang="en-US" sz="1400" b="1" dirty="0">
                <a:solidFill>
                  <a:schemeClr val="bg1"/>
                </a:solidFill>
                <a:latin typeface="Arial" panose="020B0604020202020204" pitchFamily="34" charset="0"/>
                <a:cs typeface="Arial" panose="020B0604020202020204" pitchFamily="34" charset="0"/>
              </a:rPr>
              <a:t>Sector, Platform &amp; </a:t>
            </a:r>
            <a:r>
              <a:rPr lang="en-US" sz="1400" b="1" dirty="0" smtClean="0">
                <a:solidFill>
                  <a:schemeClr val="bg1"/>
                </a:solidFill>
                <a:latin typeface="Arial" panose="020B0604020202020204" pitchFamily="34" charset="0"/>
                <a:cs typeface="Arial" panose="020B0604020202020204" pitchFamily="34" charset="0"/>
              </a:rPr>
              <a:t>Social Generations </a:t>
            </a:r>
            <a:endParaRPr lang="en-US" sz="14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869581" y="2981325"/>
            <a:ext cx="4572000" cy="2139047"/>
          </a:xfrm>
          <a:prstGeom prst="rect">
            <a:avLst/>
          </a:prstGeom>
          <a:noFill/>
        </p:spPr>
        <p:txBody>
          <a:bodyPr wrap="square" rtlCol="0">
            <a:spAutoFit/>
          </a:bodyPr>
          <a:lstStyle/>
          <a:p>
            <a:pPr>
              <a:buSzPct val="125000"/>
            </a:pPr>
            <a:endParaRPr lang="en-US" sz="500" b="1" u="sng" dirty="0">
              <a:solidFill>
                <a:schemeClr val="bg1"/>
              </a:solidFill>
              <a:latin typeface="Arial" panose="020B0604020202020204" pitchFamily="34" charset="0"/>
              <a:cs typeface="Arial" panose="020B0604020202020204" pitchFamily="34" charset="0"/>
            </a:endParaRPr>
          </a:p>
          <a:p>
            <a:pPr marL="285750" indent="-285750">
              <a:buSzPct val="125000"/>
            </a:pPr>
            <a:r>
              <a:rPr lang="en-US" sz="1400" b="1" dirty="0">
                <a:solidFill>
                  <a:srgbClr val="FFFF00"/>
                </a:solidFill>
                <a:latin typeface="Arial" panose="020B0604020202020204" pitchFamily="34" charset="0"/>
                <a:cs typeface="Arial" panose="020B0604020202020204" pitchFamily="34" charset="0"/>
              </a:rPr>
              <a:t>Country, Platform, Channel</a:t>
            </a:r>
          </a:p>
          <a:p>
            <a:pPr>
              <a:buSzPct val="125000"/>
            </a:pPr>
            <a:endParaRPr lang="en-US" sz="500" b="1" u="sng" dirty="0">
              <a:solidFill>
                <a:schemeClr val="bg1"/>
              </a:solidFill>
              <a:latin typeface="Arial" panose="020B0604020202020204" pitchFamily="34" charset="0"/>
              <a:cs typeface="Arial" panose="020B0604020202020204" pitchFamily="34" charset="0"/>
            </a:endParaRPr>
          </a:p>
          <a:p>
            <a:pPr marL="285750" indent="-285750">
              <a:buSzPct val="125000"/>
              <a:buBlip>
                <a:blip r:embed="rId3"/>
              </a:buBlip>
            </a:pPr>
            <a:r>
              <a:rPr lang="en-US" sz="1400" dirty="0">
                <a:solidFill>
                  <a:schemeClr val="bg1"/>
                </a:solidFill>
                <a:latin typeface="Arial" panose="020B0604020202020204" pitchFamily="34" charset="0"/>
                <a:cs typeface="Arial" panose="020B0604020202020204" pitchFamily="34" charset="0"/>
              </a:rPr>
              <a:t>4 Global Regions</a:t>
            </a:r>
          </a:p>
          <a:p>
            <a:pPr marL="285750" indent="-285750">
              <a:buSzPct val="125000"/>
              <a:buBlip>
                <a:blip r:embed="rId3"/>
              </a:buBlip>
            </a:pPr>
            <a:r>
              <a:rPr lang="en-US" sz="1400" dirty="0" smtClean="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Leading Countries</a:t>
            </a:r>
          </a:p>
          <a:p>
            <a:pPr marL="285750" indent="-285750">
              <a:buSzPct val="125000"/>
              <a:buBlip>
                <a:blip r:embed="rId3"/>
              </a:buBlip>
            </a:pPr>
            <a:r>
              <a:rPr lang="en-US" sz="1400" dirty="0">
                <a:solidFill>
                  <a:schemeClr val="bg1"/>
                </a:solidFill>
                <a:latin typeface="Arial" panose="020B0604020202020204" pitchFamily="34" charset="0"/>
                <a:cs typeface="Arial" panose="020B0604020202020204" pitchFamily="34" charset="0"/>
              </a:rPr>
              <a:t>2 Major </a:t>
            </a:r>
            <a:r>
              <a:rPr lang="en-US" sz="1400" dirty="0" smtClean="0">
                <a:solidFill>
                  <a:schemeClr val="bg1"/>
                </a:solidFill>
                <a:latin typeface="Arial" panose="020B0604020202020204" pitchFamily="34" charset="0"/>
                <a:cs typeface="Arial" panose="020B0604020202020204" pitchFamily="34" charset="0"/>
              </a:rPr>
              <a:t>Sectors</a:t>
            </a:r>
          </a:p>
          <a:p>
            <a:pPr marL="285750" indent="-285750">
              <a:buSzPct val="125000"/>
              <a:buBlip>
                <a:blip r:embed="rId3"/>
              </a:buBlip>
            </a:pPr>
            <a:r>
              <a:rPr lang="en-US" sz="1400" dirty="0" smtClean="0">
                <a:solidFill>
                  <a:schemeClr val="bg1"/>
                </a:solidFill>
                <a:latin typeface="Arial" panose="020B0604020202020204" pitchFamily="34" charset="0"/>
                <a:cs typeface="Arial" panose="020B0604020202020204" pitchFamily="34" charset="0"/>
              </a:rPr>
              <a:t>11 Media Silos </a:t>
            </a:r>
            <a:r>
              <a:rPr lang="en-US" sz="1400" dirty="0" smtClean="0">
                <a:solidFill>
                  <a:srgbClr val="FFFF00"/>
                </a:solidFill>
                <a:latin typeface="Arial" panose="020B0604020202020204" pitchFamily="34" charset="0"/>
                <a:cs typeface="Arial" panose="020B0604020202020204" pitchFamily="34" charset="0"/>
              </a:rPr>
              <a:t>(</a:t>
            </a:r>
            <a:r>
              <a:rPr lang="en-US" sz="1400" b="1" dirty="0" smtClean="0">
                <a:solidFill>
                  <a:srgbClr val="FFFF00"/>
                </a:solidFill>
                <a:latin typeface="Arial" panose="020B0604020202020204" pitchFamily="34" charset="0"/>
                <a:cs typeface="Arial" panose="020B0604020202020204" pitchFamily="34" charset="0"/>
              </a:rPr>
              <a:t>New in 2015)</a:t>
            </a:r>
            <a:endParaRPr lang="en-US" sz="1400" b="1" dirty="0">
              <a:solidFill>
                <a:schemeClr val="bg1"/>
              </a:solidFill>
              <a:latin typeface="Arial" panose="020B0604020202020204" pitchFamily="34" charset="0"/>
              <a:cs typeface="Arial" panose="020B0604020202020204" pitchFamily="34" charset="0"/>
            </a:endParaRPr>
          </a:p>
          <a:p>
            <a:pPr marL="285750" indent="-285750">
              <a:buSzPct val="125000"/>
              <a:buBlip>
                <a:blip r:embed="rId3"/>
              </a:buBlip>
            </a:pPr>
            <a:r>
              <a:rPr lang="en-US" sz="1400" dirty="0" smtClean="0">
                <a:solidFill>
                  <a:schemeClr val="bg1"/>
                </a:solidFill>
                <a:latin typeface="Arial" panose="020B0604020202020204" pitchFamily="34" charset="0"/>
                <a:cs typeface="Arial" panose="020B0604020202020204" pitchFamily="34" charset="0"/>
              </a:rPr>
              <a:t>3 </a:t>
            </a:r>
            <a:r>
              <a:rPr lang="en-US" sz="1400" dirty="0">
                <a:solidFill>
                  <a:schemeClr val="bg1"/>
                </a:solidFill>
                <a:latin typeface="Arial" panose="020B0604020202020204" pitchFamily="34" charset="0"/>
                <a:cs typeface="Arial" panose="020B0604020202020204" pitchFamily="34" charset="0"/>
              </a:rPr>
              <a:t>Digital </a:t>
            </a:r>
            <a:r>
              <a:rPr lang="en-US" sz="1400" dirty="0" smtClean="0">
                <a:solidFill>
                  <a:schemeClr val="bg1"/>
                </a:solidFill>
                <a:latin typeface="Arial" panose="020B0604020202020204" pitchFamily="34" charset="0"/>
                <a:cs typeface="Arial" panose="020B0604020202020204" pitchFamily="34" charset="0"/>
              </a:rPr>
              <a:t>Media </a:t>
            </a:r>
            <a:r>
              <a:rPr lang="en-US" sz="1400" dirty="0">
                <a:solidFill>
                  <a:schemeClr val="bg1"/>
                </a:solidFill>
                <a:latin typeface="Arial" panose="020B0604020202020204" pitchFamily="34" charset="0"/>
                <a:cs typeface="Arial" panose="020B0604020202020204" pitchFamily="34" charset="0"/>
              </a:rPr>
              <a:t>Platforms</a:t>
            </a:r>
          </a:p>
          <a:p>
            <a:pPr marL="285750" indent="-285750">
              <a:buSzPct val="125000"/>
              <a:buBlip>
                <a:blip r:embed="rId3"/>
              </a:buBlip>
            </a:pPr>
            <a:r>
              <a:rPr lang="en-US" sz="1400" dirty="0" smtClean="0">
                <a:solidFill>
                  <a:schemeClr val="bg1"/>
                </a:solidFill>
                <a:latin typeface="Arial" panose="020B0604020202020204" pitchFamily="34" charset="0"/>
                <a:cs typeface="Arial" panose="020B0604020202020204" pitchFamily="34" charset="0"/>
              </a:rPr>
              <a:t>22 </a:t>
            </a:r>
            <a:r>
              <a:rPr lang="en-US" sz="1400" dirty="0">
                <a:solidFill>
                  <a:schemeClr val="bg1"/>
                </a:solidFill>
                <a:latin typeface="Arial" panose="020B0604020202020204" pitchFamily="34" charset="0"/>
                <a:cs typeface="Arial" panose="020B0604020202020204" pitchFamily="34" charset="0"/>
              </a:rPr>
              <a:t>Digital </a:t>
            </a:r>
            <a:r>
              <a:rPr lang="en-US" sz="1400" dirty="0" smtClean="0">
                <a:solidFill>
                  <a:schemeClr val="bg1"/>
                </a:solidFill>
                <a:latin typeface="Arial" panose="020B0604020202020204" pitchFamily="34" charset="0"/>
                <a:cs typeface="Arial" panose="020B0604020202020204" pitchFamily="34" charset="0"/>
              </a:rPr>
              <a:t>Media </a:t>
            </a:r>
            <a:r>
              <a:rPr lang="en-US" sz="1400" dirty="0">
                <a:solidFill>
                  <a:schemeClr val="bg1"/>
                </a:solidFill>
                <a:latin typeface="Arial" panose="020B0604020202020204" pitchFamily="34" charset="0"/>
                <a:cs typeface="Arial" panose="020B0604020202020204" pitchFamily="34" charset="0"/>
              </a:rPr>
              <a:t>Channels</a:t>
            </a:r>
          </a:p>
          <a:p>
            <a:pPr marL="285750" indent="-285750">
              <a:buSzPct val="125000"/>
              <a:buBlip>
                <a:blip r:embed="rId3"/>
              </a:buBlip>
            </a:pPr>
            <a:r>
              <a:rPr lang="en-US" sz="1400" dirty="0" smtClean="0">
                <a:solidFill>
                  <a:schemeClr val="bg1"/>
                </a:solidFill>
                <a:latin typeface="Arial" panose="020B0604020202020204" pitchFamily="34" charset="0"/>
                <a:cs typeface="Arial" panose="020B0604020202020204" pitchFamily="34" charset="0"/>
              </a:rPr>
              <a:t>8 </a:t>
            </a:r>
            <a:r>
              <a:rPr lang="en-US" sz="1400" dirty="0">
                <a:solidFill>
                  <a:schemeClr val="bg1"/>
                </a:solidFill>
                <a:latin typeface="Arial" panose="020B0604020202020204" pitchFamily="34" charset="0"/>
                <a:cs typeface="Arial" panose="020B0604020202020204" pitchFamily="34" charset="0"/>
              </a:rPr>
              <a:t>Traditional Media Platforms</a:t>
            </a:r>
          </a:p>
          <a:p>
            <a:pPr marL="285750" indent="-285750">
              <a:buSzPct val="125000"/>
              <a:buBlip>
                <a:blip r:embed="rId3"/>
              </a:buBlip>
            </a:pPr>
            <a:endParaRPr lang="en-US" sz="11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8072712" y="3019425"/>
            <a:ext cx="2819400" cy="2185214"/>
          </a:xfrm>
          <a:prstGeom prst="rect">
            <a:avLst/>
          </a:prstGeom>
          <a:noFill/>
        </p:spPr>
        <p:txBody>
          <a:bodyPr wrap="square" rtlCol="0">
            <a:spAutoFit/>
          </a:bodyPr>
          <a:lstStyle/>
          <a:p>
            <a:pPr>
              <a:buSzPct val="125000"/>
            </a:pPr>
            <a:endParaRPr lang="en-US" sz="500" b="1" u="sng" dirty="0">
              <a:solidFill>
                <a:schemeClr val="bg1"/>
              </a:solidFill>
              <a:latin typeface="Arial" panose="020B0604020202020204" pitchFamily="34" charset="0"/>
              <a:cs typeface="Arial" panose="020B0604020202020204" pitchFamily="34" charset="0"/>
            </a:endParaRPr>
          </a:p>
          <a:p>
            <a:pPr marL="285750" indent="-285750">
              <a:buSzPct val="125000"/>
            </a:pPr>
            <a:r>
              <a:rPr lang="en-US" sz="1400" b="1" dirty="0">
                <a:solidFill>
                  <a:srgbClr val="FFFF00"/>
                </a:solidFill>
                <a:latin typeface="Arial" panose="020B0604020202020204" pitchFamily="34" charset="0"/>
                <a:cs typeface="Arial" panose="020B0604020202020204" pitchFamily="34" charset="0"/>
              </a:rPr>
              <a:t>           15 Leading Markets</a:t>
            </a:r>
          </a:p>
          <a:p>
            <a:pPr>
              <a:buSzPct val="125000"/>
            </a:pPr>
            <a:endParaRPr lang="en-US" sz="500" b="1" u="sng" dirty="0">
              <a:solidFill>
                <a:schemeClr val="bg1"/>
              </a:solidFill>
              <a:latin typeface="Arial" panose="020B0604020202020204" pitchFamily="34" charset="0"/>
              <a:cs typeface="Arial" panose="020B0604020202020204" pitchFamily="34" charset="0"/>
            </a:endParaRPr>
          </a:p>
          <a:p>
            <a:pPr marL="285750" indent="-285750">
              <a:buSzPct val="125000"/>
              <a:buBlip>
                <a:blip r:embed="rId3"/>
              </a:buBlip>
            </a:pPr>
            <a:r>
              <a:rPr lang="en-US" sz="1400" dirty="0">
                <a:solidFill>
                  <a:schemeClr val="bg1"/>
                </a:solidFill>
                <a:latin typeface="Arial" panose="020B0604020202020204" pitchFamily="34" charset="0"/>
                <a:cs typeface="Arial" panose="020B0604020202020204" pitchFamily="34" charset="0"/>
              </a:rPr>
              <a:t>Australia</a:t>
            </a:r>
          </a:p>
          <a:p>
            <a:pPr marL="285750" indent="-285750">
              <a:buSzPct val="125000"/>
              <a:buBlip>
                <a:blip r:embed="rId3"/>
              </a:buBlip>
            </a:pPr>
            <a:r>
              <a:rPr lang="en-US" sz="1400" dirty="0">
                <a:solidFill>
                  <a:schemeClr val="bg1"/>
                </a:solidFill>
                <a:latin typeface="Arial" panose="020B0604020202020204" pitchFamily="34" charset="0"/>
                <a:cs typeface="Arial" panose="020B0604020202020204" pitchFamily="34" charset="0"/>
              </a:rPr>
              <a:t>Brazil</a:t>
            </a:r>
          </a:p>
          <a:p>
            <a:pPr marL="285750" indent="-285750">
              <a:buSzPct val="125000"/>
              <a:buBlip>
                <a:blip r:embed="rId3"/>
              </a:buBlip>
            </a:pPr>
            <a:r>
              <a:rPr lang="en-US" sz="1400" dirty="0">
                <a:solidFill>
                  <a:schemeClr val="bg1"/>
                </a:solidFill>
                <a:latin typeface="Arial" panose="020B0604020202020204" pitchFamily="34" charset="0"/>
                <a:cs typeface="Arial" panose="020B0604020202020204" pitchFamily="34" charset="0"/>
              </a:rPr>
              <a:t>Canada</a:t>
            </a:r>
          </a:p>
          <a:p>
            <a:pPr marL="285750" indent="-285750">
              <a:buSzPct val="125000"/>
              <a:buBlip>
                <a:blip r:embed="rId3"/>
              </a:buBlip>
            </a:pPr>
            <a:r>
              <a:rPr lang="en-US" sz="1400" dirty="0">
                <a:solidFill>
                  <a:schemeClr val="bg1"/>
                </a:solidFill>
                <a:latin typeface="Arial" panose="020B0604020202020204" pitchFamily="34" charset="0"/>
                <a:cs typeface="Arial" panose="020B0604020202020204" pitchFamily="34" charset="0"/>
              </a:rPr>
              <a:t>China</a:t>
            </a:r>
          </a:p>
          <a:p>
            <a:pPr marL="285750" indent="-285750">
              <a:buSzPct val="125000"/>
              <a:buBlip>
                <a:blip r:embed="rId3"/>
              </a:buBlip>
            </a:pPr>
            <a:r>
              <a:rPr lang="en-US" sz="1400" dirty="0">
                <a:solidFill>
                  <a:schemeClr val="bg1"/>
                </a:solidFill>
                <a:latin typeface="Arial" panose="020B0604020202020204" pitchFamily="34" charset="0"/>
                <a:cs typeface="Arial" panose="020B0604020202020204" pitchFamily="34" charset="0"/>
              </a:rPr>
              <a:t>France</a:t>
            </a:r>
          </a:p>
          <a:p>
            <a:pPr marL="285750" indent="-285750">
              <a:buSzPct val="125000"/>
              <a:buBlip>
                <a:blip r:embed="rId3"/>
              </a:buBlip>
            </a:pPr>
            <a:r>
              <a:rPr lang="en-US" sz="1400" dirty="0">
                <a:solidFill>
                  <a:schemeClr val="bg1"/>
                </a:solidFill>
                <a:latin typeface="Arial" panose="020B0604020202020204" pitchFamily="34" charset="0"/>
                <a:cs typeface="Arial" panose="020B0604020202020204" pitchFamily="34" charset="0"/>
              </a:rPr>
              <a:t>Germany</a:t>
            </a:r>
          </a:p>
          <a:p>
            <a:pPr marL="285750" indent="-285750">
              <a:buSzPct val="125000"/>
              <a:buBlip>
                <a:blip r:embed="rId3"/>
              </a:buBlip>
            </a:pPr>
            <a:r>
              <a:rPr lang="en-US" sz="1400" dirty="0">
                <a:solidFill>
                  <a:schemeClr val="bg1"/>
                </a:solidFill>
                <a:latin typeface="Arial" panose="020B0604020202020204" pitchFamily="34" charset="0"/>
                <a:cs typeface="Arial" panose="020B0604020202020204" pitchFamily="34" charset="0"/>
              </a:rPr>
              <a:t>India</a:t>
            </a:r>
          </a:p>
          <a:p>
            <a:pPr marL="285750" indent="-285750">
              <a:buSzPct val="125000"/>
              <a:buBlip>
                <a:blip r:embed="rId3"/>
              </a:buBlip>
            </a:pPr>
            <a:r>
              <a:rPr lang="en-US" sz="1400" dirty="0">
                <a:solidFill>
                  <a:schemeClr val="bg1"/>
                </a:solidFill>
                <a:latin typeface="Arial" panose="020B0604020202020204" pitchFamily="34" charset="0"/>
                <a:cs typeface="Arial" panose="020B0604020202020204" pitchFamily="34" charset="0"/>
              </a:rPr>
              <a:t>Italy</a:t>
            </a:r>
            <a:endParaRPr lang="en-US" sz="1100"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9672912" y="3038475"/>
            <a:ext cx="2209800" cy="1969770"/>
          </a:xfrm>
          <a:prstGeom prst="rect">
            <a:avLst/>
          </a:prstGeom>
          <a:noFill/>
        </p:spPr>
        <p:txBody>
          <a:bodyPr wrap="square" rtlCol="0">
            <a:spAutoFit/>
          </a:bodyPr>
          <a:lstStyle/>
          <a:p>
            <a:pPr>
              <a:buSzPct val="125000"/>
            </a:pPr>
            <a:endParaRPr lang="en-US" sz="500" b="1" u="sng" dirty="0">
              <a:solidFill>
                <a:schemeClr val="bg1"/>
              </a:solidFill>
              <a:latin typeface="Arial" panose="020B0604020202020204" pitchFamily="34" charset="0"/>
              <a:cs typeface="Arial" panose="020B0604020202020204" pitchFamily="34" charset="0"/>
            </a:endParaRPr>
          </a:p>
          <a:p>
            <a:pPr marL="285750" indent="-285750">
              <a:buSzPct val="125000"/>
            </a:pPr>
            <a:endParaRPr lang="en-US" sz="1400" b="1" dirty="0">
              <a:solidFill>
                <a:srgbClr val="FFFF00"/>
              </a:solidFill>
              <a:latin typeface="Arial" panose="020B0604020202020204" pitchFamily="34" charset="0"/>
              <a:cs typeface="Arial" panose="020B0604020202020204" pitchFamily="34" charset="0"/>
            </a:endParaRPr>
          </a:p>
          <a:p>
            <a:pPr>
              <a:buSzPct val="125000"/>
            </a:pPr>
            <a:endParaRPr lang="en-US" sz="500" b="1" u="sng" dirty="0">
              <a:solidFill>
                <a:schemeClr val="bg1"/>
              </a:solidFill>
              <a:latin typeface="Arial" panose="020B0604020202020204" pitchFamily="34" charset="0"/>
              <a:cs typeface="Arial" panose="020B0604020202020204" pitchFamily="34" charset="0"/>
            </a:endParaRPr>
          </a:p>
          <a:p>
            <a:pPr marL="285750" indent="-285750">
              <a:buSzPct val="125000"/>
              <a:buBlip>
                <a:blip r:embed="rId3"/>
              </a:buBlip>
            </a:pPr>
            <a:r>
              <a:rPr lang="en-US" sz="1400" dirty="0">
                <a:solidFill>
                  <a:schemeClr val="bg1"/>
                </a:solidFill>
                <a:latin typeface="Arial" panose="020B0604020202020204" pitchFamily="34" charset="0"/>
                <a:cs typeface="Arial" panose="020B0604020202020204" pitchFamily="34" charset="0"/>
              </a:rPr>
              <a:t>Japan</a:t>
            </a:r>
          </a:p>
          <a:p>
            <a:pPr marL="285750" indent="-285750">
              <a:buSzPct val="125000"/>
              <a:buBlip>
                <a:blip r:embed="rId3"/>
              </a:buBlip>
            </a:pPr>
            <a:r>
              <a:rPr lang="en-US" sz="1400" dirty="0">
                <a:solidFill>
                  <a:schemeClr val="bg1"/>
                </a:solidFill>
                <a:latin typeface="Arial" panose="020B0604020202020204" pitchFamily="34" charset="0"/>
                <a:cs typeface="Arial" panose="020B0604020202020204" pitchFamily="34" charset="0"/>
              </a:rPr>
              <a:t>Mexico</a:t>
            </a:r>
          </a:p>
          <a:p>
            <a:pPr marL="285750" indent="-285750">
              <a:buSzPct val="125000"/>
              <a:buBlip>
                <a:blip r:embed="rId3"/>
              </a:buBlip>
            </a:pPr>
            <a:r>
              <a:rPr lang="en-US" sz="1400" dirty="0">
                <a:solidFill>
                  <a:schemeClr val="bg1"/>
                </a:solidFill>
                <a:latin typeface="Arial" panose="020B0604020202020204" pitchFamily="34" charset="0"/>
                <a:cs typeface="Arial" panose="020B0604020202020204" pitchFamily="34" charset="0"/>
              </a:rPr>
              <a:t>Russia</a:t>
            </a:r>
          </a:p>
          <a:p>
            <a:pPr marL="285750" indent="-285750">
              <a:buSzPct val="125000"/>
              <a:buBlip>
                <a:blip r:embed="rId3"/>
              </a:buBlip>
            </a:pPr>
            <a:r>
              <a:rPr lang="en-US" sz="1400" dirty="0">
                <a:solidFill>
                  <a:schemeClr val="bg1"/>
                </a:solidFill>
                <a:latin typeface="Arial" panose="020B0604020202020204" pitchFamily="34" charset="0"/>
                <a:cs typeface="Arial" panose="020B0604020202020204" pitchFamily="34" charset="0"/>
              </a:rPr>
              <a:t>South Korea</a:t>
            </a:r>
          </a:p>
          <a:p>
            <a:pPr marL="285750" indent="-285750">
              <a:buSzPct val="125000"/>
              <a:buBlip>
                <a:blip r:embed="rId3"/>
              </a:buBlip>
            </a:pPr>
            <a:r>
              <a:rPr lang="en-US" sz="1400" dirty="0">
                <a:solidFill>
                  <a:schemeClr val="bg1"/>
                </a:solidFill>
                <a:latin typeface="Arial" panose="020B0604020202020204" pitchFamily="34" charset="0"/>
                <a:cs typeface="Arial" panose="020B0604020202020204" pitchFamily="34" charset="0"/>
              </a:rPr>
              <a:t>Spain</a:t>
            </a:r>
          </a:p>
          <a:p>
            <a:pPr marL="285750" indent="-285750">
              <a:buSzPct val="125000"/>
              <a:buBlip>
                <a:blip r:embed="rId3"/>
              </a:buBlip>
            </a:pPr>
            <a:r>
              <a:rPr lang="en-US" sz="1400" dirty="0">
                <a:solidFill>
                  <a:schemeClr val="bg1"/>
                </a:solidFill>
                <a:latin typeface="Arial" panose="020B0604020202020204" pitchFamily="34" charset="0"/>
                <a:cs typeface="Arial" panose="020B0604020202020204" pitchFamily="34" charset="0"/>
              </a:rPr>
              <a:t>United Kingdom</a:t>
            </a:r>
          </a:p>
          <a:p>
            <a:pPr marL="285750" indent="-285750">
              <a:buSzPct val="125000"/>
              <a:buBlip>
                <a:blip r:embed="rId3"/>
              </a:buBlip>
            </a:pPr>
            <a:r>
              <a:rPr lang="en-US" sz="1400" dirty="0">
                <a:solidFill>
                  <a:schemeClr val="bg1"/>
                </a:solidFill>
                <a:latin typeface="Arial" panose="020B0604020202020204" pitchFamily="34" charset="0"/>
                <a:cs typeface="Arial" panose="020B0604020202020204" pitchFamily="34" charset="0"/>
              </a:rPr>
              <a:t>United States</a:t>
            </a:r>
            <a:endParaRPr lang="en-US" sz="11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818640" y="6318270"/>
            <a:ext cx="1828800" cy="276999"/>
          </a:xfrm>
          <a:prstGeom prst="rect">
            <a:avLst/>
          </a:prstGeom>
          <a:solidFill>
            <a:schemeClr val="bg1"/>
          </a:solidFill>
          <a:ln>
            <a:noFill/>
          </a:ln>
        </p:spPr>
        <p:txBody>
          <a:bodyPr wrap="square">
            <a:spAutoFit/>
          </a:bodyPr>
          <a:lstStyle/>
          <a:p>
            <a:pPr algn="ctr"/>
            <a:r>
              <a:rPr lang="en-US" sz="1200" b="1" dirty="0">
                <a:solidFill>
                  <a:schemeClr val="bg1"/>
                </a:solidFill>
                <a:latin typeface="Arial" pitchFamily="34" charset="0"/>
                <a:ea typeface="Times New Roman"/>
                <a:cs typeface="Times New Roman"/>
                <a:hlinkClick r:id="rId4"/>
              </a:rPr>
              <a:t>PQ Media on LinkedIn</a:t>
            </a:r>
            <a:endParaRPr lang="en-US" sz="1200" b="1" u="sng" dirty="0">
              <a:solidFill>
                <a:schemeClr val="bg1"/>
              </a:solidFill>
              <a:latin typeface="Arial" pitchFamily="34" charset="0"/>
              <a:ea typeface="Times New Roman"/>
              <a:cs typeface="Times New Roman"/>
            </a:endParaRPr>
          </a:p>
        </p:txBody>
      </p:sp>
      <p:sp>
        <p:nvSpPr>
          <p:cNvPr id="9" name="Rectangle 8"/>
          <p:cNvSpPr/>
          <p:nvPr/>
        </p:nvSpPr>
        <p:spPr>
          <a:xfrm>
            <a:off x="5105400" y="6315637"/>
            <a:ext cx="1729740" cy="276999"/>
          </a:xfrm>
          <a:prstGeom prst="rect">
            <a:avLst/>
          </a:prstGeom>
          <a:solidFill>
            <a:schemeClr val="bg1"/>
          </a:solidFill>
        </p:spPr>
        <p:txBody>
          <a:bodyPr wrap="square">
            <a:spAutoFit/>
          </a:bodyPr>
          <a:lstStyle/>
          <a:p>
            <a:pPr algn="ctr"/>
            <a:r>
              <a:rPr lang="en-US" sz="1200" b="1" u="sng" dirty="0">
                <a:solidFill>
                  <a:srgbClr val="0066FF"/>
                </a:solidFill>
                <a:latin typeface="Arial" pitchFamily="34" charset="0"/>
                <a:ea typeface="Times New Roman"/>
                <a:cs typeface="Arial" pitchFamily="34" charset="0"/>
                <a:hlinkClick r:id="rId5"/>
              </a:rPr>
              <a:t>www.pqmedia.com</a:t>
            </a:r>
            <a:endParaRPr lang="en-US" sz="1200" b="1" u="sng" dirty="0">
              <a:solidFill>
                <a:srgbClr val="0066FF"/>
              </a:solidFill>
              <a:latin typeface="Arial" pitchFamily="34" charset="0"/>
              <a:ea typeface="Times New Roman"/>
              <a:cs typeface="Arial" pitchFamily="34" charset="0"/>
            </a:endParaRPr>
          </a:p>
        </p:txBody>
      </p:sp>
      <p:sp>
        <p:nvSpPr>
          <p:cNvPr id="10" name="TextBox 9"/>
          <p:cNvSpPr txBox="1"/>
          <p:nvPr/>
        </p:nvSpPr>
        <p:spPr>
          <a:xfrm>
            <a:off x="8229601" y="6315636"/>
            <a:ext cx="2057400" cy="276999"/>
          </a:xfrm>
          <a:prstGeom prst="rect">
            <a:avLst/>
          </a:prstGeom>
          <a:solidFill>
            <a:schemeClr val="bg1"/>
          </a:solidFill>
        </p:spPr>
        <p:txBody>
          <a:bodyPr wrap="square" rtlCol="0">
            <a:spAutoFit/>
          </a:bodyPr>
          <a:lstStyle/>
          <a:p>
            <a:pPr algn="ctr"/>
            <a:r>
              <a:rPr lang="en-US" sz="1200" b="1" u="sng" dirty="0">
                <a:solidFill>
                  <a:schemeClr val="bg1"/>
                </a:solidFill>
                <a:latin typeface="Arial" pitchFamily="34" charset="0"/>
                <a:ea typeface="Times New Roman"/>
                <a:cs typeface="Arial" pitchFamily="34" charset="0"/>
                <a:hlinkClick r:id="rId6"/>
              </a:rPr>
              <a:t>PQ Media on Twitter</a:t>
            </a:r>
            <a:endParaRPr lang="en-US" sz="1200" b="1" dirty="0">
              <a:solidFill>
                <a:schemeClr val="bg1"/>
              </a:solidFill>
              <a:latin typeface="Arial" pitchFamily="34" charset="0"/>
              <a:ea typeface="Times New Roman"/>
              <a:cs typeface="Arial" pitchFamily="34" charset="0"/>
            </a:endParaRPr>
          </a:p>
        </p:txBody>
      </p:sp>
      <p:pic>
        <p:nvPicPr>
          <p:cNvPr id="11" name="Picture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0600" y="62754"/>
            <a:ext cx="2362200" cy="1143000"/>
          </a:xfrm>
          <a:prstGeom prst="rect">
            <a:avLst/>
          </a:prstGeom>
          <a:noFill/>
          <a:ln>
            <a:noFill/>
          </a:ln>
        </p:spPr>
      </p:pic>
      <p:sp>
        <p:nvSpPr>
          <p:cNvPr id="12" name="TextBox 11"/>
          <p:cNvSpPr txBox="1"/>
          <p:nvPr/>
        </p:nvSpPr>
        <p:spPr>
          <a:xfrm>
            <a:off x="4661641" y="2994213"/>
            <a:ext cx="4572000" cy="1969770"/>
          </a:xfrm>
          <a:prstGeom prst="rect">
            <a:avLst/>
          </a:prstGeom>
          <a:noFill/>
        </p:spPr>
        <p:txBody>
          <a:bodyPr wrap="square" rtlCol="0">
            <a:spAutoFit/>
          </a:bodyPr>
          <a:lstStyle/>
          <a:p>
            <a:pPr>
              <a:spcBef>
                <a:spcPts val="0"/>
              </a:spcBef>
              <a:spcAft>
                <a:spcPts val="0"/>
              </a:spcAft>
              <a:buSzPct val="125000"/>
            </a:pPr>
            <a:endParaRPr lang="en-US" sz="500" b="1" u="sng" dirty="0" smtClean="0">
              <a:solidFill>
                <a:schemeClr val="bg1"/>
              </a:solidFill>
              <a:latin typeface="Arial" panose="020B0604020202020204" pitchFamily="34" charset="0"/>
              <a:cs typeface="Arial" panose="020B0604020202020204" pitchFamily="34" charset="0"/>
            </a:endParaRPr>
          </a:p>
          <a:p>
            <a:pPr marL="285750" indent="-285750">
              <a:spcBef>
                <a:spcPts val="0"/>
              </a:spcBef>
              <a:spcAft>
                <a:spcPts val="0"/>
              </a:spcAft>
              <a:buSzPct val="125000"/>
            </a:pPr>
            <a:r>
              <a:rPr lang="en-US" sz="1400" b="1" dirty="0" smtClean="0">
                <a:solidFill>
                  <a:srgbClr val="FFFF00"/>
                </a:solidFill>
                <a:latin typeface="Arial" panose="020B0604020202020204" pitchFamily="34" charset="0"/>
                <a:cs typeface="Arial" panose="020B0604020202020204" pitchFamily="34" charset="0"/>
              </a:rPr>
              <a:t>2 Demographic Breakout</a:t>
            </a:r>
          </a:p>
          <a:p>
            <a:pPr marL="285750" indent="-285750">
              <a:spcBef>
                <a:spcPts val="0"/>
              </a:spcBef>
              <a:spcAft>
                <a:spcPts val="0"/>
              </a:spcAft>
              <a:buSzPct val="125000"/>
            </a:pPr>
            <a:endParaRPr lang="en-US" sz="500" b="1" u="sng" dirty="0" smtClean="0">
              <a:solidFill>
                <a:schemeClr val="bg1"/>
              </a:solidFill>
              <a:latin typeface="Arial" panose="020B0604020202020204" pitchFamily="34" charset="0"/>
              <a:cs typeface="Arial" panose="020B0604020202020204" pitchFamily="34" charset="0"/>
            </a:endParaRPr>
          </a:p>
          <a:p>
            <a:pPr marL="285750" indent="-285750">
              <a:spcBef>
                <a:spcPts val="0"/>
              </a:spcBef>
              <a:spcAft>
                <a:spcPts val="0"/>
              </a:spcAft>
              <a:buSzPct val="125000"/>
              <a:buBlip>
                <a:blip r:embed="rId3"/>
              </a:buBlip>
            </a:pPr>
            <a:r>
              <a:rPr lang="en-US" sz="1400" dirty="0" smtClean="0">
                <a:solidFill>
                  <a:schemeClr val="bg1"/>
                </a:solidFill>
                <a:latin typeface="Arial" panose="020B0604020202020204" pitchFamily="34" charset="0"/>
                <a:cs typeface="Arial" panose="020B0604020202020204" pitchFamily="34" charset="0"/>
              </a:rPr>
              <a:t>Gender</a:t>
            </a:r>
          </a:p>
          <a:p>
            <a:pPr marL="285750" indent="-285750">
              <a:spcBef>
                <a:spcPts val="0"/>
              </a:spcBef>
              <a:spcAft>
                <a:spcPts val="0"/>
              </a:spcAft>
              <a:buSzPct val="125000"/>
              <a:buBlip>
                <a:blip r:embed="rId3"/>
              </a:buBlip>
            </a:pPr>
            <a:r>
              <a:rPr lang="en-US" sz="1400" dirty="0" smtClean="0">
                <a:solidFill>
                  <a:schemeClr val="bg1"/>
                </a:solidFill>
                <a:latin typeface="Arial" panose="020B0604020202020204" pitchFamily="34" charset="0"/>
                <a:cs typeface="Arial" panose="020B0604020202020204" pitchFamily="34" charset="0"/>
              </a:rPr>
              <a:t>Generations</a:t>
            </a:r>
          </a:p>
          <a:p>
            <a:pPr marL="742950" lvl="1" indent="-285750">
              <a:spcBef>
                <a:spcPts val="0"/>
              </a:spcBef>
              <a:spcAft>
                <a:spcPts val="0"/>
              </a:spcAft>
              <a:buSzPct val="125000"/>
              <a:buBlip>
                <a:blip r:embed="rId3"/>
              </a:buBlip>
            </a:pPr>
            <a:r>
              <a:rPr lang="en-US" sz="1400" dirty="0" smtClean="0">
                <a:solidFill>
                  <a:schemeClr val="bg1"/>
                </a:solidFill>
                <a:latin typeface="Arial" panose="020B0604020202020204" pitchFamily="34" charset="0"/>
                <a:cs typeface="Arial" panose="020B0604020202020204" pitchFamily="34" charset="0"/>
              </a:rPr>
              <a:t>iGen</a:t>
            </a:r>
          </a:p>
          <a:p>
            <a:pPr marL="742950" lvl="1" indent="-285750">
              <a:spcBef>
                <a:spcPts val="0"/>
              </a:spcBef>
              <a:spcAft>
                <a:spcPts val="0"/>
              </a:spcAft>
              <a:buSzPct val="125000"/>
              <a:buBlip>
                <a:blip r:embed="rId3"/>
              </a:buBlip>
            </a:pPr>
            <a:r>
              <a:rPr lang="en-US" sz="1400" dirty="0" smtClean="0">
                <a:solidFill>
                  <a:schemeClr val="bg1"/>
                </a:solidFill>
                <a:latin typeface="Arial" panose="020B0604020202020204" pitchFamily="34" charset="0"/>
                <a:cs typeface="Arial" panose="020B0604020202020204" pitchFamily="34" charset="0"/>
              </a:rPr>
              <a:t>Millennials</a:t>
            </a:r>
          </a:p>
          <a:p>
            <a:pPr marL="742950" lvl="1" indent="-285750">
              <a:spcBef>
                <a:spcPts val="0"/>
              </a:spcBef>
              <a:spcAft>
                <a:spcPts val="0"/>
              </a:spcAft>
              <a:buSzPct val="125000"/>
              <a:buBlip>
                <a:blip r:embed="rId3"/>
              </a:buBlip>
            </a:pPr>
            <a:r>
              <a:rPr lang="en-US" sz="1400" dirty="0" smtClean="0">
                <a:solidFill>
                  <a:schemeClr val="bg1"/>
                </a:solidFill>
                <a:latin typeface="Arial" panose="020B0604020202020204" pitchFamily="34" charset="0"/>
                <a:cs typeface="Arial" panose="020B0604020202020204" pitchFamily="34" charset="0"/>
              </a:rPr>
              <a:t>Gen X</a:t>
            </a:r>
          </a:p>
          <a:p>
            <a:pPr marL="742950" lvl="1" indent="-285750">
              <a:spcBef>
                <a:spcPts val="0"/>
              </a:spcBef>
              <a:spcAft>
                <a:spcPts val="0"/>
              </a:spcAft>
              <a:buSzPct val="125000"/>
              <a:buBlip>
                <a:blip r:embed="rId3"/>
              </a:buBlip>
            </a:pPr>
            <a:r>
              <a:rPr lang="en-US" sz="1400" dirty="0" smtClean="0">
                <a:solidFill>
                  <a:schemeClr val="bg1"/>
                </a:solidFill>
                <a:latin typeface="Arial" panose="020B0604020202020204" pitchFamily="34" charset="0"/>
                <a:cs typeface="Arial" panose="020B0604020202020204" pitchFamily="34" charset="0"/>
              </a:rPr>
              <a:t>Boomers</a:t>
            </a:r>
          </a:p>
          <a:p>
            <a:pPr marL="742950" lvl="1" indent="-285750">
              <a:spcBef>
                <a:spcPts val="0"/>
              </a:spcBef>
              <a:spcAft>
                <a:spcPts val="0"/>
              </a:spcAft>
              <a:buSzPct val="125000"/>
              <a:buBlip>
                <a:blip r:embed="rId3"/>
              </a:buBlip>
            </a:pPr>
            <a:r>
              <a:rPr lang="en-US" sz="1400" dirty="0" smtClean="0">
                <a:solidFill>
                  <a:schemeClr val="bg1"/>
                </a:solidFill>
                <a:latin typeface="Arial" panose="020B0604020202020204" pitchFamily="34" charset="0"/>
                <a:cs typeface="Arial" panose="020B0604020202020204" pitchFamily="34" charset="0"/>
              </a:rPr>
              <a:t>Great Gen</a:t>
            </a:r>
            <a:endParaRPr lang="en-US" sz="1100" b="1" dirty="0" smtClean="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3617261" y="4760812"/>
            <a:ext cx="4572000" cy="1200329"/>
          </a:xfrm>
          <a:prstGeom prst="rect">
            <a:avLst/>
          </a:prstGeom>
          <a:noFill/>
        </p:spPr>
        <p:txBody>
          <a:bodyPr wrap="square" rtlCol="0">
            <a:spAutoFit/>
          </a:bodyPr>
          <a:lstStyle/>
          <a:p>
            <a:pPr>
              <a:buSzPct val="125000"/>
            </a:pPr>
            <a:endParaRPr lang="en-US" sz="500" b="1" u="sng" dirty="0" smtClean="0">
              <a:solidFill>
                <a:schemeClr val="bg1"/>
              </a:solidFill>
              <a:latin typeface="Arial" panose="020B0604020202020204" pitchFamily="34" charset="0"/>
              <a:cs typeface="Arial" panose="020B0604020202020204" pitchFamily="34" charset="0"/>
            </a:endParaRPr>
          </a:p>
          <a:p>
            <a:pPr marL="285750" indent="-285750">
              <a:buSzPct val="125000"/>
              <a:buBlip>
                <a:blip r:embed="rId3"/>
              </a:buBlip>
            </a:pPr>
            <a:endParaRPr lang="en-US" sz="1100" b="1" dirty="0">
              <a:solidFill>
                <a:schemeClr val="bg1"/>
              </a:solidFill>
              <a:latin typeface="Arial" panose="020B0604020202020204" pitchFamily="34" charset="0"/>
              <a:cs typeface="Arial" panose="020B0604020202020204" pitchFamily="34" charset="0"/>
            </a:endParaRPr>
          </a:p>
          <a:p>
            <a:pPr marL="285750" indent="-285750">
              <a:buSzPct val="125000"/>
            </a:pPr>
            <a:r>
              <a:rPr lang="en-US" sz="1400" b="1" dirty="0" smtClean="0">
                <a:solidFill>
                  <a:srgbClr val="FFFF00"/>
                </a:solidFill>
                <a:latin typeface="Arial" panose="020B0604020202020204" pitchFamily="34" charset="0"/>
                <a:cs typeface="Arial" panose="020B0604020202020204" pitchFamily="34" charset="0"/>
              </a:rPr>
              <a:t>Usage Definitions by </a:t>
            </a:r>
            <a:r>
              <a:rPr lang="en-US" sz="1400" b="1" dirty="0">
                <a:solidFill>
                  <a:srgbClr val="FFFF00"/>
                </a:solidFill>
                <a:latin typeface="Arial" panose="020B0604020202020204" pitchFamily="34" charset="0"/>
                <a:cs typeface="Arial" panose="020B0604020202020204" pitchFamily="34" charset="0"/>
              </a:rPr>
              <a:t>Sector, Platform, </a:t>
            </a:r>
            <a:r>
              <a:rPr lang="en-US" sz="1400" b="1" dirty="0" smtClean="0">
                <a:solidFill>
                  <a:srgbClr val="FFFF00"/>
                </a:solidFill>
                <a:latin typeface="Arial" panose="020B0604020202020204" pitchFamily="34" charset="0"/>
                <a:cs typeface="Arial" panose="020B0604020202020204" pitchFamily="34" charset="0"/>
              </a:rPr>
              <a:t>Channel, Silo</a:t>
            </a:r>
            <a:endParaRPr lang="en-US" sz="1400" b="1" dirty="0">
              <a:solidFill>
                <a:srgbClr val="FFFF00"/>
              </a:solidFill>
              <a:latin typeface="Arial" panose="020B0604020202020204" pitchFamily="34" charset="0"/>
              <a:cs typeface="Arial" panose="020B0604020202020204" pitchFamily="34" charset="0"/>
            </a:endParaRPr>
          </a:p>
          <a:p>
            <a:pPr marL="285750" indent="-285750">
              <a:buSzPct val="125000"/>
            </a:pPr>
            <a:r>
              <a:rPr lang="en-US" sz="1400" b="1" dirty="0">
                <a:solidFill>
                  <a:srgbClr val="FFFF00"/>
                </a:solidFill>
                <a:latin typeface="Arial" panose="020B0604020202020204" pitchFamily="34" charset="0"/>
                <a:cs typeface="Arial" panose="020B0604020202020204" pitchFamily="34" charset="0"/>
              </a:rPr>
              <a:t>Rankings by Region, Country, </a:t>
            </a:r>
            <a:r>
              <a:rPr lang="en-US" sz="1400" b="1" dirty="0" smtClean="0">
                <a:solidFill>
                  <a:srgbClr val="FFFF00"/>
                </a:solidFill>
                <a:latin typeface="Arial" panose="020B0604020202020204" pitchFamily="34" charset="0"/>
                <a:cs typeface="Arial" panose="020B0604020202020204" pitchFamily="34" charset="0"/>
              </a:rPr>
              <a:t>Sector</a:t>
            </a:r>
            <a:endParaRPr lang="en-US" sz="1400" b="1" dirty="0">
              <a:solidFill>
                <a:srgbClr val="FFFF00"/>
              </a:solidFill>
              <a:latin typeface="Arial" panose="020B0604020202020204" pitchFamily="34" charset="0"/>
              <a:cs typeface="Arial" panose="020B0604020202020204" pitchFamily="34" charset="0"/>
            </a:endParaRPr>
          </a:p>
          <a:p>
            <a:pPr marL="285750" indent="-285750">
              <a:buSzPct val="125000"/>
              <a:buBlip>
                <a:blip r:embed="rId3"/>
              </a:buBlip>
            </a:pPr>
            <a:r>
              <a:rPr lang="en-US" sz="1400" b="1" dirty="0" smtClean="0">
                <a:solidFill>
                  <a:schemeClr val="bg1"/>
                </a:solidFill>
                <a:latin typeface="Arial" panose="020B0604020202020204" pitchFamily="34" charset="0"/>
                <a:cs typeface="Arial" panose="020B0604020202020204" pitchFamily="34" charset="0"/>
              </a:rPr>
              <a:t>2009-14 </a:t>
            </a:r>
            <a:r>
              <a:rPr lang="en-US" sz="1400" b="1" dirty="0">
                <a:solidFill>
                  <a:schemeClr val="bg1"/>
                </a:solidFill>
                <a:latin typeface="Arial" panose="020B0604020202020204" pitchFamily="34" charset="0"/>
                <a:cs typeface="Arial" panose="020B0604020202020204" pitchFamily="34" charset="0"/>
              </a:rPr>
              <a:t>Actuals</a:t>
            </a:r>
          </a:p>
          <a:p>
            <a:pPr marL="285750" indent="-285750">
              <a:buSzPct val="125000"/>
              <a:buBlip>
                <a:blip r:embed="rId3"/>
              </a:buBlip>
            </a:pPr>
            <a:r>
              <a:rPr lang="en-US" sz="1400" b="1" dirty="0" smtClean="0">
                <a:solidFill>
                  <a:schemeClr val="bg1"/>
                </a:solidFill>
                <a:latin typeface="Arial" panose="020B0604020202020204" pitchFamily="34" charset="0"/>
                <a:cs typeface="Arial" panose="020B0604020202020204" pitchFamily="34" charset="0"/>
              </a:rPr>
              <a:t>2015-19 </a:t>
            </a:r>
            <a:r>
              <a:rPr lang="en-US" sz="1400" b="1" dirty="0">
                <a:solidFill>
                  <a:schemeClr val="bg1"/>
                </a:solidFill>
                <a:latin typeface="Arial" panose="020B0604020202020204" pitchFamily="34" charset="0"/>
                <a:cs typeface="Arial" panose="020B0604020202020204" pitchFamily="34" charset="0"/>
              </a:rPr>
              <a:t>Forecasts</a:t>
            </a:r>
          </a:p>
        </p:txBody>
      </p:sp>
      <p:sp>
        <p:nvSpPr>
          <p:cNvPr id="14" name="TextBox 13"/>
          <p:cNvSpPr txBox="1"/>
          <p:nvPr/>
        </p:nvSpPr>
        <p:spPr>
          <a:xfrm>
            <a:off x="4070001" y="626551"/>
            <a:ext cx="3748077" cy="523220"/>
          </a:xfrm>
          <a:prstGeom prst="rect">
            <a:avLst/>
          </a:prstGeom>
          <a:noFill/>
        </p:spPr>
        <p:txBody>
          <a:bodyPr wrap="none" rtlCol="0">
            <a:spAutoFit/>
          </a:bodyPr>
          <a:lstStyle/>
          <a:p>
            <a:r>
              <a:rPr lang="en-US" sz="2800" b="1" dirty="0" smtClean="0">
                <a:solidFill>
                  <a:srgbClr val="C00000"/>
                </a:solidFill>
                <a:latin typeface="Arial" panose="020B0604020202020204" pitchFamily="34" charset="0"/>
                <a:cs typeface="Arial" panose="020B0604020202020204" pitchFamily="34" charset="0"/>
              </a:rPr>
              <a:t>PR &amp; SOCIAL MEDIA</a:t>
            </a:r>
            <a:endParaRPr 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8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69163153"/>
              </p:ext>
            </p:extLst>
          </p:nvPr>
        </p:nvGraphicFramePr>
        <p:xfrm>
          <a:off x="559557" y="1255058"/>
          <a:ext cx="10549722" cy="3621744"/>
        </p:xfrm>
        <a:graphic>
          <a:graphicData uri="http://schemas.openxmlformats.org/drawingml/2006/table">
            <a:tbl>
              <a:tblPr firstRow="1" bandRow="1">
                <a:tableStyleId>{5C22544A-7EE6-4342-B048-85BDC9FD1C3A}</a:tableStyleId>
              </a:tblPr>
              <a:tblGrid>
                <a:gridCol w="3516574">
                  <a:extLst>
                    <a:ext uri="{9D8B030D-6E8A-4147-A177-3AD203B41FA5}">
                      <a16:colId xmlns:a16="http://schemas.microsoft.com/office/drawing/2014/main" val="20000"/>
                    </a:ext>
                  </a:extLst>
                </a:gridCol>
                <a:gridCol w="3516574">
                  <a:extLst>
                    <a:ext uri="{9D8B030D-6E8A-4147-A177-3AD203B41FA5}">
                      <a16:colId xmlns:a16="http://schemas.microsoft.com/office/drawing/2014/main" val="20001"/>
                    </a:ext>
                  </a:extLst>
                </a:gridCol>
                <a:gridCol w="3516574">
                  <a:extLst>
                    <a:ext uri="{9D8B030D-6E8A-4147-A177-3AD203B41FA5}">
                      <a16:colId xmlns:a16="http://schemas.microsoft.com/office/drawing/2014/main" val="20002"/>
                    </a:ext>
                  </a:extLst>
                </a:gridCol>
              </a:tblGrid>
              <a:tr h="517392">
                <a:tc gridSpan="3">
                  <a:txBody>
                    <a:bodyPr/>
                    <a:lstStyle/>
                    <a:p>
                      <a:pPr algn="ctr"/>
                      <a:r>
                        <a:rPr lang="en-US" sz="1600" dirty="0" smtClean="0">
                          <a:latin typeface="Arial" pitchFamily="34" charset="0"/>
                          <a:cs typeface="Arial" pitchFamily="34" charset="0"/>
                        </a:rPr>
                        <a:t>Total Media Usage &amp; Exposure</a:t>
                      </a:r>
                      <a:endParaRPr lang="en-US" sz="1600" dirty="0">
                        <a:latin typeface="Arial" pitchFamily="34" charset="0"/>
                        <a:cs typeface="Arial" pitchFamily="34" charset="0"/>
                      </a:endParaRPr>
                    </a:p>
                  </a:txBody>
                  <a:tcPr anchor="ctr"/>
                </a:tc>
                <a:tc hMerge="1">
                  <a:txBody>
                    <a:bodyPr/>
                    <a:lstStyle/>
                    <a:p>
                      <a:pPr algn="ctr"/>
                      <a:endParaRPr lang="en-US" sz="1200" dirty="0">
                        <a:latin typeface="Arial" pitchFamily="34" charset="0"/>
                        <a:cs typeface="Arial" pitchFamily="34" charset="0"/>
                      </a:endParaRPr>
                    </a:p>
                  </a:txBody>
                  <a:tcPr/>
                </a:tc>
                <a:tc hMerge="1">
                  <a:txBody>
                    <a:bodyPr/>
                    <a:lstStyle/>
                    <a:p>
                      <a:pPr algn="ctr"/>
                      <a:endParaRPr lang="en-US" sz="1600" dirty="0">
                        <a:latin typeface="Arial" pitchFamily="34" charset="0"/>
                        <a:cs typeface="Arial" pitchFamily="34" charset="0"/>
                      </a:endParaRPr>
                    </a:p>
                  </a:txBody>
                  <a:tcPr anchor="ctr"/>
                </a:tc>
                <a:extLst>
                  <a:ext uri="{0D108BD9-81ED-4DB2-BD59-A6C34878D82A}">
                    <a16:rowId xmlns:a16="http://schemas.microsoft.com/office/drawing/2014/main" val="10000"/>
                  </a:ext>
                </a:extLst>
              </a:tr>
              <a:tr h="517392">
                <a:tc>
                  <a:txBody>
                    <a:bodyPr/>
                    <a:lstStyle/>
                    <a:p>
                      <a:pPr algn="ctr"/>
                      <a:r>
                        <a:rPr lang="en-US" sz="1600" b="1" dirty="0" smtClean="0">
                          <a:solidFill>
                            <a:schemeClr val="bg1"/>
                          </a:solidFill>
                          <a:latin typeface="Arial" pitchFamily="34" charset="0"/>
                          <a:cs typeface="Arial" pitchFamily="34" charset="0"/>
                        </a:rPr>
                        <a:t>2014 Usage &amp; Exposure</a:t>
                      </a:r>
                      <a:endParaRPr lang="en-US" sz="1600" b="1" dirty="0">
                        <a:solidFill>
                          <a:schemeClr val="bg1"/>
                        </a:solidFill>
                        <a:latin typeface="Arial" pitchFamily="34" charset="0"/>
                        <a:cs typeface="Arial" pitchFamily="34" charset="0"/>
                      </a:endParaRPr>
                    </a:p>
                  </a:txBody>
                  <a:tcPr anchor="ctr">
                    <a:solidFill>
                      <a:schemeClr val="accent1"/>
                    </a:solidFill>
                  </a:tcPr>
                </a:tc>
                <a:tc>
                  <a:txBody>
                    <a:bodyPr/>
                    <a:lstStyle/>
                    <a:p>
                      <a:pPr algn="ctr"/>
                      <a:r>
                        <a:rPr lang="en-US" sz="1600" b="1" dirty="0" smtClean="0">
                          <a:solidFill>
                            <a:schemeClr val="bg1"/>
                          </a:solidFill>
                          <a:latin typeface="Arial" pitchFamily="34" charset="0"/>
                          <a:cs typeface="Arial" pitchFamily="34" charset="0"/>
                        </a:rPr>
                        <a:t>2014 vs. 2013 Growth</a:t>
                      </a:r>
                      <a:endParaRPr lang="en-US" sz="1600" b="1" dirty="0">
                        <a:solidFill>
                          <a:schemeClr val="bg1"/>
                        </a:solidFill>
                        <a:latin typeface="Arial" pitchFamily="34" charset="0"/>
                        <a:cs typeface="Arial" pitchFamily="34" charset="0"/>
                      </a:endParaRPr>
                    </a:p>
                  </a:txBody>
                  <a:tcPr anchor="ctr">
                    <a:solidFill>
                      <a:schemeClr val="accent1"/>
                    </a:solidFill>
                  </a:tcPr>
                </a:tc>
                <a:tc>
                  <a:txBody>
                    <a:bodyPr/>
                    <a:lstStyle/>
                    <a:p>
                      <a:pPr algn="ctr"/>
                      <a:r>
                        <a:rPr lang="en-US" sz="1600" b="1" dirty="0" smtClean="0">
                          <a:solidFill>
                            <a:schemeClr val="bg1"/>
                          </a:solidFill>
                          <a:latin typeface="Arial" pitchFamily="34" charset="0"/>
                          <a:cs typeface="Arial" pitchFamily="34" charset="0"/>
                        </a:rPr>
                        <a:t>2014 Share of Digital Media</a:t>
                      </a:r>
                      <a:endParaRPr lang="en-US" sz="1600" b="1" dirty="0">
                        <a:solidFill>
                          <a:schemeClr val="bg1"/>
                        </a:solidFill>
                        <a:latin typeface="Arial" pitchFamily="34" charset="0"/>
                        <a:cs typeface="Arial" pitchFamily="34" charset="0"/>
                      </a:endParaRPr>
                    </a:p>
                  </a:txBody>
                  <a:tcPr anchor="ctr">
                    <a:solidFill>
                      <a:schemeClr val="accent1"/>
                    </a:solidFill>
                  </a:tcPr>
                </a:tc>
                <a:extLst>
                  <a:ext uri="{0D108BD9-81ED-4DB2-BD59-A6C34878D82A}">
                    <a16:rowId xmlns:a16="http://schemas.microsoft.com/office/drawing/2014/main" val="10001"/>
                  </a:ext>
                </a:extLst>
              </a:tr>
              <a:tr h="517392">
                <a:tc>
                  <a:txBody>
                    <a:bodyPr/>
                    <a:lstStyle/>
                    <a:p>
                      <a:pPr algn="ctr" fontAlgn="ctr"/>
                      <a:r>
                        <a:rPr lang="en-US" sz="1600" b="0" i="0" u="none" strike="noStrike" dirty="0" smtClean="0">
                          <a:solidFill>
                            <a:srgbClr val="000000"/>
                          </a:solidFill>
                          <a:effectLst/>
                          <a:latin typeface="Arial" panose="020B0604020202020204" pitchFamily="34" charset="0"/>
                        </a:rPr>
                        <a:t>Japan</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0000"/>
                          </a:solidFill>
                          <a:effectLst/>
                          <a:latin typeface="Arial" panose="020B0604020202020204" pitchFamily="34" charset="0"/>
                        </a:rPr>
                        <a:t>China</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FF0000"/>
                          </a:solidFill>
                          <a:effectLst/>
                          <a:latin typeface="Arial" panose="020B0604020202020204" pitchFamily="34" charset="0"/>
                        </a:rPr>
                        <a:t>South Korea</a:t>
                      </a:r>
                      <a:endParaRPr lang="en-US" sz="1600" b="0" i="0" u="none" strike="noStrike" dirty="0">
                        <a:solidFill>
                          <a:srgbClr val="FF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517392">
                <a:tc>
                  <a:txBody>
                    <a:bodyPr/>
                    <a:lstStyle/>
                    <a:p>
                      <a:pPr algn="ctr" fontAlgn="ctr"/>
                      <a:r>
                        <a:rPr lang="en-US" sz="1600" b="0" i="0" u="none" strike="noStrike" dirty="0" smtClean="0">
                          <a:solidFill>
                            <a:srgbClr val="000000"/>
                          </a:solidFill>
                          <a:effectLst/>
                          <a:latin typeface="Arial" panose="020B0604020202020204" pitchFamily="34" charset="0"/>
                        </a:rPr>
                        <a:t>Germany</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0000"/>
                          </a:solidFill>
                          <a:effectLst/>
                          <a:latin typeface="Arial" panose="020B0604020202020204" pitchFamily="34" charset="0"/>
                        </a:rPr>
                        <a:t>Russia</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rPr>
                        <a:t>Australia</a:t>
                      </a:r>
                    </a:p>
                  </a:txBody>
                  <a:tcPr marL="9525" marR="9525" marT="9525" marB="0" anchor="ctr"/>
                </a:tc>
                <a:extLst>
                  <a:ext uri="{0D108BD9-81ED-4DB2-BD59-A6C34878D82A}">
                    <a16:rowId xmlns:a16="http://schemas.microsoft.com/office/drawing/2014/main" val="10003"/>
                  </a:ext>
                </a:extLst>
              </a:tr>
              <a:tr h="517392">
                <a:tc>
                  <a:txBody>
                    <a:bodyPr/>
                    <a:lstStyle/>
                    <a:p>
                      <a:pPr algn="ctr" fontAlgn="ctr"/>
                      <a:r>
                        <a:rPr lang="en-US" sz="1600" b="0" i="0" u="none" strike="noStrike" dirty="0" smtClean="0">
                          <a:solidFill>
                            <a:srgbClr val="000000"/>
                          </a:solidFill>
                          <a:effectLst/>
                          <a:latin typeface="Arial" panose="020B0604020202020204" pitchFamily="34" charset="0"/>
                        </a:rPr>
                        <a:t>Canada</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0000"/>
                          </a:solidFill>
                          <a:effectLst/>
                          <a:latin typeface="Arial" panose="020B0604020202020204" pitchFamily="34" charset="0"/>
                        </a:rPr>
                        <a:t>Brazil</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FF0000"/>
                          </a:solidFill>
                          <a:effectLst/>
                          <a:latin typeface="Arial" panose="020B0604020202020204" pitchFamily="34" charset="0"/>
                        </a:rPr>
                        <a:t>United States</a:t>
                      </a:r>
                      <a:endParaRPr lang="en-US" sz="1600" b="0" i="0" u="none" strike="noStrike" dirty="0">
                        <a:solidFill>
                          <a:srgbClr val="FF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517392">
                <a:tc>
                  <a:txBody>
                    <a:bodyPr/>
                    <a:lstStyle/>
                    <a:p>
                      <a:pPr algn="ctr" fontAlgn="ctr"/>
                      <a:r>
                        <a:rPr lang="en-US" sz="1600" b="0" i="0" u="none" strike="noStrike" dirty="0">
                          <a:solidFill>
                            <a:srgbClr val="FF0000"/>
                          </a:solidFill>
                          <a:effectLst/>
                          <a:latin typeface="Arial" panose="020B0604020202020204" pitchFamily="34" charset="0"/>
                        </a:rPr>
                        <a:t>United Kingdom</a:t>
                      </a:r>
                    </a:p>
                  </a:txBody>
                  <a:tcPr marL="9525" marR="9525" marT="9525" marB="0" anchor="ctr"/>
                </a:tc>
                <a:tc>
                  <a:txBody>
                    <a:bodyPr/>
                    <a:lstStyle/>
                    <a:p>
                      <a:pPr algn="ctr" fontAlgn="ctr"/>
                      <a:r>
                        <a:rPr lang="en-US" sz="1600" b="0" i="0" u="none" strike="noStrike" dirty="0" smtClean="0">
                          <a:solidFill>
                            <a:srgbClr val="000000"/>
                          </a:solidFill>
                          <a:effectLst/>
                          <a:latin typeface="Arial" panose="020B0604020202020204" pitchFamily="34" charset="0"/>
                        </a:rPr>
                        <a:t>India</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FF0000"/>
                          </a:solidFill>
                          <a:effectLst/>
                          <a:latin typeface="Arial" panose="020B0604020202020204" pitchFamily="34" charset="0"/>
                        </a:rPr>
                        <a:t>United Kingdom</a:t>
                      </a:r>
                      <a:endParaRPr lang="en-US" sz="1600" b="0" i="0" u="none" strike="noStrike" dirty="0">
                        <a:solidFill>
                          <a:srgbClr val="FF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517392">
                <a:tc>
                  <a:txBody>
                    <a:bodyPr/>
                    <a:lstStyle/>
                    <a:p>
                      <a:pPr algn="ctr" fontAlgn="ctr"/>
                      <a:r>
                        <a:rPr lang="en-US" sz="1600" b="0" i="0" u="none" strike="noStrike" dirty="0" smtClean="0">
                          <a:solidFill>
                            <a:srgbClr val="FF0000"/>
                          </a:solidFill>
                          <a:effectLst/>
                          <a:latin typeface="Arial" panose="020B0604020202020204" pitchFamily="34" charset="0"/>
                        </a:rPr>
                        <a:t>United States</a:t>
                      </a:r>
                      <a:endParaRPr lang="en-US" sz="1600" b="0"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FF0000"/>
                          </a:solidFill>
                          <a:effectLst/>
                          <a:latin typeface="Arial" panose="020B0604020202020204" pitchFamily="34" charset="0"/>
                        </a:rPr>
                        <a:t>South Korea</a:t>
                      </a:r>
                      <a:endParaRPr lang="en-US" sz="1600" b="0"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0000"/>
                          </a:solidFill>
                          <a:effectLst/>
                          <a:latin typeface="Arial" panose="020B0604020202020204" pitchFamily="34" charset="0"/>
                        </a:rPr>
                        <a:t>France</a:t>
                      </a:r>
                      <a:endParaRPr lang="en-US"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bl>
          </a:graphicData>
        </a:graphic>
      </p:graphicFrame>
      <p:sp>
        <p:nvSpPr>
          <p:cNvPr id="5" name="Title 1"/>
          <p:cNvSpPr txBox="1">
            <a:spLocks/>
          </p:cNvSpPr>
          <p:nvPr/>
        </p:nvSpPr>
        <p:spPr>
          <a:xfrm>
            <a:off x="138200" y="202842"/>
            <a:ext cx="11870024" cy="609600"/>
          </a:xfrm>
          <a:prstGeom prst="rect">
            <a:avLst/>
          </a:prstGeom>
        </p:spPr>
        <p:txBody>
          <a:bodyPr/>
          <a:lstStyle/>
          <a:p>
            <a:pPr>
              <a:defRPr/>
            </a:pPr>
            <a:r>
              <a:rPr lang="en-US" sz="2000" b="1" dirty="0" smtClean="0">
                <a:solidFill>
                  <a:prstClr val="white"/>
                </a:solidFill>
                <a:latin typeface="Arial" pitchFamily="34" charset="0"/>
                <a:cs typeface="Arial" pitchFamily="34" charset="0"/>
              </a:rPr>
              <a:t>Japan Ranked First in Total Media Usage; China in Growth; South Korea in Digital Media Share</a:t>
            </a:r>
            <a:endParaRPr lang="en-US" sz="2000" b="1" dirty="0">
              <a:solidFill>
                <a:prstClr val="white"/>
              </a:solidFill>
              <a:latin typeface="Arial" pitchFamily="34" charset="0"/>
              <a:cs typeface="Arial" pitchFamily="34" charset="0"/>
            </a:endParaRPr>
          </a:p>
          <a:p>
            <a:pPr>
              <a:defRPr/>
            </a:pPr>
            <a:r>
              <a:rPr lang="en-US" sz="2000" b="1" dirty="0" smtClean="0">
                <a:solidFill>
                  <a:prstClr val="white"/>
                </a:solidFill>
                <a:latin typeface="Arial" pitchFamily="34" charset="0"/>
                <a:cs typeface="Arial" pitchFamily="34" charset="0"/>
              </a:rPr>
              <a:t>US Ranked Fifth in Usage, 11</a:t>
            </a:r>
            <a:r>
              <a:rPr lang="en-US" sz="2000" b="1" baseline="30000" dirty="0" smtClean="0">
                <a:solidFill>
                  <a:prstClr val="white"/>
                </a:solidFill>
                <a:latin typeface="Arial" pitchFamily="34" charset="0"/>
                <a:cs typeface="Arial" pitchFamily="34" charset="0"/>
              </a:rPr>
              <a:t>th</a:t>
            </a:r>
            <a:r>
              <a:rPr lang="en-US" sz="2000" b="1" dirty="0" smtClean="0">
                <a:solidFill>
                  <a:prstClr val="white"/>
                </a:solidFill>
                <a:latin typeface="Arial" pitchFamily="34" charset="0"/>
                <a:cs typeface="Arial" pitchFamily="34" charset="0"/>
              </a:rPr>
              <a:t> in Growth, and Third in Digital </a:t>
            </a:r>
            <a:r>
              <a:rPr lang="en-US" sz="2000" b="1" smtClean="0">
                <a:solidFill>
                  <a:prstClr val="white"/>
                </a:solidFill>
                <a:latin typeface="Arial" pitchFamily="34" charset="0"/>
                <a:cs typeface="Arial" pitchFamily="34" charset="0"/>
              </a:rPr>
              <a:t>Media Share</a:t>
            </a:r>
            <a:endParaRPr lang="en-US" sz="2000" b="1" dirty="0">
              <a:solidFill>
                <a:prstClr val="white"/>
              </a:solidFill>
              <a:latin typeface="Arial" pitchFamily="34" charset="0"/>
              <a:cs typeface="Arial" pitchFamily="34" charset="0"/>
            </a:endParaRPr>
          </a:p>
        </p:txBody>
      </p:sp>
      <p:sp>
        <p:nvSpPr>
          <p:cNvPr id="101506" name="TextBox 5"/>
          <p:cNvSpPr txBox="1">
            <a:spLocks noChangeArrowheads="1"/>
          </p:cNvSpPr>
          <p:nvPr/>
        </p:nvSpPr>
        <p:spPr bwMode="auto">
          <a:xfrm>
            <a:off x="628048" y="4876800"/>
            <a:ext cx="1439818" cy="276999"/>
          </a:xfrm>
          <a:prstGeom prst="rect">
            <a:avLst/>
          </a:prstGeom>
          <a:noFill/>
          <a:ln w="9525">
            <a:noFill/>
            <a:miter lim="800000"/>
            <a:headEnd/>
            <a:tailEnd/>
          </a:ln>
        </p:spPr>
        <p:txBody>
          <a:bodyPr wrap="none">
            <a:spAutoFit/>
          </a:bodyPr>
          <a:lstStyle/>
          <a:p>
            <a:r>
              <a:rPr lang="en-US" sz="1200" dirty="0">
                <a:solidFill>
                  <a:prstClr val="black"/>
                </a:solidFill>
                <a:latin typeface="Arial" panose="020B0604020202020204" pitchFamily="34" charset="0"/>
                <a:cs typeface="Arial" panose="020B0604020202020204" pitchFamily="34" charset="0"/>
              </a:rPr>
              <a:t>Source: PQ Media</a:t>
            </a:r>
          </a:p>
        </p:txBody>
      </p:sp>
      <p:sp>
        <p:nvSpPr>
          <p:cNvPr id="8" name="TextBox 5"/>
          <p:cNvSpPr txBox="1">
            <a:spLocks noChangeArrowheads="1"/>
          </p:cNvSpPr>
          <p:nvPr/>
        </p:nvSpPr>
        <p:spPr bwMode="auto">
          <a:xfrm>
            <a:off x="628048" y="5086457"/>
            <a:ext cx="1862818" cy="276999"/>
          </a:xfrm>
          <a:prstGeom prst="rect">
            <a:avLst/>
          </a:prstGeom>
          <a:noFill/>
          <a:ln w="9525">
            <a:noFill/>
            <a:miter lim="800000"/>
            <a:headEnd/>
            <a:tailEnd/>
          </a:ln>
        </p:spPr>
        <p:txBody>
          <a:bodyPr wrap="none">
            <a:spAutoFit/>
          </a:bodyPr>
          <a:lstStyle/>
          <a:p>
            <a:r>
              <a:rPr lang="en-US" sz="1200" dirty="0" smtClean="0">
                <a:solidFill>
                  <a:prstClr val="black"/>
                </a:solidFill>
                <a:latin typeface="Arial" panose="020B0604020202020204" pitchFamily="34" charset="0"/>
                <a:cs typeface="Arial" panose="020B0604020202020204" pitchFamily="34" charset="0"/>
              </a:rPr>
              <a:t>US </a:t>
            </a:r>
            <a:r>
              <a:rPr lang="en-US" sz="1200" dirty="0">
                <a:solidFill>
                  <a:prstClr val="black"/>
                </a:solidFill>
                <a:latin typeface="Arial" panose="020B0604020202020204" pitchFamily="34" charset="0"/>
                <a:cs typeface="Arial" panose="020B0604020202020204" pitchFamily="34" charset="0"/>
              </a:rPr>
              <a:t>ranked </a:t>
            </a:r>
            <a:r>
              <a:rPr lang="en-US" sz="1200" dirty="0" smtClean="0">
                <a:solidFill>
                  <a:prstClr val="black"/>
                </a:solidFill>
                <a:latin typeface="Arial" panose="020B0604020202020204" pitchFamily="34" charset="0"/>
                <a:cs typeface="Arial" panose="020B0604020202020204" pitchFamily="34" charset="0"/>
              </a:rPr>
              <a:t>11</a:t>
            </a:r>
            <a:r>
              <a:rPr lang="en-US" sz="1200" baseline="30000" dirty="0" smtClean="0">
                <a:solidFill>
                  <a:prstClr val="black"/>
                </a:solidFill>
                <a:latin typeface="Arial" panose="020B0604020202020204" pitchFamily="34" charset="0"/>
                <a:cs typeface="Arial" panose="020B0604020202020204" pitchFamily="34" charset="0"/>
              </a:rPr>
              <a:t>th</a:t>
            </a:r>
            <a:r>
              <a:rPr lang="en-US" sz="1200" dirty="0" smtClean="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in </a:t>
            </a:r>
            <a:r>
              <a:rPr lang="en-US" sz="1200" dirty="0" smtClean="0">
                <a:solidFill>
                  <a:prstClr val="black"/>
                </a:solidFill>
                <a:latin typeface="Arial" panose="020B0604020202020204" pitchFamily="34" charset="0"/>
                <a:cs typeface="Arial" panose="020B0604020202020204" pitchFamily="34" charset="0"/>
              </a:rPr>
              <a:t>growth</a:t>
            </a:r>
            <a:endParaRPr 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14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p:cNvSpPr>
            <a:spLocks noGrp="1"/>
          </p:cNvSpPr>
          <p:nvPr>
            <p:ph type="body" idx="1"/>
          </p:nvPr>
        </p:nvSpPr>
        <p:spPr>
          <a:xfrm>
            <a:off x="849248" y="2386014"/>
            <a:ext cx="10473176" cy="1500187"/>
          </a:xfrm>
        </p:spPr>
        <p:txBody>
          <a:bodyPr anchor="ctr"/>
          <a:lstStyle/>
          <a:p>
            <a:pPr marL="838200" lvl="1" indent="-381000" algn="ctr">
              <a:spcBef>
                <a:spcPct val="0"/>
              </a:spcBef>
            </a:pPr>
            <a:r>
              <a:rPr lang="en-US" sz="2800" b="1" i="1" dirty="0" smtClean="0">
                <a:solidFill>
                  <a:srgbClr val="0000FF"/>
                </a:solidFill>
                <a:latin typeface="Arial" panose="020B0604020202020204" pitchFamily="34" charset="0"/>
                <a:cs typeface="Arial" panose="020B0604020202020204" pitchFamily="34" charset="0"/>
              </a:rPr>
              <a:t>Global Consumer Media Usage &amp; Exposure Forecast 2015</a:t>
            </a:r>
          </a:p>
          <a:p>
            <a:pPr marL="838200" lvl="1" indent="-381000" algn="ctr">
              <a:spcBef>
                <a:spcPct val="0"/>
              </a:spcBef>
            </a:pPr>
            <a:endParaRPr lang="en-US" sz="1400" b="1" dirty="0" smtClean="0">
              <a:solidFill>
                <a:schemeClr val="tx1"/>
              </a:solidFill>
              <a:latin typeface="Arial" panose="020B0604020202020204" pitchFamily="34" charset="0"/>
              <a:cs typeface="Arial" panose="020B0604020202020204" pitchFamily="34" charset="0"/>
            </a:endParaRPr>
          </a:p>
          <a:p>
            <a:pPr marL="838200" lvl="1" indent="-381000" algn="ctr">
              <a:spcBef>
                <a:spcPct val="0"/>
              </a:spcBef>
            </a:pPr>
            <a:r>
              <a:rPr lang="en-US" sz="2800" b="1" dirty="0" smtClean="0">
                <a:solidFill>
                  <a:schemeClr val="tx1"/>
                </a:solidFill>
                <a:latin typeface="Arial" panose="020B0604020202020204" pitchFamily="34" charset="0"/>
                <a:cs typeface="Arial" panose="020B0604020202020204" pitchFamily="34" charset="0"/>
              </a:rPr>
              <a:t>United States</a:t>
            </a:r>
            <a:endParaRPr lang="en-US" sz="2400" b="1" dirty="0">
              <a:solidFill>
                <a:schemeClr val="tx1"/>
              </a:solidFill>
              <a:latin typeface="Arial" panose="020B0604020202020204" pitchFamily="34" charset="0"/>
              <a:cs typeface="Arial" panose="020B0604020202020204" pitchFamily="34" charset="0"/>
            </a:endParaRPr>
          </a:p>
        </p:txBody>
      </p:sp>
      <p:sp>
        <p:nvSpPr>
          <p:cNvPr id="21508" name="Footer Placeholder 4"/>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www.pqmedia.com</a:t>
            </a:r>
          </a:p>
        </p:txBody>
      </p:sp>
    </p:spTree>
    <p:extLst>
      <p:ext uri="{BB962C8B-B14F-4D97-AF65-F5344CB8AC3E}">
        <p14:creationId xmlns:p14="http://schemas.microsoft.com/office/powerpoint/2010/main" val="4151427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Content Placeholder 5"/>
          <p:cNvGraphicFramePr>
            <a:graphicFrameLocks noGrp="1"/>
          </p:cNvGraphicFramePr>
          <p:nvPr>
            <p:ph idx="1"/>
            <p:extLst/>
          </p:nvPr>
        </p:nvGraphicFramePr>
        <p:xfrm>
          <a:off x="469900" y="1196975"/>
          <a:ext cx="11180763" cy="4584700"/>
        </p:xfrm>
        <a:graphic>
          <a:graphicData uri="http://schemas.openxmlformats.org/presentationml/2006/ole">
            <mc:AlternateContent xmlns:mc="http://schemas.openxmlformats.org/markup-compatibility/2006">
              <mc:Choice xmlns:v="urn:schemas-microsoft-com:vml" Requires="v">
                <p:oleObj spid="_x0000_s472069" name="Worksheet" r:id="rId4" imgW="8153294" imgH="3343397" progId="Excel.Sheet.8">
                  <p:embed/>
                </p:oleObj>
              </mc:Choice>
              <mc:Fallback>
                <p:oleObj name="Worksheet" r:id="rId4" imgW="8153294" imgH="3343397" progId="Excel.Sheet.8">
                  <p:embed/>
                  <p:pic>
                    <p:nvPicPr>
                      <p:cNvPr id="0" name=""/>
                      <p:cNvPicPr>
                        <a:picLocks noGrp="1" noChangeArrowheads="1"/>
                      </p:cNvPicPr>
                      <p:nvPr/>
                    </p:nvPicPr>
                    <p:blipFill>
                      <a:blip r:embed="rId5"/>
                      <a:srcRect/>
                      <a:stretch>
                        <a:fillRect/>
                      </a:stretch>
                    </p:blipFill>
                    <p:spPr bwMode="auto">
                      <a:xfrm>
                        <a:off x="469900" y="1196975"/>
                        <a:ext cx="11180763" cy="4584700"/>
                      </a:xfrm>
                      <a:prstGeom prst="rect">
                        <a:avLst/>
                      </a:prstGeom>
                      <a:noFill/>
                      <a:extLst/>
                    </p:spPr>
                  </p:pic>
                </p:oleObj>
              </mc:Fallback>
            </mc:AlternateContent>
          </a:graphicData>
        </a:graphic>
      </p:graphicFrame>
      <p:sp>
        <p:nvSpPr>
          <p:cNvPr id="9" name="Title 1"/>
          <p:cNvSpPr>
            <a:spLocks noGrp="1"/>
          </p:cNvSpPr>
          <p:nvPr>
            <p:ph type="title"/>
          </p:nvPr>
        </p:nvSpPr>
        <p:spPr>
          <a:xfrm>
            <a:off x="139399" y="199495"/>
            <a:ext cx="12151213" cy="533400"/>
          </a:xfrm>
        </p:spPr>
        <p:txBody>
          <a:bodyPr/>
          <a:lstStyle/>
          <a:p>
            <a:r>
              <a:rPr lang="en-US" sz="2000" b="1" dirty="0" smtClean="0">
                <a:solidFill>
                  <a:schemeClr val="bg1"/>
                </a:solidFill>
                <a:latin typeface="Arial" charset="0"/>
                <a:cs typeface="Arial" charset="0"/>
              </a:rPr>
              <a:t>Total US Media Usage &amp; Exposure Rose 0.7% in </a:t>
            </a:r>
            <a:r>
              <a:rPr lang="en-US" sz="2000" b="1" dirty="0">
                <a:solidFill>
                  <a:schemeClr val="bg1"/>
                </a:solidFill>
                <a:latin typeface="Arial" charset="0"/>
                <a:cs typeface="Arial" charset="0"/>
              </a:rPr>
              <a:t>2014 to </a:t>
            </a:r>
            <a:r>
              <a:rPr lang="en-US" sz="2000" b="1" dirty="0" smtClean="0">
                <a:solidFill>
                  <a:schemeClr val="bg1"/>
                </a:solidFill>
                <a:latin typeface="Arial" charset="0"/>
                <a:cs typeface="Arial" charset="0"/>
              </a:rPr>
              <a:t>64.7 Hours Per Week</a:t>
            </a:r>
            <a:br>
              <a:rPr lang="en-US" sz="2000" b="1" dirty="0" smtClean="0">
                <a:solidFill>
                  <a:schemeClr val="bg1"/>
                </a:solidFill>
                <a:latin typeface="Arial" charset="0"/>
                <a:cs typeface="Arial" charset="0"/>
              </a:rPr>
            </a:br>
            <a:r>
              <a:rPr lang="en-US" sz="2000" b="1" dirty="0" smtClean="0">
                <a:solidFill>
                  <a:schemeClr val="bg1"/>
                </a:solidFill>
                <a:latin typeface="Arial" charset="0"/>
                <a:cs typeface="Arial" charset="0"/>
              </a:rPr>
              <a:t>Projected to Post 0.7% CAGR Gain to 67.0 Hours Per Week in 2019</a:t>
            </a:r>
            <a:endParaRPr lang="en-US" sz="2000" b="1" dirty="0">
              <a:solidFill>
                <a:schemeClr val="bg1"/>
              </a:solidFill>
              <a:latin typeface="Arial" charset="0"/>
              <a:cs typeface="Arial" charset="0"/>
            </a:endParaRPr>
          </a:p>
        </p:txBody>
      </p:sp>
    </p:spTree>
    <p:extLst>
      <p:ext uri="{BB962C8B-B14F-4D97-AF65-F5344CB8AC3E}">
        <p14:creationId xmlns:p14="http://schemas.microsoft.com/office/powerpoint/2010/main" val="4159339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itle 1"/>
          <p:cNvSpPr txBox="1">
            <a:spLocks/>
          </p:cNvSpPr>
          <p:nvPr/>
        </p:nvSpPr>
        <p:spPr bwMode="auto">
          <a:xfrm>
            <a:off x="191985" y="202842"/>
            <a:ext cx="119098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7" tIns="46778" rIns="93557" bIns="4677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smtClean="0">
                <a:solidFill>
                  <a:prstClr val="white"/>
                </a:solidFill>
                <a:cs typeface="Arial" charset="0"/>
              </a:rPr>
              <a:t>Digital Represents 25.9% Share of Total Usage in 2014</a:t>
            </a:r>
            <a:endParaRPr lang="en-US" sz="2000" b="1" dirty="0">
              <a:solidFill>
                <a:prstClr val="white"/>
              </a:solidFill>
              <a:cs typeface="Arial" charset="0"/>
            </a:endParaRPr>
          </a:p>
          <a:p>
            <a:pPr eaLnBrk="1" hangingPunct="1"/>
            <a:r>
              <a:rPr lang="en-US" sz="2000" b="1" dirty="0" smtClean="0">
                <a:solidFill>
                  <a:prstClr val="white"/>
                </a:solidFill>
              </a:rPr>
              <a:t>Men Use Digital More than Women; I-Gen Highest Digital Users at Almost 40% Share</a:t>
            </a:r>
            <a:endParaRPr lang="en-US" sz="2000" b="1" dirty="0">
              <a:solidFill>
                <a:prstClr val="white"/>
              </a:solidFill>
              <a:cs typeface="Arial" charset="0"/>
            </a:endParaRPr>
          </a:p>
        </p:txBody>
      </p:sp>
      <p:sp>
        <p:nvSpPr>
          <p:cNvPr id="78860" name="Rectangle 21"/>
          <p:cNvSpPr>
            <a:spLocks noChangeArrowheads="1"/>
          </p:cNvSpPr>
          <p:nvPr/>
        </p:nvSpPr>
        <p:spPr bwMode="auto">
          <a:xfrm>
            <a:off x="4267200" y="5697039"/>
            <a:ext cx="76200" cy="76200"/>
          </a:xfrm>
          <a:prstGeom prst="rect">
            <a:avLst/>
          </a:prstGeom>
          <a:solidFill>
            <a:schemeClr val="accent1">
              <a:lumMod val="75000"/>
            </a:schemeClr>
          </a:solidFill>
          <a:ln w="38100">
            <a:solidFill>
              <a:schemeClr val="accent1">
                <a:lumMod val="75000"/>
              </a:schemeClr>
            </a:solidFill>
            <a:round/>
            <a:headEnd/>
            <a:tailEnd type="triangle" w="med" len="med"/>
          </a:ln>
        </p:spPr>
        <p:txBody>
          <a:bodyPr lIns="93557" tIns="46778" rIns="93557" bIns="46778" anchor="ctr"/>
          <a:lstStyle/>
          <a:p>
            <a:pPr algn="ctr"/>
            <a:endParaRPr lang="en-US" dirty="0">
              <a:solidFill>
                <a:prstClr val="black"/>
              </a:solidFill>
            </a:endParaRPr>
          </a:p>
        </p:txBody>
      </p:sp>
      <p:sp>
        <p:nvSpPr>
          <p:cNvPr id="78861" name="Rectangle 22"/>
          <p:cNvSpPr>
            <a:spLocks noChangeArrowheads="1"/>
          </p:cNvSpPr>
          <p:nvPr/>
        </p:nvSpPr>
        <p:spPr bwMode="auto">
          <a:xfrm>
            <a:off x="6343108" y="5686019"/>
            <a:ext cx="76200" cy="76200"/>
          </a:xfrm>
          <a:prstGeom prst="rect">
            <a:avLst/>
          </a:prstGeom>
          <a:solidFill>
            <a:srgbClr val="C00000"/>
          </a:solidFill>
          <a:ln w="38100">
            <a:solidFill>
              <a:srgbClr val="C00000"/>
            </a:solidFill>
            <a:round/>
            <a:headEnd/>
            <a:tailEnd type="triangle" w="med" len="med"/>
          </a:ln>
        </p:spPr>
        <p:txBody>
          <a:bodyPr lIns="93557" tIns="46778" rIns="93557" bIns="46778" anchor="ctr"/>
          <a:lstStyle/>
          <a:p>
            <a:pPr algn="ctr"/>
            <a:endParaRPr lang="en-US" dirty="0">
              <a:solidFill>
                <a:prstClr val="black"/>
              </a:solidFill>
            </a:endParaRPr>
          </a:p>
        </p:txBody>
      </p:sp>
      <p:sp>
        <p:nvSpPr>
          <p:cNvPr id="78862" name="TextBox 23"/>
          <p:cNvSpPr txBox="1">
            <a:spLocks noChangeArrowheads="1"/>
          </p:cNvSpPr>
          <p:nvPr/>
        </p:nvSpPr>
        <p:spPr bwMode="auto">
          <a:xfrm>
            <a:off x="4343407" y="5620842"/>
            <a:ext cx="1099447" cy="2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57" tIns="46778" rIns="93557" bIns="4677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smtClean="0">
                <a:solidFill>
                  <a:prstClr val="black"/>
                </a:solidFill>
              </a:rPr>
              <a:t>Digital Usage</a:t>
            </a:r>
            <a:endParaRPr lang="en-US" sz="1200" dirty="0">
              <a:solidFill>
                <a:prstClr val="black"/>
              </a:solidFill>
            </a:endParaRPr>
          </a:p>
        </p:txBody>
      </p:sp>
      <p:sp>
        <p:nvSpPr>
          <p:cNvPr id="78863" name="TextBox 24"/>
          <p:cNvSpPr txBox="1">
            <a:spLocks noChangeArrowheads="1"/>
          </p:cNvSpPr>
          <p:nvPr/>
        </p:nvSpPr>
        <p:spPr bwMode="auto">
          <a:xfrm>
            <a:off x="6406625" y="5609822"/>
            <a:ext cx="1383884" cy="2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57" tIns="46778" rIns="93557" bIns="4677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smtClean="0">
                <a:solidFill>
                  <a:prstClr val="black"/>
                </a:solidFill>
              </a:rPr>
              <a:t>Traditional Usage</a:t>
            </a:r>
            <a:endParaRPr lang="en-US" sz="1200" dirty="0">
              <a:solidFill>
                <a:prstClr val="black"/>
              </a:solidFill>
            </a:endParaRPr>
          </a:p>
        </p:txBody>
      </p:sp>
      <p:sp>
        <p:nvSpPr>
          <p:cNvPr id="24" name="TextBox 18"/>
          <p:cNvSpPr txBox="1">
            <a:spLocks noChangeArrowheads="1"/>
          </p:cNvSpPr>
          <p:nvPr/>
        </p:nvSpPr>
        <p:spPr bwMode="auto">
          <a:xfrm>
            <a:off x="3202886" y="3388101"/>
            <a:ext cx="8370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smtClean="0">
                <a:solidFill>
                  <a:prstClr val="black"/>
                </a:solidFill>
              </a:rPr>
              <a:t>Millennials</a:t>
            </a:r>
            <a:endParaRPr lang="en-US" sz="1000" b="1" dirty="0">
              <a:solidFill>
                <a:prstClr val="black"/>
              </a:solidFill>
            </a:endParaRPr>
          </a:p>
        </p:txBody>
      </p:sp>
      <p:sp>
        <p:nvSpPr>
          <p:cNvPr id="17" name="TextBox 18"/>
          <p:cNvSpPr txBox="1">
            <a:spLocks noChangeArrowheads="1"/>
          </p:cNvSpPr>
          <p:nvPr/>
        </p:nvSpPr>
        <p:spPr bwMode="auto">
          <a:xfrm>
            <a:off x="919027" y="3362930"/>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smtClean="0">
                <a:solidFill>
                  <a:prstClr val="black"/>
                </a:solidFill>
              </a:rPr>
              <a:t>i-Gen</a:t>
            </a:r>
            <a:endParaRPr lang="en-US" sz="1000" b="1" dirty="0">
              <a:solidFill>
                <a:prstClr val="black"/>
              </a:solidFill>
            </a:endParaRPr>
          </a:p>
        </p:txBody>
      </p:sp>
      <p:sp>
        <p:nvSpPr>
          <p:cNvPr id="18" name="TextBox 18"/>
          <p:cNvSpPr txBox="1">
            <a:spLocks noChangeArrowheads="1"/>
          </p:cNvSpPr>
          <p:nvPr/>
        </p:nvSpPr>
        <p:spPr bwMode="auto">
          <a:xfrm>
            <a:off x="5764412" y="3397908"/>
            <a:ext cx="5613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smtClean="0">
                <a:solidFill>
                  <a:prstClr val="black"/>
                </a:solidFill>
              </a:rPr>
              <a:t>Gen-X</a:t>
            </a:r>
            <a:endParaRPr lang="en-US" sz="1000" b="1" dirty="0">
              <a:solidFill>
                <a:prstClr val="black"/>
              </a:solidFill>
            </a:endParaRPr>
          </a:p>
        </p:txBody>
      </p:sp>
      <p:graphicFrame>
        <p:nvGraphicFramePr>
          <p:cNvPr id="5" name="Chart 4"/>
          <p:cNvGraphicFramePr/>
          <p:nvPr>
            <p:extLst/>
          </p:nvPr>
        </p:nvGraphicFramePr>
        <p:xfrm>
          <a:off x="-361216" y="3667316"/>
          <a:ext cx="3072167" cy="1966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p:nvPr>
            <p:extLst/>
          </p:nvPr>
        </p:nvGraphicFramePr>
        <p:xfrm>
          <a:off x="745854" y="1411704"/>
          <a:ext cx="3072167" cy="1966353"/>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18"/>
          <p:cNvSpPr txBox="1">
            <a:spLocks noChangeArrowheads="1"/>
          </p:cNvSpPr>
          <p:nvPr/>
        </p:nvSpPr>
        <p:spPr bwMode="auto">
          <a:xfrm>
            <a:off x="2036517" y="1146291"/>
            <a:ext cx="4908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smtClean="0">
                <a:solidFill>
                  <a:prstClr val="black"/>
                </a:solidFill>
              </a:rPr>
              <a:t>Total</a:t>
            </a:r>
            <a:endParaRPr lang="en-US" sz="1000" b="1" dirty="0">
              <a:solidFill>
                <a:prstClr val="black"/>
              </a:solidFill>
            </a:endParaRPr>
          </a:p>
        </p:txBody>
      </p:sp>
      <p:graphicFrame>
        <p:nvGraphicFramePr>
          <p:cNvPr id="28" name="Chart 27"/>
          <p:cNvGraphicFramePr/>
          <p:nvPr>
            <p:extLst/>
          </p:nvPr>
        </p:nvGraphicFramePr>
        <p:xfrm>
          <a:off x="4448901" y="1407519"/>
          <a:ext cx="3072167" cy="1966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p:cNvGraphicFramePr/>
          <p:nvPr>
            <p:extLst/>
          </p:nvPr>
        </p:nvGraphicFramePr>
        <p:xfrm>
          <a:off x="8179501" y="1392512"/>
          <a:ext cx="3072167" cy="1966353"/>
        </p:xfrm>
        <a:graphic>
          <a:graphicData uri="http://schemas.openxmlformats.org/drawingml/2006/chart">
            <c:chart xmlns:c="http://schemas.openxmlformats.org/drawingml/2006/chart" xmlns:r="http://schemas.openxmlformats.org/officeDocument/2006/relationships" r:id="rId6"/>
          </a:graphicData>
        </a:graphic>
      </p:graphicFrame>
      <p:sp>
        <p:nvSpPr>
          <p:cNvPr id="30" name="TextBox 18"/>
          <p:cNvSpPr txBox="1">
            <a:spLocks noChangeArrowheads="1"/>
          </p:cNvSpPr>
          <p:nvPr/>
        </p:nvSpPr>
        <p:spPr bwMode="auto">
          <a:xfrm>
            <a:off x="5764412" y="1171616"/>
            <a:ext cx="4411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smtClean="0">
                <a:solidFill>
                  <a:prstClr val="black"/>
                </a:solidFill>
              </a:rPr>
              <a:t>Men</a:t>
            </a:r>
            <a:endParaRPr lang="en-US" sz="1000" b="1" dirty="0">
              <a:solidFill>
                <a:prstClr val="black"/>
              </a:solidFill>
            </a:endParaRPr>
          </a:p>
        </p:txBody>
      </p:sp>
      <p:sp>
        <p:nvSpPr>
          <p:cNvPr id="31" name="TextBox 18"/>
          <p:cNvSpPr txBox="1">
            <a:spLocks noChangeArrowheads="1"/>
          </p:cNvSpPr>
          <p:nvPr/>
        </p:nvSpPr>
        <p:spPr bwMode="auto">
          <a:xfrm>
            <a:off x="9495011" y="1130750"/>
            <a:ext cx="6479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smtClean="0">
                <a:solidFill>
                  <a:prstClr val="black"/>
                </a:solidFill>
              </a:rPr>
              <a:t>Women</a:t>
            </a:r>
            <a:endParaRPr lang="en-US" sz="1000" b="1" dirty="0">
              <a:solidFill>
                <a:prstClr val="black"/>
              </a:solidFill>
            </a:endParaRPr>
          </a:p>
        </p:txBody>
      </p:sp>
      <p:graphicFrame>
        <p:nvGraphicFramePr>
          <p:cNvPr id="32" name="Chart 31"/>
          <p:cNvGraphicFramePr/>
          <p:nvPr>
            <p:extLst/>
          </p:nvPr>
        </p:nvGraphicFramePr>
        <p:xfrm>
          <a:off x="2061889" y="3667316"/>
          <a:ext cx="3072167" cy="196635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Chart 32"/>
          <p:cNvGraphicFramePr/>
          <p:nvPr>
            <p:extLst/>
          </p:nvPr>
        </p:nvGraphicFramePr>
        <p:xfrm>
          <a:off x="4516893" y="3671595"/>
          <a:ext cx="3072167" cy="196635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4" name="Chart 33"/>
          <p:cNvGraphicFramePr/>
          <p:nvPr>
            <p:extLst/>
          </p:nvPr>
        </p:nvGraphicFramePr>
        <p:xfrm>
          <a:off x="6939998" y="3687862"/>
          <a:ext cx="3072167" cy="1966353"/>
        </p:xfrm>
        <a:graphic>
          <a:graphicData uri="http://schemas.openxmlformats.org/drawingml/2006/chart">
            <c:chart xmlns:c="http://schemas.openxmlformats.org/drawingml/2006/chart" xmlns:r="http://schemas.openxmlformats.org/officeDocument/2006/relationships" r:id="rId9"/>
          </a:graphicData>
        </a:graphic>
      </p:graphicFrame>
      <p:sp>
        <p:nvSpPr>
          <p:cNvPr id="35" name="TextBox 18"/>
          <p:cNvSpPr txBox="1">
            <a:spLocks noChangeArrowheads="1"/>
          </p:cNvSpPr>
          <p:nvPr/>
        </p:nvSpPr>
        <p:spPr bwMode="auto">
          <a:xfrm>
            <a:off x="8125048" y="3400253"/>
            <a:ext cx="739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smtClean="0">
                <a:solidFill>
                  <a:prstClr val="black"/>
                </a:solidFill>
              </a:rPr>
              <a:t>Boomers</a:t>
            </a:r>
            <a:endParaRPr lang="en-US" sz="1000" b="1" dirty="0">
              <a:solidFill>
                <a:prstClr val="black"/>
              </a:solidFill>
            </a:endParaRPr>
          </a:p>
        </p:txBody>
      </p:sp>
      <p:graphicFrame>
        <p:nvGraphicFramePr>
          <p:cNvPr id="36" name="Chart 35"/>
          <p:cNvGraphicFramePr/>
          <p:nvPr>
            <p:extLst/>
          </p:nvPr>
        </p:nvGraphicFramePr>
        <p:xfrm>
          <a:off x="9377190" y="3667316"/>
          <a:ext cx="3072167" cy="1966353"/>
        </p:xfrm>
        <a:graphic>
          <a:graphicData uri="http://schemas.openxmlformats.org/drawingml/2006/chart">
            <c:chart xmlns:c="http://schemas.openxmlformats.org/drawingml/2006/chart" xmlns:r="http://schemas.openxmlformats.org/officeDocument/2006/relationships" r:id="rId10"/>
          </a:graphicData>
        </a:graphic>
      </p:graphicFrame>
      <p:sp>
        <p:nvSpPr>
          <p:cNvPr id="37" name="TextBox 18"/>
          <p:cNvSpPr txBox="1">
            <a:spLocks noChangeArrowheads="1"/>
          </p:cNvSpPr>
          <p:nvPr/>
        </p:nvSpPr>
        <p:spPr bwMode="auto">
          <a:xfrm>
            <a:off x="10512361" y="3362929"/>
            <a:ext cx="8018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smtClean="0">
                <a:solidFill>
                  <a:prstClr val="black"/>
                </a:solidFill>
              </a:rPr>
              <a:t>Great Gen</a:t>
            </a:r>
            <a:endParaRPr lang="en-US" sz="1000" b="1" dirty="0">
              <a:solidFill>
                <a:prstClr val="black"/>
              </a:solidFill>
            </a:endParaRPr>
          </a:p>
        </p:txBody>
      </p:sp>
    </p:spTree>
    <p:extLst>
      <p:ext uri="{BB962C8B-B14F-4D97-AF65-F5344CB8AC3E}">
        <p14:creationId xmlns:p14="http://schemas.microsoft.com/office/powerpoint/2010/main" val="167353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66825" y="1425324"/>
          <a:ext cx="11672047" cy="389030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8"/>
          <p:cNvSpPr>
            <a:spLocks noChangeArrowheads="1"/>
          </p:cNvSpPr>
          <p:nvPr/>
        </p:nvSpPr>
        <p:spPr bwMode="auto">
          <a:xfrm>
            <a:off x="166825" y="1114998"/>
            <a:ext cx="4832861" cy="307777"/>
          </a:xfrm>
          <a:prstGeom prst="rect">
            <a:avLst/>
          </a:prstGeom>
          <a:noFill/>
          <a:ln w="9525">
            <a:noFill/>
            <a:miter lim="800000"/>
            <a:headEnd/>
            <a:tailEnd/>
          </a:ln>
        </p:spPr>
        <p:txBody>
          <a:bodyPr wrap="none">
            <a:spAutoFit/>
          </a:bodyPr>
          <a:lstStyle/>
          <a:p>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Total Media Usage &amp; Exposure by Media Silos </a:t>
            </a:r>
            <a:r>
              <a:rPr lang="en-US" sz="1400" b="1" dirty="0">
                <a:latin typeface="Arial" panose="020B0604020202020204" pitchFamily="34" charset="0"/>
                <a:cs typeface="Arial" panose="020B0604020202020204" pitchFamily="34" charset="0"/>
              </a:rPr>
              <a:t>in 2014</a:t>
            </a:r>
          </a:p>
        </p:txBody>
      </p:sp>
      <p:sp>
        <p:nvSpPr>
          <p:cNvPr id="10" name="Title 1"/>
          <p:cNvSpPr txBox="1">
            <a:spLocks/>
          </p:cNvSpPr>
          <p:nvPr/>
        </p:nvSpPr>
        <p:spPr>
          <a:xfrm>
            <a:off x="138766" y="300798"/>
            <a:ext cx="11388216" cy="609600"/>
          </a:xfrm>
          <a:prstGeom prst="rect">
            <a:avLst/>
          </a:prstGeom>
        </p:spPr>
        <p:txBody>
          <a:bodyPr/>
          <a:lstStyle/>
          <a:p>
            <a:pPr>
              <a:defRPr/>
            </a:pPr>
            <a:r>
              <a:rPr lang="en-US" sz="2000" b="1" dirty="0" smtClean="0">
                <a:solidFill>
                  <a:schemeClr val="bg1"/>
                </a:solidFill>
                <a:latin typeface="Arial" panose="020B0604020202020204" pitchFamily="34" charset="0"/>
                <a:ea typeface="+mj-ea"/>
                <a:cs typeface="Arial" panose="020B0604020202020204" pitchFamily="34" charset="0"/>
              </a:rPr>
              <a:t>Consumers Use Television More than Any Other Media Silo at 32.5 Hours Per Week in 2014  </a:t>
            </a:r>
          </a:p>
          <a:p>
            <a:pPr>
              <a:defRPr/>
            </a:pPr>
            <a:r>
              <a:rPr lang="en-US" sz="2000" b="1" dirty="0" smtClean="0">
                <a:solidFill>
                  <a:schemeClr val="bg1"/>
                </a:solidFill>
                <a:latin typeface="Arial" panose="020B0604020202020204" pitchFamily="34" charset="0"/>
                <a:ea typeface="+mj-ea"/>
                <a:cs typeface="Arial" panose="020B0604020202020204" pitchFamily="34" charset="0"/>
              </a:rPr>
              <a:t>Legacy Digital Media, Content Only Available on Digital Devices, Reached 5.8 HPW </a:t>
            </a:r>
            <a:endParaRPr lang="en-US" sz="2000" b="1" dirty="0">
              <a:solidFill>
                <a:schemeClr val="bg1"/>
              </a:solidFill>
              <a:latin typeface="Arial" panose="020B0604020202020204" pitchFamily="34" charset="0"/>
              <a:ea typeface="+mj-ea"/>
              <a:cs typeface="Arial" panose="020B0604020202020204" pitchFamily="34" charset="0"/>
            </a:endParaRPr>
          </a:p>
        </p:txBody>
      </p:sp>
      <p:sp>
        <p:nvSpPr>
          <p:cNvPr id="6" name="TextBox 5"/>
          <p:cNvSpPr txBox="1"/>
          <p:nvPr/>
        </p:nvSpPr>
        <p:spPr>
          <a:xfrm>
            <a:off x="96985" y="5315633"/>
            <a:ext cx="11982063" cy="646331"/>
          </a:xfrm>
          <a:prstGeom prst="rect">
            <a:avLst/>
          </a:prstGeom>
          <a:noFill/>
        </p:spPr>
        <p:txBody>
          <a:bodyPr wrap="none" rtlCol="0">
            <a:spAutoFit/>
          </a:bodyPr>
          <a:lstStyle/>
          <a:p>
            <a:pPr marL="228600" indent="-228600">
              <a:buAutoNum type="alphaLcParenBoth"/>
            </a:pPr>
            <a:r>
              <a:rPr lang="en-US" sz="1200" dirty="0" smtClean="0">
                <a:latin typeface="Arial" panose="020B0604020202020204" pitchFamily="34" charset="0"/>
                <a:cs typeface="Arial" panose="020B0604020202020204" pitchFamily="34" charset="0"/>
              </a:rPr>
              <a:t>Legacy Internet </a:t>
            </a:r>
            <a:r>
              <a:rPr lang="en-US" sz="1200" dirty="0">
                <a:latin typeface="Arial" panose="020B0604020202020204" pitchFamily="34" charset="0"/>
                <a:cs typeface="Arial" panose="020B0604020202020204" pitchFamily="34" charset="0"/>
              </a:rPr>
              <a:t>&amp; Mobile </a:t>
            </a:r>
            <a:r>
              <a:rPr lang="en-US" sz="1200" dirty="0" smtClean="0">
                <a:latin typeface="Arial" panose="020B0604020202020204" pitchFamily="34" charset="0"/>
                <a:cs typeface="Arial" panose="020B0604020202020204" pitchFamily="34" charset="0"/>
              </a:rPr>
              <a:t>Media are </a:t>
            </a:r>
            <a:r>
              <a:rPr lang="en-US" sz="1200" dirty="0">
                <a:latin typeface="Arial" panose="020B0604020202020204" pitchFamily="34" charset="0"/>
                <a:cs typeface="Arial" panose="020B0604020202020204" pitchFamily="34" charset="0"/>
              </a:rPr>
              <a:t>specific </a:t>
            </a:r>
            <a:r>
              <a:rPr lang="en-US" sz="1200" dirty="0" smtClean="0">
                <a:latin typeface="Arial" panose="020B0604020202020204" pitchFamily="34" charset="0"/>
                <a:cs typeface="Arial" panose="020B0604020202020204" pitchFamily="34" charset="0"/>
              </a:rPr>
              <a:t>to </a:t>
            </a:r>
            <a:r>
              <a:rPr lang="en-US" sz="1200" dirty="0">
                <a:latin typeface="Arial" panose="020B0604020202020204" pitchFamily="34" charset="0"/>
                <a:cs typeface="Arial" panose="020B0604020202020204" pitchFamily="34" charset="0"/>
              </a:rPr>
              <a:t>channels </a:t>
            </a:r>
            <a:r>
              <a:rPr lang="en-US" sz="1200" dirty="0" smtClean="0">
                <a:latin typeface="Arial" panose="020B0604020202020204" pitchFamily="34" charset="0"/>
                <a:cs typeface="Arial" panose="020B0604020202020204" pitchFamily="34" charset="0"/>
              </a:rPr>
              <a:t>and sites that </a:t>
            </a:r>
            <a:r>
              <a:rPr lang="en-US" sz="1200" dirty="0">
                <a:latin typeface="Arial" panose="020B0604020202020204" pitchFamily="34" charset="0"/>
                <a:cs typeface="Arial" panose="020B0604020202020204" pitchFamily="34" charset="0"/>
              </a:rPr>
              <a:t>are </a:t>
            </a:r>
            <a:r>
              <a:rPr lang="en-US" sz="1200" dirty="0" smtClean="0">
                <a:latin typeface="Arial" panose="020B0604020202020204" pitchFamily="34" charset="0"/>
                <a:cs typeface="Arial" panose="020B0604020202020204" pitchFamily="34" charset="0"/>
              </a:rPr>
              <a:t>exclusively digital</a:t>
            </a:r>
            <a:r>
              <a:rPr lang="en-US" sz="1200" dirty="0">
                <a:latin typeface="Arial" panose="020B0604020202020204" pitchFamily="34" charset="0"/>
                <a:cs typeface="Arial" panose="020B0604020202020204" pitchFamily="34" charset="0"/>
              </a:rPr>
              <a:t>, such as online search and mobile marketing </a:t>
            </a:r>
            <a:r>
              <a:rPr lang="en-US" sz="1200" dirty="0" smtClean="0">
                <a:latin typeface="Arial" panose="020B0604020202020204" pitchFamily="34" charset="0"/>
                <a:cs typeface="Arial" panose="020B0604020202020204" pitchFamily="34" charset="0"/>
              </a:rPr>
              <a:t>apps</a:t>
            </a:r>
          </a:p>
          <a:p>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 </a:t>
            </a:r>
            <a:r>
              <a:rPr lang="en-US" sz="1200" dirty="0" smtClean="0">
                <a:latin typeface="Arial" panose="020B0604020202020204" pitchFamily="34" charset="0"/>
                <a:cs typeface="Arial" panose="020B0604020202020204" pitchFamily="34" charset="0"/>
              </a:rPr>
              <a:t>digital </a:t>
            </a:r>
            <a:r>
              <a:rPr lang="en-US" sz="1200" dirty="0">
                <a:latin typeface="Arial" panose="020B0604020202020204" pitchFamily="34" charset="0"/>
                <a:cs typeface="Arial" panose="020B0604020202020204" pitchFamily="34" charset="0"/>
              </a:rPr>
              <a:t>brand extension of traditional media companies, such as </a:t>
            </a:r>
            <a:r>
              <a:rPr lang="en-US" sz="1200" dirty="0" smtClean="0">
                <a:latin typeface="Arial" panose="020B0604020202020204" pitchFamily="34" charset="0"/>
                <a:cs typeface="Arial" panose="020B0604020202020204" pitchFamily="34" charset="0"/>
              </a:rPr>
              <a:t>videos </a:t>
            </a:r>
            <a:r>
              <a:rPr lang="en-US" sz="1200" dirty="0">
                <a:latin typeface="Arial" panose="020B0604020202020204" pitchFamily="34" charset="0"/>
                <a:cs typeface="Arial" panose="020B0604020202020204" pitchFamily="34" charset="0"/>
              </a:rPr>
              <a:t>placed on ESPN.com &amp; ESPN Mobile, are included in the traditional media platform (e.g., </a:t>
            </a:r>
            <a:r>
              <a:rPr lang="en-US" sz="1200" dirty="0" smtClean="0">
                <a:latin typeface="Arial" panose="020B0604020202020204" pitchFamily="34" charset="0"/>
                <a:cs typeface="Arial" panose="020B0604020202020204" pitchFamily="34" charset="0"/>
              </a:rPr>
              <a:t>TV).</a:t>
            </a:r>
          </a:p>
          <a:p>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Additionally, all forms of the media platform, including pure-play digital companies are included in that platform, such as Huffington Post in </a:t>
            </a:r>
            <a:r>
              <a:rPr lang="en-US" sz="1200" dirty="0" smtClean="0">
                <a:latin typeface="Arial" panose="020B0604020202020204" pitchFamily="34" charset="0"/>
                <a:cs typeface="Arial" panose="020B0604020202020204" pitchFamily="34" charset="0"/>
              </a:rPr>
              <a:t>News &amp; Information</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343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Content Placeholder 5"/>
          <p:cNvGraphicFramePr>
            <a:graphicFrameLocks noGrp="1"/>
          </p:cNvGraphicFramePr>
          <p:nvPr>
            <p:ph idx="1"/>
            <p:extLst/>
          </p:nvPr>
        </p:nvGraphicFramePr>
        <p:xfrm>
          <a:off x="487363" y="1196975"/>
          <a:ext cx="11145837" cy="4584700"/>
        </p:xfrm>
        <a:graphic>
          <a:graphicData uri="http://schemas.openxmlformats.org/presentationml/2006/ole">
            <mc:AlternateContent xmlns:mc="http://schemas.openxmlformats.org/markup-compatibility/2006">
              <mc:Choice xmlns:v="urn:schemas-microsoft-com:vml" Requires="v">
                <p:oleObj spid="_x0000_s473093" name="Worksheet" r:id="rId4" imgW="8219969" imgH="3381458" progId="Excel.Sheet.8">
                  <p:embed/>
                </p:oleObj>
              </mc:Choice>
              <mc:Fallback>
                <p:oleObj name="Worksheet" r:id="rId4" imgW="8219969" imgH="3381458" progId="Excel.Sheet.8">
                  <p:embed/>
                  <p:pic>
                    <p:nvPicPr>
                      <p:cNvPr id="0" name=""/>
                      <p:cNvPicPr>
                        <a:picLocks noGrp="1" noChangeArrowheads="1"/>
                      </p:cNvPicPr>
                      <p:nvPr/>
                    </p:nvPicPr>
                    <p:blipFill>
                      <a:blip r:embed="rId5"/>
                      <a:srcRect/>
                      <a:stretch>
                        <a:fillRect/>
                      </a:stretch>
                    </p:blipFill>
                    <p:spPr bwMode="auto">
                      <a:xfrm>
                        <a:off x="487363" y="1196975"/>
                        <a:ext cx="11145837" cy="4584700"/>
                      </a:xfrm>
                      <a:prstGeom prst="rect">
                        <a:avLst/>
                      </a:prstGeom>
                      <a:noFill/>
                      <a:extLst/>
                    </p:spPr>
                  </p:pic>
                </p:oleObj>
              </mc:Fallback>
            </mc:AlternateContent>
          </a:graphicData>
        </a:graphic>
      </p:graphicFrame>
      <p:sp>
        <p:nvSpPr>
          <p:cNvPr id="9" name="Title 1"/>
          <p:cNvSpPr>
            <a:spLocks noGrp="1"/>
          </p:cNvSpPr>
          <p:nvPr>
            <p:ph type="title"/>
          </p:nvPr>
        </p:nvSpPr>
        <p:spPr>
          <a:xfrm>
            <a:off x="139399" y="199495"/>
            <a:ext cx="12151213" cy="533400"/>
          </a:xfrm>
        </p:spPr>
        <p:txBody>
          <a:bodyPr/>
          <a:lstStyle/>
          <a:p>
            <a:r>
              <a:rPr lang="en-US" sz="2000" b="1" dirty="0" smtClean="0">
                <a:solidFill>
                  <a:schemeClr val="bg1"/>
                </a:solidFill>
                <a:latin typeface="Arial" charset="0"/>
                <a:cs typeface="Arial" charset="0"/>
              </a:rPr>
              <a:t>Digital US Media Usage &amp; Exposure Rose 9.6% in </a:t>
            </a:r>
            <a:r>
              <a:rPr lang="en-US" sz="2000" b="1" dirty="0">
                <a:solidFill>
                  <a:schemeClr val="bg1"/>
                </a:solidFill>
                <a:latin typeface="Arial" charset="0"/>
                <a:cs typeface="Arial" charset="0"/>
              </a:rPr>
              <a:t>2014 to </a:t>
            </a:r>
            <a:r>
              <a:rPr lang="en-US" sz="2000" b="1" dirty="0" smtClean="0">
                <a:solidFill>
                  <a:schemeClr val="bg1"/>
                </a:solidFill>
                <a:latin typeface="Arial" charset="0"/>
                <a:cs typeface="Arial" charset="0"/>
              </a:rPr>
              <a:t>16.8 Hours Per Week</a:t>
            </a:r>
            <a:br>
              <a:rPr lang="en-US" sz="2000" b="1" dirty="0" smtClean="0">
                <a:solidFill>
                  <a:schemeClr val="bg1"/>
                </a:solidFill>
                <a:latin typeface="Arial" charset="0"/>
                <a:cs typeface="Arial" charset="0"/>
              </a:rPr>
            </a:br>
            <a:r>
              <a:rPr lang="en-US" sz="2000" b="1" dirty="0" smtClean="0">
                <a:solidFill>
                  <a:schemeClr val="bg1"/>
                </a:solidFill>
                <a:latin typeface="Arial" charset="0"/>
                <a:cs typeface="Arial" charset="0"/>
              </a:rPr>
              <a:t>Projected to Post 7.3% CAGR Gain to 23.9 Hours Per Week in 2019</a:t>
            </a:r>
            <a:endParaRPr lang="en-US" sz="2000" b="1" dirty="0">
              <a:solidFill>
                <a:schemeClr val="bg1"/>
              </a:solidFill>
              <a:latin typeface="Arial" charset="0"/>
              <a:cs typeface="Arial" charset="0"/>
            </a:endParaRPr>
          </a:p>
        </p:txBody>
      </p:sp>
    </p:spTree>
    <p:extLst>
      <p:ext uri="{BB962C8B-B14F-4D97-AF65-F5344CB8AC3E}">
        <p14:creationId xmlns:p14="http://schemas.microsoft.com/office/powerpoint/2010/main" val="282439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66825" y="1425324"/>
          <a:ext cx="11672047" cy="451827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8"/>
          <p:cNvSpPr>
            <a:spLocks noChangeArrowheads="1"/>
          </p:cNvSpPr>
          <p:nvPr/>
        </p:nvSpPr>
        <p:spPr bwMode="auto">
          <a:xfrm>
            <a:off x="166825" y="1114998"/>
            <a:ext cx="4229043" cy="307777"/>
          </a:xfrm>
          <a:prstGeom prst="rect">
            <a:avLst/>
          </a:prstGeom>
          <a:noFill/>
          <a:ln w="9525">
            <a:noFill/>
            <a:miter lim="800000"/>
            <a:headEnd/>
            <a:tailEnd/>
          </a:ln>
        </p:spPr>
        <p:txBody>
          <a:bodyPr wrap="none">
            <a:spAutoFit/>
          </a:bodyPr>
          <a:lstStyle/>
          <a:p>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Growth of Digital Media Channel Usage in </a:t>
            </a:r>
            <a:r>
              <a:rPr lang="en-US" sz="1400" b="1" dirty="0">
                <a:latin typeface="Arial" panose="020B0604020202020204" pitchFamily="34" charset="0"/>
                <a:cs typeface="Arial" panose="020B0604020202020204" pitchFamily="34" charset="0"/>
              </a:rPr>
              <a:t>2014</a:t>
            </a:r>
          </a:p>
        </p:txBody>
      </p:sp>
      <p:sp>
        <p:nvSpPr>
          <p:cNvPr id="10" name="Title 1"/>
          <p:cNvSpPr txBox="1">
            <a:spLocks/>
          </p:cNvSpPr>
          <p:nvPr/>
        </p:nvSpPr>
        <p:spPr>
          <a:xfrm>
            <a:off x="0" y="247010"/>
            <a:ext cx="12192000" cy="609600"/>
          </a:xfrm>
          <a:prstGeom prst="rect">
            <a:avLst/>
          </a:prstGeom>
        </p:spPr>
        <p:txBody>
          <a:bodyPr/>
          <a:lstStyle/>
          <a:p>
            <a:pPr>
              <a:defRPr/>
            </a:pPr>
            <a:r>
              <a:rPr lang="en-US" sz="2000" b="1" dirty="0" smtClean="0">
                <a:solidFill>
                  <a:schemeClr val="bg1"/>
                </a:solidFill>
                <a:latin typeface="Arial" panose="020B0604020202020204" pitchFamily="34" charset="0"/>
                <a:ea typeface="+mj-ea"/>
                <a:cs typeface="Arial" panose="020B0604020202020204" pitchFamily="34" charset="0"/>
              </a:rPr>
              <a:t>Mobile Audio Fastest Growing Digital Media Channel for Usage – Up 41% in 2014</a:t>
            </a:r>
          </a:p>
          <a:p>
            <a:pPr>
              <a:defRPr/>
            </a:pPr>
            <a:r>
              <a:rPr lang="en-US" sz="2000" b="1" dirty="0" smtClean="0">
                <a:solidFill>
                  <a:schemeClr val="bg1"/>
                </a:solidFill>
                <a:latin typeface="Arial" panose="020B0604020202020204" pitchFamily="34" charset="0"/>
                <a:ea typeface="+mj-ea"/>
                <a:cs typeface="Arial" panose="020B0604020202020204" pitchFamily="34" charset="0"/>
              </a:rPr>
              <a:t>PC Usage for Search &amp; E-Mail and e-Commerce Fell As Consumers Switch to Mobile Devices</a:t>
            </a:r>
            <a:endParaRPr lang="en-US" sz="20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97364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Content Placeholder 5"/>
          <p:cNvGraphicFramePr>
            <a:graphicFrameLocks noGrp="1"/>
          </p:cNvGraphicFramePr>
          <p:nvPr>
            <p:ph idx="1"/>
            <p:extLst/>
          </p:nvPr>
        </p:nvGraphicFramePr>
        <p:xfrm>
          <a:off x="487363" y="1196975"/>
          <a:ext cx="11145837" cy="4584700"/>
        </p:xfrm>
        <a:graphic>
          <a:graphicData uri="http://schemas.openxmlformats.org/presentationml/2006/ole">
            <mc:AlternateContent xmlns:mc="http://schemas.openxmlformats.org/markup-compatibility/2006">
              <mc:Choice xmlns:v="urn:schemas-microsoft-com:vml" Requires="v">
                <p:oleObj spid="_x0000_s474117" name="Worksheet" r:id="rId4" imgW="8219969" imgH="3381458" progId="Excel.Sheet.8">
                  <p:embed/>
                </p:oleObj>
              </mc:Choice>
              <mc:Fallback>
                <p:oleObj name="Worksheet" r:id="rId4" imgW="8219969" imgH="3381458" progId="Excel.Sheet.8">
                  <p:embed/>
                  <p:pic>
                    <p:nvPicPr>
                      <p:cNvPr id="0" name=""/>
                      <p:cNvPicPr>
                        <a:picLocks noGrp="1" noChangeArrowheads="1"/>
                      </p:cNvPicPr>
                      <p:nvPr/>
                    </p:nvPicPr>
                    <p:blipFill>
                      <a:blip r:embed="rId5"/>
                      <a:srcRect/>
                      <a:stretch>
                        <a:fillRect/>
                      </a:stretch>
                    </p:blipFill>
                    <p:spPr bwMode="auto">
                      <a:xfrm>
                        <a:off x="487363" y="1196975"/>
                        <a:ext cx="11145837" cy="4584700"/>
                      </a:xfrm>
                      <a:prstGeom prst="rect">
                        <a:avLst/>
                      </a:prstGeom>
                      <a:noFill/>
                      <a:extLst/>
                    </p:spPr>
                  </p:pic>
                </p:oleObj>
              </mc:Fallback>
            </mc:AlternateContent>
          </a:graphicData>
        </a:graphic>
      </p:graphicFrame>
      <p:sp>
        <p:nvSpPr>
          <p:cNvPr id="9" name="Title 1"/>
          <p:cNvSpPr>
            <a:spLocks noGrp="1"/>
          </p:cNvSpPr>
          <p:nvPr>
            <p:ph type="title"/>
          </p:nvPr>
        </p:nvSpPr>
        <p:spPr>
          <a:xfrm>
            <a:off x="139399" y="199495"/>
            <a:ext cx="12151213" cy="533400"/>
          </a:xfrm>
        </p:spPr>
        <p:txBody>
          <a:bodyPr/>
          <a:lstStyle/>
          <a:p>
            <a:r>
              <a:rPr lang="en-US" sz="2000" b="1" dirty="0" smtClean="0">
                <a:solidFill>
                  <a:schemeClr val="bg1"/>
                </a:solidFill>
                <a:latin typeface="Arial" charset="0"/>
                <a:cs typeface="Arial" charset="0"/>
              </a:rPr>
              <a:t>Traditional US Media Usage &amp; Exposure Fell 2.1% in </a:t>
            </a:r>
            <a:r>
              <a:rPr lang="en-US" sz="2000" b="1" dirty="0">
                <a:solidFill>
                  <a:schemeClr val="bg1"/>
                </a:solidFill>
                <a:latin typeface="Arial" charset="0"/>
                <a:cs typeface="Arial" charset="0"/>
              </a:rPr>
              <a:t>2014 to </a:t>
            </a:r>
            <a:r>
              <a:rPr lang="en-US" sz="2000" b="1" dirty="0" smtClean="0">
                <a:solidFill>
                  <a:schemeClr val="bg1"/>
                </a:solidFill>
                <a:latin typeface="Arial" charset="0"/>
                <a:cs typeface="Arial" charset="0"/>
              </a:rPr>
              <a:t>47.9 Hours Per Week</a:t>
            </a:r>
            <a:br>
              <a:rPr lang="en-US" sz="2000" b="1" dirty="0" smtClean="0">
                <a:solidFill>
                  <a:schemeClr val="bg1"/>
                </a:solidFill>
                <a:latin typeface="Arial" charset="0"/>
                <a:cs typeface="Arial" charset="0"/>
              </a:rPr>
            </a:br>
            <a:r>
              <a:rPr lang="en-US" sz="2000" b="1" dirty="0" smtClean="0">
                <a:solidFill>
                  <a:schemeClr val="bg1"/>
                </a:solidFill>
                <a:latin typeface="Arial" charset="0"/>
                <a:cs typeface="Arial" charset="0"/>
              </a:rPr>
              <a:t>Projected to Post 2.1% CAGR Decline to 43.1 Hours Per Week in 2019</a:t>
            </a:r>
            <a:endParaRPr lang="en-US" sz="2000" b="1" dirty="0">
              <a:solidFill>
                <a:schemeClr val="bg1"/>
              </a:solidFill>
              <a:latin typeface="Arial" charset="0"/>
              <a:cs typeface="Arial" charset="0"/>
            </a:endParaRPr>
          </a:p>
        </p:txBody>
      </p:sp>
    </p:spTree>
    <p:extLst>
      <p:ext uri="{BB962C8B-B14F-4D97-AF65-F5344CB8AC3E}">
        <p14:creationId xmlns:p14="http://schemas.microsoft.com/office/powerpoint/2010/main" val="290635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itle 1"/>
          <p:cNvSpPr txBox="1">
            <a:spLocks/>
          </p:cNvSpPr>
          <p:nvPr/>
        </p:nvSpPr>
        <p:spPr bwMode="auto">
          <a:xfrm>
            <a:off x="0" y="188258"/>
            <a:ext cx="1196788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smtClean="0">
                <a:solidFill>
                  <a:prstClr val="white"/>
                </a:solidFill>
                <a:cs typeface="Arial" charset="0"/>
              </a:rPr>
              <a:t>US Digital Media Usage &amp; Exposure Outpaces GDP Growth by 3-5 Points</a:t>
            </a:r>
          </a:p>
          <a:p>
            <a:pPr eaLnBrk="1" hangingPunct="1"/>
            <a:r>
              <a:rPr lang="en-US" sz="2000" b="1" dirty="0" smtClean="0">
                <a:solidFill>
                  <a:prstClr val="white"/>
                </a:solidFill>
                <a:cs typeface="Arial" charset="0"/>
              </a:rPr>
              <a:t>Overall and Traditional Media Usage Underperform Economic Growth by 2-6 Points</a:t>
            </a:r>
            <a:endParaRPr lang="en-US" sz="2000" b="1" dirty="0">
              <a:solidFill>
                <a:prstClr val="white"/>
              </a:solidFill>
              <a:cs typeface="Arial" charset="0"/>
            </a:endParaRPr>
          </a:p>
        </p:txBody>
      </p:sp>
      <p:graphicFrame>
        <p:nvGraphicFramePr>
          <p:cNvPr id="18" name="Chart 17"/>
          <p:cNvGraphicFramePr/>
          <p:nvPr>
            <p:extLst/>
          </p:nvPr>
        </p:nvGraphicFramePr>
        <p:xfrm>
          <a:off x="375192" y="1174539"/>
          <a:ext cx="11217498" cy="4380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5149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 y="1094707"/>
            <a:ext cx="12192001" cy="1846659"/>
          </a:xfrm>
          <a:prstGeom prst="rect">
            <a:avLst/>
          </a:prstGeom>
          <a:noFill/>
          <a:ln w="9525">
            <a:noFill/>
            <a:miter lim="800000"/>
            <a:headEnd/>
            <a:tailEnd/>
          </a:ln>
        </p:spPr>
        <p:txBody>
          <a:bodyPr wrap="square">
            <a:spAutoFit/>
          </a:bodyPr>
          <a:lstStyle/>
          <a:p>
            <a:pPr algn="just"/>
            <a:r>
              <a:rPr lang="en-US" sz="1200" dirty="0" smtClean="0">
                <a:latin typeface="Arial" panose="020B0604020202020204" pitchFamily="34" charset="0"/>
                <a:cs typeface="Arial" panose="020B0604020202020204" pitchFamily="34" charset="0"/>
              </a:rPr>
              <a:t>This is the second report of the three-part series in the PQ Media </a:t>
            </a:r>
            <a:r>
              <a:rPr lang="en-US" sz="1200" i="1" dirty="0" smtClean="0">
                <a:latin typeface="Arial" panose="020B0604020202020204" pitchFamily="34" charset="0"/>
                <a:cs typeface="Arial" panose="020B0604020202020204" pitchFamily="34" charset="0"/>
              </a:rPr>
              <a:t>Global Media &amp; Technology Forecast Intellicast Series</a:t>
            </a:r>
            <a:r>
              <a:rPr lang="en-US" sz="1200" dirty="0" smtClean="0">
                <a:latin typeface="Arial" panose="020B0604020202020204" pitchFamily="34" charset="0"/>
                <a:cs typeface="Arial" panose="020B0604020202020204" pitchFamily="34" charset="0"/>
              </a:rPr>
              <a:t>. This series delivers the first holistic map of the media ecosystem. It is organized by country, medium, channel, device, generation and gender, covering more than  100 digital and traditional media channels and 15 leading global markets, including the US. The findings are comprehensive, data rich, and forms the foundation of essential media business intelligence. Click on any of the links below to visit PQ Media’s Research Report webpage and download the free executive summaries of last year’s reports  The 2015 editions of the last report will be released later this year. </a:t>
            </a:r>
          </a:p>
          <a:p>
            <a:pPr algn="just"/>
            <a:endParaRPr lang="en-US" sz="600" dirty="0" smtClean="0">
              <a:latin typeface="Arial" panose="020B0604020202020204" pitchFamily="34" charset="0"/>
              <a:cs typeface="Arial" panose="020B0604020202020204" pitchFamily="34" charset="0"/>
            </a:endParaRPr>
          </a:p>
          <a:p>
            <a:pPr algn="just"/>
            <a:r>
              <a:rPr lang="en-US" sz="1200" i="1" dirty="0" smtClean="0">
                <a:latin typeface="Arial" panose="020B0604020202020204" pitchFamily="34" charset="0"/>
                <a:cs typeface="Arial" panose="020B0604020202020204" pitchFamily="34" charset="0"/>
                <a:hlinkClick r:id="rId2"/>
              </a:rPr>
              <a:t>Global Digital &amp; Alternative Media Revenue Forecast 2014-18</a:t>
            </a:r>
            <a:r>
              <a:rPr lang="en-US" sz="1200" dirty="0" smtClean="0">
                <a:latin typeface="Arial" panose="020B0604020202020204" pitchFamily="34" charset="0"/>
                <a:cs typeface="Arial" panose="020B0604020202020204" pitchFamily="34" charset="0"/>
                <a:hlinkClick r:id="rId2"/>
              </a:rPr>
              <a:t>. </a:t>
            </a:r>
            <a:endParaRPr lang="en-US" sz="1200" dirty="0" smtClean="0">
              <a:latin typeface="Arial" panose="020B0604020202020204" pitchFamily="34" charset="0"/>
              <a:cs typeface="Arial" panose="020B0604020202020204" pitchFamily="34" charset="0"/>
            </a:endParaRPr>
          </a:p>
          <a:p>
            <a:pPr algn="just"/>
            <a:endParaRPr lang="en-US" sz="1200" dirty="0" smtClean="0">
              <a:latin typeface="Arial" panose="020B0604020202020204" pitchFamily="34" charset="0"/>
              <a:cs typeface="Arial" panose="020B0604020202020204" pitchFamily="34" charset="0"/>
            </a:endParaRPr>
          </a:p>
          <a:p>
            <a:pPr algn="just"/>
            <a:r>
              <a:rPr lang="en-US" sz="1200" i="1" dirty="0" smtClean="0">
                <a:latin typeface="Arial" panose="020B0604020202020204" pitchFamily="34" charset="0"/>
                <a:cs typeface="Arial" panose="020B0604020202020204" pitchFamily="34" charset="0"/>
                <a:hlinkClick r:id="rId3"/>
              </a:rPr>
              <a:t>Global Consumer Media Usage &amp; Exposure Forecast 2014-18</a:t>
            </a:r>
            <a:r>
              <a:rPr lang="en-US" sz="1200" dirty="0" smtClean="0">
                <a:latin typeface="Arial" panose="020B0604020202020204" pitchFamily="34" charset="0"/>
                <a:cs typeface="Arial" panose="020B0604020202020204" pitchFamily="34" charset="0"/>
                <a:hlinkClick r:id="rId3"/>
              </a:rPr>
              <a:t>. </a:t>
            </a:r>
            <a:endParaRPr lang="en-US" sz="1200" dirty="0" smtClean="0">
              <a:latin typeface="Arial" panose="020B0604020202020204" pitchFamily="34" charset="0"/>
              <a:cs typeface="Arial" panose="020B0604020202020204" pitchFamily="34" charset="0"/>
            </a:endParaRPr>
          </a:p>
          <a:p>
            <a:pPr algn="just"/>
            <a:endParaRPr lang="en-US" sz="1200" dirty="0" smtClean="0">
              <a:latin typeface="Arial" panose="020B0604020202020204" pitchFamily="34" charset="0"/>
              <a:cs typeface="Arial" panose="020B0604020202020204" pitchFamily="34" charset="0"/>
            </a:endParaRPr>
          </a:p>
          <a:p>
            <a:pPr algn="just"/>
            <a:r>
              <a:rPr lang="en-US" sz="1200" i="1" dirty="0" smtClean="0">
                <a:latin typeface="Arial" panose="020B0604020202020204" pitchFamily="34" charset="0"/>
                <a:cs typeface="Arial" panose="020B0604020202020204" pitchFamily="34" charset="0"/>
                <a:hlinkClick r:id="rId4"/>
              </a:rPr>
              <a:t>Global Consumer Spending on Media &amp; Technology Forecast 2014-18</a:t>
            </a:r>
            <a:r>
              <a:rPr lang="en-US" sz="1200" dirty="0" smtClean="0">
                <a:latin typeface="Arial" panose="020B0604020202020204" pitchFamily="34" charset="0"/>
                <a:cs typeface="Arial" panose="020B0604020202020204" pitchFamily="34" charset="0"/>
                <a:hlinkClick r:id="rId4"/>
              </a:rPr>
              <a:t>. </a:t>
            </a:r>
            <a:endParaRPr lang="en-US" sz="1200" dirty="0" smtClean="0">
              <a:latin typeface="Arial" panose="020B0604020202020204" pitchFamily="34" charset="0"/>
              <a:cs typeface="Arial" panose="020B0604020202020204" pitchFamily="34" charset="0"/>
            </a:endParaRPr>
          </a:p>
        </p:txBody>
      </p:sp>
      <p:pic>
        <p:nvPicPr>
          <p:cNvPr id="8" name="Picture 2" descr="http://www.pqmedia.com/images/gcs-mc-tf_report2014-18.jpg"/>
          <p:cNvPicPr>
            <a:picLocks noChangeAspect="1" noChangeArrowheads="1"/>
          </p:cNvPicPr>
          <p:nvPr/>
        </p:nvPicPr>
        <p:blipFill>
          <a:blip r:embed="rId5" cstate="print"/>
          <a:srcRect/>
          <a:stretch>
            <a:fillRect/>
          </a:stretch>
        </p:blipFill>
        <p:spPr bwMode="auto">
          <a:xfrm>
            <a:off x="4209867" y="3120327"/>
            <a:ext cx="3760970" cy="2743200"/>
          </a:xfrm>
          <a:prstGeom prst="rect">
            <a:avLst/>
          </a:prstGeom>
          <a:noFill/>
        </p:spPr>
      </p:pic>
      <p:pic>
        <p:nvPicPr>
          <p:cNvPr id="9" name="Picture 4" descr="http://www.pqmedia.com/images/gmtfs_report2014-18.jpg"/>
          <p:cNvPicPr>
            <a:picLocks noChangeAspect="1" noChangeArrowheads="1"/>
          </p:cNvPicPr>
          <p:nvPr/>
        </p:nvPicPr>
        <p:blipFill>
          <a:blip r:embed="rId6" cstate="print"/>
          <a:srcRect/>
          <a:stretch>
            <a:fillRect/>
          </a:stretch>
        </p:blipFill>
        <p:spPr bwMode="auto">
          <a:xfrm>
            <a:off x="8193309" y="3120327"/>
            <a:ext cx="3760970" cy="2743200"/>
          </a:xfrm>
          <a:prstGeom prst="rect">
            <a:avLst/>
          </a:prstGeom>
          <a:noFill/>
        </p:spPr>
      </p:pic>
      <p:pic>
        <p:nvPicPr>
          <p:cNvPr id="10" name="Picture 6" descr="http://www.pqmedia.com/images/gdmtseries_report1.jpg"/>
          <p:cNvPicPr>
            <a:picLocks noChangeAspect="1" noChangeArrowheads="1"/>
          </p:cNvPicPr>
          <p:nvPr/>
        </p:nvPicPr>
        <p:blipFill>
          <a:blip r:embed="rId7" cstate="print"/>
          <a:srcRect/>
          <a:stretch>
            <a:fillRect/>
          </a:stretch>
        </p:blipFill>
        <p:spPr bwMode="auto">
          <a:xfrm>
            <a:off x="177018" y="3113457"/>
            <a:ext cx="3747046" cy="2746775"/>
          </a:xfrm>
          <a:prstGeom prst="rect">
            <a:avLst/>
          </a:prstGeom>
          <a:noFill/>
        </p:spPr>
      </p:pic>
      <p:sp>
        <p:nvSpPr>
          <p:cNvPr id="11" name="Rectangle 10"/>
          <p:cNvSpPr/>
          <p:nvPr/>
        </p:nvSpPr>
        <p:spPr>
          <a:xfrm>
            <a:off x="6439437" y="1956813"/>
            <a:ext cx="5746126" cy="1015663"/>
          </a:xfrm>
          <a:prstGeom prst="rect">
            <a:avLst/>
          </a:prstGeom>
        </p:spPr>
        <p:txBody>
          <a:bodyPr wrap="square">
            <a:spAutoFit/>
          </a:bodyPr>
          <a:lstStyle/>
          <a:p>
            <a:pPr lvl="0" algn="just"/>
            <a:r>
              <a:rPr lang="en-US" sz="1200" dirty="0">
                <a:solidFill>
                  <a:srgbClr val="000000"/>
                </a:solidFill>
                <a:latin typeface="Arial" panose="020B0604020202020204" pitchFamily="34" charset="0"/>
                <a:cs typeface="Arial" panose="020B0604020202020204" pitchFamily="34" charset="0"/>
              </a:rPr>
              <a:t>Success in </a:t>
            </a:r>
            <a:r>
              <a:rPr lang="en-US" sz="1200" dirty="0" smtClean="0">
                <a:solidFill>
                  <a:srgbClr val="000000"/>
                </a:solidFill>
                <a:latin typeface="Arial" panose="020B0604020202020204" pitchFamily="34" charset="0"/>
                <a:cs typeface="Arial" panose="020B0604020202020204" pitchFamily="34" charset="0"/>
              </a:rPr>
              <a:t>today’s </a:t>
            </a:r>
            <a:r>
              <a:rPr lang="en-US" sz="1200" dirty="0">
                <a:solidFill>
                  <a:srgbClr val="000000"/>
                </a:solidFill>
                <a:latin typeface="Arial" panose="020B0604020202020204" pitchFamily="34" charset="0"/>
                <a:cs typeface="Arial" panose="020B0604020202020204" pitchFamily="34" charset="0"/>
              </a:rPr>
              <a:t>fast-changing media </a:t>
            </a:r>
            <a:r>
              <a:rPr lang="en-US" sz="1200" dirty="0" smtClean="0">
                <a:solidFill>
                  <a:srgbClr val="000000"/>
                </a:solidFill>
                <a:latin typeface="Arial" panose="020B0604020202020204" pitchFamily="34" charset="0"/>
                <a:cs typeface="Arial" panose="020B0604020202020204" pitchFamily="34" charset="0"/>
              </a:rPr>
              <a:t>economy </a:t>
            </a:r>
            <a:r>
              <a:rPr lang="en-US" sz="1200" dirty="0">
                <a:solidFill>
                  <a:srgbClr val="000000"/>
                </a:solidFill>
                <a:latin typeface="Arial" panose="020B0604020202020204" pitchFamily="34" charset="0"/>
                <a:cs typeface="Arial" panose="020B0604020202020204" pitchFamily="34" charset="0"/>
              </a:rPr>
              <a:t>requires timely, accurate and actionable strategic intelligence. Let PQ Media help your organization move towards a successful digital media future with a </a:t>
            </a:r>
            <a:r>
              <a:rPr lang="en-US" sz="1200" dirty="0" smtClean="0">
                <a:solidFill>
                  <a:srgbClr val="000000"/>
                </a:solidFill>
                <a:latin typeface="Arial" panose="020B0604020202020204" pitchFamily="34" charset="0"/>
                <a:cs typeface="Arial" panose="020B0604020202020204" pitchFamily="34" charset="0"/>
              </a:rPr>
              <a:t>free, no-obligation </a:t>
            </a:r>
            <a:r>
              <a:rPr lang="en-US" sz="1200" dirty="0">
                <a:solidFill>
                  <a:srgbClr val="000000"/>
                </a:solidFill>
                <a:latin typeface="Arial" panose="020B0604020202020204" pitchFamily="34" charset="0"/>
                <a:cs typeface="Arial" panose="020B0604020202020204" pitchFamily="34" charset="0"/>
              </a:rPr>
              <a:t>situation review. </a:t>
            </a:r>
            <a:r>
              <a:rPr lang="en-US" sz="1200" dirty="0" smtClean="0">
                <a:solidFill>
                  <a:srgbClr val="000000"/>
                </a:solidFill>
                <a:latin typeface="Arial" panose="020B0604020202020204" pitchFamily="34" charset="0"/>
                <a:cs typeface="Arial" panose="020B0604020202020204" pitchFamily="34" charset="0"/>
              </a:rPr>
              <a:t>To schedule your review, please </a:t>
            </a:r>
            <a:r>
              <a:rPr lang="en-US" sz="1200" dirty="0">
                <a:solidFill>
                  <a:srgbClr val="000000"/>
                </a:solidFill>
                <a:latin typeface="Arial" panose="020B0604020202020204" pitchFamily="34" charset="0"/>
                <a:cs typeface="Arial" panose="020B0604020202020204" pitchFamily="34" charset="0"/>
              </a:rPr>
              <a:t>contact Patrick </a:t>
            </a:r>
            <a:r>
              <a:rPr lang="en-US" sz="1200" dirty="0" smtClean="0">
                <a:solidFill>
                  <a:srgbClr val="000000"/>
                </a:solidFill>
                <a:latin typeface="Arial" panose="020B0604020202020204" pitchFamily="34" charset="0"/>
                <a:cs typeface="Arial" panose="020B0604020202020204" pitchFamily="34" charset="0"/>
              </a:rPr>
              <a:t>Quinn at </a:t>
            </a:r>
            <a:r>
              <a:rPr lang="en-US" sz="1200" dirty="0">
                <a:solidFill>
                  <a:srgbClr val="000000"/>
                </a:solidFill>
                <a:latin typeface="Arial" panose="020B0604020202020204" pitchFamily="34" charset="0"/>
                <a:cs typeface="Arial" panose="020B0604020202020204" pitchFamily="34" charset="0"/>
                <a:hlinkClick r:id="rId8"/>
              </a:rPr>
              <a:t>pquinn@pqmedia.com</a:t>
            </a:r>
            <a:r>
              <a:rPr lang="en-US" sz="1200" dirty="0">
                <a:solidFill>
                  <a:srgbClr val="000000"/>
                </a:solidFill>
                <a:latin typeface="Arial" panose="020B0604020202020204" pitchFamily="34" charset="0"/>
                <a:cs typeface="Arial" panose="020B0604020202020204" pitchFamily="34" charset="0"/>
              </a:rPr>
              <a:t> or </a:t>
            </a:r>
            <a:r>
              <a:rPr lang="en-US" sz="1200" dirty="0" smtClean="0">
                <a:solidFill>
                  <a:srgbClr val="000000"/>
                </a:solidFill>
                <a:latin typeface="Arial" panose="020B0604020202020204" pitchFamily="34" charset="0"/>
                <a:cs typeface="Arial" panose="020B0604020202020204" pitchFamily="34" charset="0"/>
              </a:rPr>
              <a:t>Dr. Leo Kivijarv at </a:t>
            </a:r>
            <a:r>
              <a:rPr lang="en-US" sz="1200" dirty="0" smtClean="0">
                <a:solidFill>
                  <a:srgbClr val="000000"/>
                </a:solidFill>
                <a:latin typeface="Arial" panose="020B0604020202020204" pitchFamily="34" charset="0"/>
                <a:cs typeface="Arial" panose="020B0604020202020204" pitchFamily="34" charset="0"/>
                <a:hlinkClick r:id="rId9"/>
              </a:rPr>
              <a:t>lkivijarv@pqmedia.com</a:t>
            </a:r>
            <a:r>
              <a:rPr lang="en-US" sz="1200" dirty="0" smtClean="0">
                <a:solidFill>
                  <a:srgbClr val="000000"/>
                </a:solidFill>
                <a:latin typeface="Arial" panose="020B0604020202020204" pitchFamily="34" charset="0"/>
                <a:cs typeface="Arial" panose="020B0604020202020204" pitchFamily="34" charset="0"/>
              </a:rPr>
              <a:t> or call 203-569-9449.</a:t>
            </a:r>
            <a:endParaRPr lang="en-US" sz="1200" dirty="0">
              <a:solidFill>
                <a:srgbClr val="000000"/>
              </a:solidFill>
              <a:latin typeface="Arial" panose="020B0604020202020204" pitchFamily="34" charset="0"/>
              <a:cs typeface="Arial" panose="020B0604020202020204" pitchFamily="34" charset="0"/>
            </a:endParaRPr>
          </a:p>
        </p:txBody>
      </p:sp>
      <p:pic>
        <p:nvPicPr>
          <p:cNvPr id="12" name="Picture 2" descr="C:\Users\PQuinn\Documents\PQ Media Logo for PRWeb.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17030" y="2094962"/>
            <a:ext cx="681778"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8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p:cNvSpPr>
            <a:spLocks noGrp="1"/>
          </p:cNvSpPr>
          <p:nvPr>
            <p:ph type="body" idx="1"/>
          </p:nvPr>
        </p:nvSpPr>
        <p:spPr>
          <a:xfrm>
            <a:off x="849248" y="2386014"/>
            <a:ext cx="10473176" cy="1500187"/>
          </a:xfrm>
        </p:spPr>
        <p:txBody>
          <a:bodyPr anchor="ctr"/>
          <a:lstStyle/>
          <a:p>
            <a:pPr marL="838200" lvl="1" indent="-381000" algn="ctr">
              <a:spcBef>
                <a:spcPct val="0"/>
              </a:spcBef>
            </a:pPr>
            <a:r>
              <a:rPr lang="en-US" sz="2800" b="1" i="1" dirty="0" smtClean="0">
                <a:solidFill>
                  <a:srgbClr val="0000FF"/>
                </a:solidFill>
                <a:latin typeface="Arial" panose="020B0604020202020204" pitchFamily="34" charset="0"/>
                <a:cs typeface="Arial" panose="020B0604020202020204" pitchFamily="34" charset="0"/>
              </a:rPr>
              <a:t>Global Consumer Media Usage &amp; Exposure Forecast 2015</a:t>
            </a:r>
          </a:p>
          <a:p>
            <a:pPr marL="838200" lvl="1" indent="-381000" algn="ctr">
              <a:spcBef>
                <a:spcPct val="0"/>
              </a:spcBef>
            </a:pPr>
            <a:endParaRPr lang="en-US" sz="1400" b="1" dirty="0" smtClean="0">
              <a:solidFill>
                <a:schemeClr val="tx1"/>
              </a:solidFill>
              <a:latin typeface="Arial" panose="020B0604020202020204" pitchFamily="34" charset="0"/>
              <a:cs typeface="Arial" panose="020B0604020202020204" pitchFamily="34" charset="0"/>
            </a:endParaRPr>
          </a:p>
          <a:p>
            <a:pPr marL="838200" lvl="1" indent="-381000" algn="ctr">
              <a:spcBef>
                <a:spcPct val="0"/>
              </a:spcBef>
            </a:pPr>
            <a:r>
              <a:rPr lang="en-US" sz="2800" b="1" dirty="0" smtClean="0">
                <a:solidFill>
                  <a:schemeClr val="tx1"/>
                </a:solidFill>
                <a:latin typeface="Arial" panose="020B0604020202020204" pitchFamily="34" charset="0"/>
                <a:cs typeface="Arial" panose="020B0604020202020204" pitchFamily="34" charset="0"/>
              </a:rPr>
              <a:t>Global</a:t>
            </a:r>
            <a:endParaRPr lang="en-US" sz="2400" b="1" dirty="0">
              <a:solidFill>
                <a:schemeClr val="tx1"/>
              </a:solidFill>
              <a:latin typeface="Arial" panose="020B0604020202020204" pitchFamily="34" charset="0"/>
              <a:cs typeface="Arial" panose="020B0604020202020204" pitchFamily="34" charset="0"/>
            </a:endParaRPr>
          </a:p>
        </p:txBody>
      </p:sp>
      <p:sp>
        <p:nvSpPr>
          <p:cNvPr id="21508" name="Footer Placeholder 4"/>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www.pqmedia.com</a:t>
            </a:r>
          </a:p>
        </p:txBody>
      </p:sp>
    </p:spTree>
    <p:extLst>
      <p:ext uri="{BB962C8B-B14F-4D97-AF65-F5344CB8AC3E}">
        <p14:creationId xmlns:p14="http://schemas.microsoft.com/office/powerpoint/2010/main" val="1278088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Content Placeholder 5"/>
          <p:cNvGraphicFramePr>
            <a:graphicFrameLocks noGrp="1"/>
          </p:cNvGraphicFramePr>
          <p:nvPr>
            <p:ph idx="1"/>
            <p:extLst>
              <p:ext uri="{D42A27DB-BD31-4B8C-83A1-F6EECF244321}">
                <p14:modId xmlns:p14="http://schemas.microsoft.com/office/powerpoint/2010/main" val="4125978009"/>
              </p:ext>
            </p:extLst>
          </p:nvPr>
        </p:nvGraphicFramePr>
        <p:xfrm>
          <a:off x="469900" y="1214438"/>
          <a:ext cx="11180763" cy="4548187"/>
        </p:xfrm>
        <a:graphic>
          <a:graphicData uri="http://schemas.openxmlformats.org/presentationml/2006/ole">
            <mc:AlternateContent xmlns:mc="http://schemas.openxmlformats.org/markup-compatibility/2006">
              <mc:Choice xmlns:v="urn:schemas-microsoft-com:vml" Requires="v">
                <p:oleObj spid="_x0000_s469013" name="Worksheet" r:id="rId4" imgW="8219969" imgH="3343397" progId="Excel.Sheet.8">
                  <p:embed/>
                </p:oleObj>
              </mc:Choice>
              <mc:Fallback>
                <p:oleObj name="Worksheet" r:id="rId4" imgW="8219969" imgH="3343397" progId="Excel.Sheet.8">
                  <p:embed/>
                  <p:pic>
                    <p:nvPicPr>
                      <p:cNvPr id="0" name=""/>
                      <p:cNvPicPr>
                        <a:picLocks noGrp="1" noChangeArrowheads="1"/>
                      </p:cNvPicPr>
                      <p:nvPr/>
                    </p:nvPicPr>
                    <p:blipFill>
                      <a:blip r:embed="rId5"/>
                      <a:srcRect/>
                      <a:stretch>
                        <a:fillRect/>
                      </a:stretch>
                    </p:blipFill>
                    <p:spPr bwMode="auto">
                      <a:xfrm>
                        <a:off x="469900" y="1214438"/>
                        <a:ext cx="11180763" cy="4548187"/>
                      </a:xfrm>
                      <a:prstGeom prst="rect">
                        <a:avLst/>
                      </a:prstGeom>
                      <a:noFill/>
                      <a:extLst/>
                    </p:spPr>
                  </p:pic>
                </p:oleObj>
              </mc:Fallback>
            </mc:AlternateContent>
          </a:graphicData>
        </a:graphic>
      </p:graphicFrame>
      <p:sp>
        <p:nvSpPr>
          <p:cNvPr id="9" name="Title 1"/>
          <p:cNvSpPr>
            <a:spLocks noGrp="1"/>
          </p:cNvSpPr>
          <p:nvPr>
            <p:ph type="title"/>
          </p:nvPr>
        </p:nvSpPr>
        <p:spPr>
          <a:xfrm>
            <a:off x="139399" y="199495"/>
            <a:ext cx="12151213" cy="533400"/>
          </a:xfrm>
        </p:spPr>
        <p:txBody>
          <a:bodyPr/>
          <a:lstStyle/>
          <a:p>
            <a:r>
              <a:rPr lang="en-US" sz="2000" b="1" dirty="0" smtClean="0">
                <a:solidFill>
                  <a:schemeClr val="bg1"/>
                </a:solidFill>
                <a:latin typeface="Arial" charset="0"/>
                <a:cs typeface="Arial" charset="0"/>
              </a:rPr>
              <a:t>Total Global Media Usage &amp; Exposure Rose 2.6% in </a:t>
            </a:r>
            <a:r>
              <a:rPr lang="en-US" sz="2000" b="1" dirty="0">
                <a:solidFill>
                  <a:schemeClr val="bg1"/>
                </a:solidFill>
                <a:latin typeface="Arial" charset="0"/>
                <a:cs typeface="Arial" charset="0"/>
              </a:rPr>
              <a:t>2014 to </a:t>
            </a:r>
            <a:r>
              <a:rPr lang="en-US" sz="2000" b="1" dirty="0" smtClean="0">
                <a:solidFill>
                  <a:schemeClr val="bg1"/>
                </a:solidFill>
                <a:latin typeface="Arial" charset="0"/>
                <a:cs typeface="Arial" charset="0"/>
              </a:rPr>
              <a:t>45.0 Hours Per Week</a:t>
            </a:r>
            <a:br>
              <a:rPr lang="en-US" sz="2000" b="1" dirty="0" smtClean="0">
                <a:solidFill>
                  <a:schemeClr val="bg1"/>
                </a:solidFill>
                <a:latin typeface="Arial" charset="0"/>
                <a:cs typeface="Arial" charset="0"/>
              </a:rPr>
            </a:br>
            <a:r>
              <a:rPr lang="en-US" sz="2000" b="1" dirty="0" smtClean="0">
                <a:solidFill>
                  <a:schemeClr val="bg1"/>
                </a:solidFill>
                <a:latin typeface="Arial" charset="0"/>
                <a:cs typeface="Arial" charset="0"/>
              </a:rPr>
              <a:t>Projected to Post 2% CAGR Gain to 49.7 Hours Per Week in 2019</a:t>
            </a:r>
            <a:endParaRPr lang="en-US" sz="2000" b="1" dirty="0">
              <a:solidFill>
                <a:schemeClr val="bg1"/>
              </a:solidFill>
              <a:latin typeface="Arial" charset="0"/>
              <a:cs typeface="Arial" charset="0"/>
            </a:endParaRPr>
          </a:p>
        </p:txBody>
      </p:sp>
    </p:spTree>
    <p:extLst>
      <p:ext uri="{BB962C8B-B14F-4D97-AF65-F5344CB8AC3E}">
        <p14:creationId xmlns:p14="http://schemas.microsoft.com/office/powerpoint/2010/main" val="260831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itle 1"/>
          <p:cNvSpPr txBox="1">
            <a:spLocks/>
          </p:cNvSpPr>
          <p:nvPr/>
        </p:nvSpPr>
        <p:spPr bwMode="auto">
          <a:xfrm>
            <a:off x="191985" y="202842"/>
            <a:ext cx="119098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7" tIns="46778" rIns="93557" bIns="4677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smtClean="0">
                <a:solidFill>
                  <a:prstClr val="white"/>
                </a:solidFill>
                <a:cs typeface="Arial" charset="0"/>
              </a:rPr>
              <a:t>Digital Represents 14.1% Share of Total Usage in 2014</a:t>
            </a:r>
            <a:endParaRPr lang="en-US" sz="2000" b="1" dirty="0">
              <a:solidFill>
                <a:prstClr val="white"/>
              </a:solidFill>
              <a:cs typeface="Arial" charset="0"/>
            </a:endParaRPr>
          </a:p>
          <a:p>
            <a:pPr eaLnBrk="1" hangingPunct="1"/>
            <a:r>
              <a:rPr lang="en-US" sz="2000" b="1" dirty="0" smtClean="0">
                <a:solidFill>
                  <a:prstClr val="white"/>
                </a:solidFill>
              </a:rPr>
              <a:t>Men Use Digital More than Women; I-Gen Highest Digital Users at Almost 22% Share</a:t>
            </a:r>
            <a:endParaRPr lang="en-US" sz="2000" b="1" dirty="0">
              <a:solidFill>
                <a:prstClr val="white"/>
              </a:solidFill>
              <a:cs typeface="Arial" charset="0"/>
            </a:endParaRPr>
          </a:p>
        </p:txBody>
      </p:sp>
      <p:sp>
        <p:nvSpPr>
          <p:cNvPr id="78860" name="Rectangle 21"/>
          <p:cNvSpPr>
            <a:spLocks noChangeArrowheads="1"/>
          </p:cNvSpPr>
          <p:nvPr/>
        </p:nvSpPr>
        <p:spPr bwMode="auto">
          <a:xfrm>
            <a:off x="4267200" y="5697039"/>
            <a:ext cx="76200" cy="76200"/>
          </a:xfrm>
          <a:prstGeom prst="rect">
            <a:avLst/>
          </a:prstGeom>
          <a:solidFill>
            <a:schemeClr val="accent1">
              <a:lumMod val="75000"/>
            </a:schemeClr>
          </a:solidFill>
          <a:ln w="38100">
            <a:solidFill>
              <a:schemeClr val="accent1">
                <a:lumMod val="75000"/>
              </a:schemeClr>
            </a:solidFill>
            <a:round/>
            <a:headEnd/>
            <a:tailEnd type="triangle" w="med" len="med"/>
          </a:ln>
        </p:spPr>
        <p:txBody>
          <a:bodyPr lIns="93557" tIns="46778" rIns="93557" bIns="46778" anchor="ctr"/>
          <a:lstStyle/>
          <a:p>
            <a:pPr algn="ctr"/>
            <a:endParaRPr lang="en-US" dirty="0">
              <a:solidFill>
                <a:prstClr val="black"/>
              </a:solidFill>
            </a:endParaRPr>
          </a:p>
        </p:txBody>
      </p:sp>
      <p:sp>
        <p:nvSpPr>
          <p:cNvPr id="78861" name="Rectangle 22"/>
          <p:cNvSpPr>
            <a:spLocks noChangeArrowheads="1"/>
          </p:cNvSpPr>
          <p:nvPr/>
        </p:nvSpPr>
        <p:spPr bwMode="auto">
          <a:xfrm>
            <a:off x="6343108" y="5686019"/>
            <a:ext cx="76200" cy="76200"/>
          </a:xfrm>
          <a:prstGeom prst="rect">
            <a:avLst/>
          </a:prstGeom>
          <a:solidFill>
            <a:srgbClr val="C00000"/>
          </a:solidFill>
          <a:ln w="38100">
            <a:solidFill>
              <a:srgbClr val="C00000"/>
            </a:solidFill>
            <a:round/>
            <a:headEnd/>
            <a:tailEnd type="triangle" w="med" len="med"/>
          </a:ln>
        </p:spPr>
        <p:txBody>
          <a:bodyPr lIns="93557" tIns="46778" rIns="93557" bIns="46778" anchor="ctr"/>
          <a:lstStyle/>
          <a:p>
            <a:pPr algn="ctr"/>
            <a:endParaRPr lang="en-US" dirty="0">
              <a:solidFill>
                <a:prstClr val="black"/>
              </a:solidFill>
            </a:endParaRPr>
          </a:p>
        </p:txBody>
      </p:sp>
      <p:sp>
        <p:nvSpPr>
          <p:cNvPr id="78862" name="TextBox 23"/>
          <p:cNvSpPr txBox="1">
            <a:spLocks noChangeArrowheads="1"/>
          </p:cNvSpPr>
          <p:nvPr/>
        </p:nvSpPr>
        <p:spPr bwMode="auto">
          <a:xfrm>
            <a:off x="4343407" y="5620842"/>
            <a:ext cx="1099447" cy="2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57" tIns="46778" rIns="93557" bIns="4677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smtClean="0">
                <a:solidFill>
                  <a:prstClr val="black"/>
                </a:solidFill>
              </a:rPr>
              <a:t>Digital Usage</a:t>
            </a:r>
            <a:endParaRPr lang="en-US" sz="1200" dirty="0">
              <a:solidFill>
                <a:prstClr val="black"/>
              </a:solidFill>
            </a:endParaRPr>
          </a:p>
        </p:txBody>
      </p:sp>
      <p:sp>
        <p:nvSpPr>
          <p:cNvPr id="78863" name="TextBox 24"/>
          <p:cNvSpPr txBox="1">
            <a:spLocks noChangeArrowheads="1"/>
          </p:cNvSpPr>
          <p:nvPr/>
        </p:nvSpPr>
        <p:spPr bwMode="auto">
          <a:xfrm>
            <a:off x="6406625" y="5609822"/>
            <a:ext cx="1383884" cy="2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57" tIns="46778" rIns="93557" bIns="4677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smtClean="0">
                <a:solidFill>
                  <a:prstClr val="black"/>
                </a:solidFill>
              </a:rPr>
              <a:t>Traditional Usage</a:t>
            </a:r>
            <a:endParaRPr lang="en-US" sz="1200" dirty="0">
              <a:solidFill>
                <a:prstClr val="black"/>
              </a:solidFill>
            </a:endParaRPr>
          </a:p>
        </p:txBody>
      </p:sp>
      <p:sp>
        <p:nvSpPr>
          <p:cNvPr id="24" name="TextBox 18"/>
          <p:cNvSpPr txBox="1">
            <a:spLocks noChangeArrowheads="1"/>
          </p:cNvSpPr>
          <p:nvPr/>
        </p:nvSpPr>
        <p:spPr bwMode="auto">
          <a:xfrm>
            <a:off x="3202886" y="3388101"/>
            <a:ext cx="8370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smtClean="0">
                <a:solidFill>
                  <a:prstClr val="black"/>
                </a:solidFill>
              </a:rPr>
              <a:t>Millennials</a:t>
            </a:r>
            <a:endParaRPr lang="en-US" sz="1000" b="1" dirty="0">
              <a:solidFill>
                <a:prstClr val="black"/>
              </a:solidFill>
            </a:endParaRPr>
          </a:p>
        </p:txBody>
      </p:sp>
      <p:sp>
        <p:nvSpPr>
          <p:cNvPr id="17" name="TextBox 18"/>
          <p:cNvSpPr txBox="1">
            <a:spLocks noChangeArrowheads="1"/>
          </p:cNvSpPr>
          <p:nvPr/>
        </p:nvSpPr>
        <p:spPr bwMode="auto">
          <a:xfrm>
            <a:off x="919027" y="3362930"/>
            <a:ext cx="511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smtClean="0">
                <a:solidFill>
                  <a:prstClr val="black"/>
                </a:solidFill>
              </a:rPr>
              <a:t>i-Gen</a:t>
            </a:r>
            <a:endParaRPr lang="en-US" sz="1000" b="1" dirty="0">
              <a:solidFill>
                <a:prstClr val="black"/>
              </a:solidFill>
            </a:endParaRPr>
          </a:p>
        </p:txBody>
      </p:sp>
      <p:sp>
        <p:nvSpPr>
          <p:cNvPr id="18" name="TextBox 18"/>
          <p:cNvSpPr txBox="1">
            <a:spLocks noChangeArrowheads="1"/>
          </p:cNvSpPr>
          <p:nvPr/>
        </p:nvSpPr>
        <p:spPr bwMode="auto">
          <a:xfrm>
            <a:off x="5764412" y="3397908"/>
            <a:ext cx="5613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smtClean="0">
                <a:solidFill>
                  <a:prstClr val="black"/>
                </a:solidFill>
              </a:rPr>
              <a:t>Gen-X</a:t>
            </a:r>
            <a:endParaRPr lang="en-US" sz="1000" b="1" dirty="0">
              <a:solidFill>
                <a:prstClr val="black"/>
              </a:solidFill>
            </a:endParaRPr>
          </a:p>
        </p:txBody>
      </p:sp>
      <p:graphicFrame>
        <p:nvGraphicFramePr>
          <p:cNvPr id="5" name="Chart 4"/>
          <p:cNvGraphicFramePr/>
          <p:nvPr>
            <p:extLst>
              <p:ext uri="{D42A27DB-BD31-4B8C-83A1-F6EECF244321}">
                <p14:modId xmlns:p14="http://schemas.microsoft.com/office/powerpoint/2010/main" val="1059691970"/>
              </p:ext>
            </p:extLst>
          </p:nvPr>
        </p:nvGraphicFramePr>
        <p:xfrm>
          <a:off x="-361216" y="3667316"/>
          <a:ext cx="3072167" cy="1966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p:nvPr>
            <p:extLst>
              <p:ext uri="{D42A27DB-BD31-4B8C-83A1-F6EECF244321}">
                <p14:modId xmlns:p14="http://schemas.microsoft.com/office/powerpoint/2010/main" val="3639757824"/>
              </p:ext>
            </p:extLst>
          </p:nvPr>
        </p:nvGraphicFramePr>
        <p:xfrm>
          <a:off x="745854" y="1411704"/>
          <a:ext cx="3072167" cy="1966353"/>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18"/>
          <p:cNvSpPr txBox="1">
            <a:spLocks noChangeArrowheads="1"/>
          </p:cNvSpPr>
          <p:nvPr/>
        </p:nvSpPr>
        <p:spPr bwMode="auto">
          <a:xfrm>
            <a:off x="2036517" y="1146291"/>
            <a:ext cx="4908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smtClean="0">
                <a:solidFill>
                  <a:prstClr val="black"/>
                </a:solidFill>
              </a:rPr>
              <a:t>Total</a:t>
            </a:r>
            <a:endParaRPr lang="en-US" sz="1000" b="1" dirty="0">
              <a:solidFill>
                <a:prstClr val="black"/>
              </a:solidFill>
            </a:endParaRPr>
          </a:p>
        </p:txBody>
      </p:sp>
      <p:graphicFrame>
        <p:nvGraphicFramePr>
          <p:cNvPr id="28" name="Chart 27"/>
          <p:cNvGraphicFramePr/>
          <p:nvPr>
            <p:extLst>
              <p:ext uri="{D42A27DB-BD31-4B8C-83A1-F6EECF244321}">
                <p14:modId xmlns:p14="http://schemas.microsoft.com/office/powerpoint/2010/main" val="2690896437"/>
              </p:ext>
            </p:extLst>
          </p:nvPr>
        </p:nvGraphicFramePr>
        <p:xfrm>
          <a:off x="4448901" y="1407519"/>
          <a:ext cx="3072167" cy="1966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p:cNvGraphicFramePr/>
          <p:nvPr>
            <p:extLst>
              <p:ext uri="{D42A27DB-BD31-4B8C-83A1-F6EECF244321}">
                <p14:modId xmlns:p14="http://schemas.microsoft.com/office/powerpoint/2010/main" val="273371910"/>
              </p:ext>
            </p:extLst>
          </p:nvPr>
        </p:nvGraphicFramePr>
        <p:xfrm>
          <a:off x="8179501" y="1392512"/>
          <a:ext cx="3072167" cy="1966353"/>
        </p:xfrm>
        <a:graphic>
          <a:graphicData uri="http://schemas.openxmlformats.org/drawingml/2006/chart">
            <c:chart xmlns:c="http://schemas.openxmlformats.org/drawingml/2006/chart" xmlns:r="http://schemas.openxmlformats.org/officeDocument/2006/relationships" r:id="rId6"/>
          </a:graphicData>
        </a:graphic>
      </p:graphicFrame>
      <p:sp>
        <p:nvSpPr>
          <p:cNvPr id="30" name="TextBox 18"/>
          <p:cNvSpPr txBox="1">
            <a:spLocks noChangeArrowheads="1"/>
          </p:cNvSpPr>
          <p:nvPr/>
        </p:nvSpPr>
        <p:spPr bwMode="auto">
          <a:xfrm>
            <a:off x="5764412" y="1171616"/>
            <a:ext cx="4411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smtClean="0">
                <a:solidFill>
                  <a:prstClr val="black"/>
                </a:solidFill>
              </a:rPr>
              <a:t>Men</a:t>
            </a:r>
            <a:endParaRPr lang="en-US" sz="1000" b="1" dirty="0">
              <a:solidFill>
                <a:prstClr val="black"/>
              </a:solidFill>
            </a:endParaRPr>
          </a:p>
        </p:txBody>
      </p:sp>
      <p:sp>
        <p:nvSpPr>
          <p:cNvPr id="31" name="TextBox 18"/>
          <p:cNvSpPr txBox="1">
            <a:spLocks noChangeArrowheads="1"/>
          </p:cNvSpPr>
          <p:nvPr/>
        </p:nvSpPr>
        <p:spPr bwMode="auto">
          <a:xfrm>
            <a:off x="9495011" y="1130750"/>
            <a:ext cx="6479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smtClean="0">
                <a:solidFill>
                  <a:prstClr val="black"/>
                </a:solidFill>
              </a:rPr>
              <a:t>Women</a:t>
            </a:r>
            <a:endParaRPr lang="en-US" sz="1000" b="1" dirty="0">
              <a:solidFill>
                <a:prstClr val="black"/>
              </a:solidFill>
            </a:endParaRPr>
          </a:p>
        </p:txBody>
      </p:sp>
      <p:graphicFrame>
        <p:nvGraphicFramePr>
          <p:cNvPr id="32" name="Chart 31"/>
          <p:cNvGraphicFramePr/>
          <p:nvPr>
            <p:extLst>
              <p:ext uri="{D42A27DB-BD31-4B8C-83A1-F6EECF244321}">
                <p14:modId xmlns:p14="http://schemas.microsoft.com/office/powerpoint/2010/main" val="1043727476"/>
              </p:ext>
            </p:extLst>
          </p:nvPr>
        </p:nvGraphicFramePr>
        <p:xfrm>
          <a:off x="2061889" y="3667316"/>
          <a:ext cx="3072167" cy="196635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Chart 32"/>
          <p:cNvGraphicFramePr/>
          <p:nvPr>
            <p:extLst>
              <p:ext uri="{D42A27DB-BD31-4B8C-83A1-F6EECF244321}">
                <p14:modId xmlns:p14="http://schemas.microsoft.com/office/powerpoint/2010/main" val="1590788591"/>
              </p:ext>
            </p:extLst>
          </p:nvPr>
        </p:nvGraphicFramePr>
        <p:xfrm>
          <a:off x="4516893" y="3671595"/>
          <a:ext cx="3072167" cy="196635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4" name="Chart 33"/>
          <p:cNvGraphicFramePr/>
          <p:nvPr>
            <p:extLst>
              <p:ext uri="{D42A27DB-BD31-4B8C-83A1-F6EECF244321}">
                <p14:modId xmlns:p14="http://schemas.microsoft.com/office/powerpoint/2010/main" val="1934797351"/>
              </p:ext>
            </p:extLst>
          </p:nvPr>
        </p:nvGraphicFramePr>
        <p:xfrm>
          <a:off x="6939998" y="3687862"/>
          <a:ext cx="3072167" cy="1966353"/>
        </p:xfrm>
        <a:graphic>
          <a:graphicData uri="http://schemas.openxmlformats.org/drawingml/2006/chart">
            <c:chart xmlns:c="http://schemas.openxmlformats.org/drawingml/2006/chart" xmlns:r="http://schemas.openxmlformats.org/officeDocument/2006/relationships" r:id="rId9"/>
          </a:graphicData>
        </a:graphic>
      </p:graphicFrame>
      <p:sp>
        <p:nvSpPr>
          <p:cNvPr id="35" name="TextBox 18"/>
          <p:cNvSpPr txBox="1">
            <a:spLocks noChangeArrowheads="1"/>
          </p:cNvSpPr>
          <p:nvPr/>
        </p:nvSpPr>
        <p:spPr bwMode="auto">
          <a:xfrm>
            <a:off x="8125048" y="3400253"/>
            <a:ext cx="7393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smtClean="0">
                <a:solidFill>
                  <a:prstClr val="black"/>
                </a:solidFill>
              </a:rPr>
              <a:t>Boomers</a:t>
            </a:r>
            <a:endParaRPr lang="en-US" sz="1000" b="1" dirty="0">
              <a:solidFill>
                <a:prstClr val="black"/>
              </a:solidFill>
            </a:endParaRPr>
          </a:p>
        </p:txBody>
      </p:sp>
      <p:graphicFrame>
        <p:nvGraphicFramePr>
          <p:cNvPr id="36" name="Chart 35"/>
          <p:cNvGraphicFramePr/>
          <p:nvPr>
            <p:extLst>
              <p:ext uri="{D42A27DB-BD31-4B8C-83A1-F6EECF244321}">
                <p14:modId xmlns:p14="http://schemas.microsoft.com/office/powerpoint/2010/main" val="2298126548"/>
              </p:ext>
            </p:extLst>
          </p:nvPr>
        </p:nvGraphicFramePr>
        <p:xfrm>
          <a:off x="9377190" y="3667316"/>
          <a:ext cx="3072167" cy="1966353"/>
        </p:xfrm>
        <a:graphic>
          <a:graphicData uri="http://schemas.openxmlformats.org/drawingml/2006/chart">
            <c:chart xmlns:c="http://schemas.openxmlformats.org/drawingml/2006/chart" xmlns:r="http://schemas.openxmlformats.org/officeDocument/2006/relationships" r:id="rId10"/>
          </a:graphicData>
        </a:graphic>
      </p:graphicFrame>
      <p:sp>
        <p:nvSpPr>
          <p:cNvPr id="37" name="TextBox 18"/>
          <p:cNvSpPr txBox="1">
            <a:spLocks noChangeArrowheads="1"/>
          </p:cNvSpPr>
          <p:nvPr/>
        </p:nvSpPr>
        <p:spPr bwMode="auto">
          <a:xfrm>
            <a:off x="10512361" y="3362929"/>
            <a:ext cx="8018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smtClean="0">
                <a:solidFill>
                  <a:prstClr val="black"/>
                </a:solidFill>
              </a:rPr>
              <a:t>Great Gen</a:t>
            </a:r>
            <a:endParaRPr lang="en-US" sz="1000" b="1" dirty="0">
              <a:solidFill>
                <a:prstClr val="black"/>
              </a:solidFill>
            </a:endParaRPr>
          </a:p>
        </p:txBody>
      </p:sp>
    </p:spTree>
    <p:extLst>
      <p:ext uri="{BB962C8B-B14F-4D97-AF65-F5344CB8AC3E}">
        <p14:creationId xmlns:p14="http://schemas.microsoft.com/office/powerpoint/2010/main" val="76060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450881462"/>
              </p:ext>
            </p:extLst>
          </p:nvPr>
        </p:nvGraphicFramePr>
        <p:xfrm>
          <a:off x="166825" y="1425324"/>
          <a:ext cx="11672047" cy="389030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8"/>
          <p:cNvSpPr>
            <a:spLocks noChangeArrowheads="1"/>
          </p:cNvSpPr>
          <p:nvPr/>
        </p:nvSpPr>
        <p:spPr bwMode="auto">
          <a:xfrm>
            <a:off x="166825" y="1114998"/>
            <a:ext cx="4832861" cy="307777"/>
          </a:xfrm>
          <a:prstGeom prst="rect">
            <a:avLst/>
          </a:prstGeom>
          <a:noFill/>
          <a:ln w="9525">
            <a:noFill/>
            <a:miter lim="800000"/>
            <a:headEnd/>
            <a:tailEnd/>
          </a:ln>
        </p:spPr>
        <p:txBody>
          <a:bodyPr wrap="none">
            <a:spAutoFit/>
          </a:bodyPr>
          <a:lstStyle/>
          <a:p>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Total Media Usage &amp; Exposure by Media Silos </a:t>
            </a:r>
            <a:r>
              <a:rPr lang="en-US" sz="1400" b="1" dirty="0">
                <a:latin typeface="Arial" panose="020B0604020202020204" pitchFamily="34" charset="0"/>
                <a:cs typeface="Arial" panose="020B0604020202020204" pitchFamily="34" charset="0"/>
              </a:rPr>
              <a:t>in 2014</a:t>
            </a:r>
          </a:p>
        </p:txBody>
      </p:sp>
      <p:sp>
        <p:nvSpPr>
          <p:cNvPr id="9" name="TextBox 8"/>
          <p:cNvSpPr txBox="1"/>
          <p:nvPr/>
        </p:nvSpPr>
        <p:spPr>
          <a:xfrm>
            <a:off x="96985" y="5315633"/>
            <a:ext cx="11982063" cy="646331"/>
          </a:xfrm>
          <a:prstGeom prst="rect">
            <a:avLst/>
          </a:prstGeom>
          <a:noFill/>
        </p:spPr>
        <p:txBody>
          <a:bodyPr wrap="none" rtlCol="0">
            <a:spAutoFit/>
          </a:bodyPr>
          <a:lstStyle/>
          <a:p>
            <a:pPr marL="228600" indent="-228600">
              <a:buAutoNum type="alphaLcParenBoth"/>
            </a:pPr>
            <a:r>
              <a:rPr lang="en-US" sz="1200" dirty="0" smtClean="0">
                <a:latin typeface="Arial" panose="020B0604020202020204" pitchFamily="34" charset="0"/>
                <a:cs typeface="Arial" panose="020B0604020202020204" pitchFamily="34" charset="0"/>
              </a:rPr>
              <a:t>Legacy Internet </a:t>
            </a:r>
            <a:r>
              <a:rPr lang="en-US" sz="1200" dirty="0">
                <a:latin typeface="Arial" panose="020B0604020202020204" pitchFamily="34" charset="0"/>
                <a:cs typeface="Arial" panose="020B0604020202020204" pitchFamily="34" charset="0"/>
              </a:rPr>
              <a:t>&amp; Mobile </a:t>
            </a:r>
            <a:r>
              <a:rPr lang="en-US" sz="1200" dirty="0" smtClean="0">
                <a:latin typeface="Arial" panose="020B0604020202020204" pitchFamily="34" charset="0"/>
                <a:cs typeface="Arial" panose="020B0604020202020204" pitchFamily="34" charset="0"/>
              </a:rPr>
              <a:t>Media are </a:t>
            </a:r>
            <a:r>
              <a:rPr lang="en-US" sz="1200" dirty="0">
                <a:latin typeface="Arial" panose="020B0604020202020204" pitchFamily="34" charset="0"/>
                <a:cs typeface="Arial" panose="020B0604020202020204" pitchFamily="34" charset="0"/>
              </a:rPr>
              <a:t>specific </a:t>
            </a:r>
            <a:r>
              <a:rPr lang="en-US" sz="1200" dirty="0" smtClean="0">
                <a:latin typeface="Arial" panose="020B0604020202020204" pitchFamily="34" charset="0"/>
                <a:cs typeface="Arial" panose="020B0604020202020204" pitchFamily="34" charset="0"/>
              </a:rPr>
              <a:t>to </a:t>
            </a:r>
            <a:r>
              <a:rPr lang="en-US" sz="1200" dirty="0">
                <a:latin typeface="Arial" panose="020B0604020202020204" pitchFamily="34" charset="0"/>
                <a:cs typeface="Arial" panose="020B0604020202020204" pitchFamily="34" charset="0"/>
              </a:rPr>
              <a:t>channels </a:t>
            </a:r>
            <a:r>
              <a:rPr lang="en-US" sz="1200" dirty="0" smtClean="0">
                <a:latin typeface="Arial" panose="020B0604020202020204" pitchFamily="34" charset="0"/>
                <a:cs typeface="Arial" panose="020B0604020202020204" pitchFamily="34" charset="0"/>
              </a:rPr>
              <a:t>and sites that </a:t>
            </a:r>
            <a:r>
              <a:rPr lang="en-US" sz="1200" dirty="0">
                <a:latin typeface="Arial" panose="020B0604020202020204" pitchFamily="34" charset="0"/>
                <a:cs typeface="Arial" panose="020B0604020202020204" pitchFamily="34" charset="0"/>
              </a:rPr>
              <a:t>are </a:t>
            </a:r>
            <a:r>
              <a:rPr lang="en-US" sz="1200" dirty="0" smtClean="0">
                <a:latin typeface="Arial" panose="020B0604020202020204" pitchFamily="34" charset="0"/>
                <a:cs typeface="Arial" panose="020B0604020202020204" pitchFamily="34" charset="0"/>
              </a:rPr>
              <a:t>exclusively digital</a:t>
            </a:r>
            <a:r>
              <a:rPr lang="en-US" sz="1200" dirty="0">
                <a:latin typeface="Arial" panose="020B0604020202020204" pitchFamily="34" charset="0"/>
                <a:cs typeface="Arial" panose="020B0604020202020204" pitchFamily="34" charset="0"/>
              </a:rPr>
              <a:t>, such as online search and mobile marketing </a:t>
            </a:r>
            <a:r>
              <a:rPr lang="en-US" sz="1200" dirty="0" smtClean="0">
                <a:latin typeface="Arial" panose="020B0604020202020204" pitchFamily="34" charset="0"/>
                <a:cs typeface="Arial" panose="020B0604020202020204" pitchFamily="34" charset="0"/>
              </a:rPr>
              <a:t>apps</a:t>
            </a:r>
          </a:p>
          <a:p>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 </a:t>
            </a:r>
            <a:r>
              <a:rPr lang="en-US" sz="1200" dirty="0" smtClean="0">
                <a:latin typeface="Arial" panose="020B0604020202020204" pitchFamily="34" charset="0"/>
                <a:cs typeface="Arial" panose="020B0604020202020204" pitchFamily="34" charset="0"/>
              </a:rPr>
              <a:t>digital </a:t>
            </a:r>
            <a:r>
              <a:rPr lang="en-US" sz="1200" dirty="0">
                <a:latin typeface="Arial" panose="020B0604020202020204" pitchFamily="34" charset="0"/>
                <a:cs typeface="Arial" panose="020B0604020202020204" pitchFamily="34" charset="0"/>
              </a:rPr>
              <a:t>brand extension of traditional media companies, such as </a:t>
            </a:r>
            <a:r>
              <a:rPr lang="en-US" sz="1200" dirty="0" smtClean="0">
                <a:latin typeface="Arial" panose="020B0604020202020204" pitchFamily="34" charset="0"/>
                <a:cs typeface="Arial" panose="020B0604020202020204" pitchFamily="34" charset="0"/>
              </a:rPr>
              <a:t>videos </a:t>
            </a:r>
            <a:r>
              <a:rPr lang="en-US" sz="1200" dirty="0">
                <a:latin typeface="Arial" panose="020B0604020202020204" pitchFamily="34" charset="0"/>
                <a:cs typeface="Arial" panose="020B0604020202020204" pitchFamily="34" charset="0"/>
              </a:rPr>
              <a:t>placed on ESPN.com &amp; ESPN Mobile, are included in the traditional media platform (e.g., </a:t>
            </a:r>
            <a:r>
              <a:rPr lang="en-US" sz="1200" dirty="0" smtClean="0">
                <a:latin typeface="Arial" panose="020B0604020202020204" pitchFamily="34" charset="0"/>
                <a:cs typeface="Arial" panose="020B0604020202020204" pitchFamily="34" charset="0"/>
              </a:rPr>
              <a:t>TV).</a:t>
            </a:r>
          </a:p>
          <a:p>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Additionally, all forms of the media platform, including pure-play digital companies are included in that platform, such as Huffington Post in </a:t>
            </a:r>
            <a:r>
              <a:rPr lang="en-US" sz="1200" dirty="0" smtClean="0">
                <a:latin typeface="Arial" panose="020B0604020202020204" pitchFamily="34" charset="0"/>
                <a:cs typeface="Arial" panose="020B0604020202020204" pitchFamily="34" charset="0"/>
              </a:rPr>
              <a:t>News &amp; Information</a:t>
            </a:r>
            <a:endParaRPr lang="en-US" sz="1200" dirty="0">
              <a:latin typeface="Arial" panose="020B0604020202020204" pitchFamily="34" charset="0"/>
              <a:cs typeface="Arial" panose="020B0604020202020204" pitchFamily="34" charset="0"/>
            </a:endParaRPr>
          </a:p>
        </p:txBody>
      </p:sp>
      <p:sp>
        <p:nvSpPr>
          <p:cNvPr id="10" name="Title 1"/>
          <p:cNvSpPr txBox="1">
            <a:spLocks/>
          </p:cNvSpPr>
          <p:nvPr/>
        </p:nvSpPr>
        <p:spPr>
          <a:xfrm>
            <a:off x="138766" y="300798"/>
            <a:ext cx="11388216" cy="609600"/>
          </a:xfrm>
          <a:prstGeom prst="rect">
            <a:avLst/>
          </a:prstGeom>
        </p:spPr>
        <p:txBody>
          <a:bodyPr/>
          <a:lstStyle/>
          <a:p>
            <a:pPr>
              <a:defRPr/>
            </a:pPr>
            <a:r>
              <a:rPr lang="en-US" sz="2000" b="1" dirty="0" smtClean="0">
                <a:solidFill>
                  <a:schemeClr val="bg1"/>
                </a:solidFill>
                <a:latin typeface="Arial" panose="020B0604020202020204" pitchFamily="34" charset="0"/>
                <a:ea typeface="+mj-ea"/>
                <a:cs typeface="Arial" panose="020B0604020202020204" pitchFamily="34" charset="0"/>
              </a:rPr>
              <a:t>Consumers Use Television More than Any Other Media Silo at 24.6 Hours Per Week in 2014  </a:t>
            </a:r>
          </a:p>
          <a:p>
            <a:pPr>
              <a:defRPr/>
            </a:pPr>
            <a:r>
              <a:rPr lang="en-US" sz="2000" b="1" dirty="0" smtClean="0">
                <a:solidFill>
                  <a:schemeClr val="bg1"/>
                </a:solidFill>
                <a:latin typeface="Arial" panose="020B0604020202020204" pitchFamily="34" charset="0"/>
                <a:ea typeface="+mj-ea"/>
                <a:cs typeface="Arial" panose="020B0604020202020204" pitchFamily="34" charset="0"/>
              </a:rPr>
              <a:t>Legacy Digital Media, Content Only Available on Digital Devices, Reached 2.4 HPW </a:t>
            </a:r>
            <a:endParaRPr lang="en-US" sz="20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9720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Content Placeholder 5"/>
          <p:cNvGraphicFramePr>
            <a:graphicFrameLocks noGrp="1"/>
          </p:cNvGraphicFramePr>
          <p:nvPr>
            <p:ph idx="1"/>
            <p:extLst>
              <p:ext uri="{D42A27DB-BD31-4B8C-83A1-F6EECF244321}">
                <p14:modId xmlns:p14="http://schemas.microsoft.com/office/powerpoint/2010/main" val="1322400388"/>
              </p:ext>
            </p:extLst>
          </p:nvPr>
        </p:nvGraphicFramePr>
        <p:xfrm>
          <a:off x="512763" y="1196975"/>
          <a:ext cx="11093450" cy="4584700"/>
        </p:xfrm>
        <a:graphic>
          <a:graphicData uri="http://schemas.openxmlformats.org/presentationml/2006/ole">
            <mc:AlternateContent xmlns:mc="http://schemas.openxmlformats.org/markup-compatibility/2006">
              <mc:Choice xmlns:v="urn:schemas-microsoft-com:vml" Requires="v">
                <p:oleObj spid="_x0000_s470037" name="Worksheet" r:id="rId4" imgW="8181908" imgH="3381458" progId="Excel.Sheet.8">
                  <p:embed/>
                </p:oleObj>
              </mc:Choice>
              <mc:Fallback>
                <p:oleObj name="Worksheet" r:id="rId4" imgW="8181908" imgH="3381458" progId="Excel.Sheet.8">
                  <p:embed/>
                  <p:pic>
                    <p:nvPicPr>
                      <p:cNvPr id="0" name=""/>
                      <p:cNvPicPr>
                        <a:picLocks noGrp="1" noChangeArrowheads="1"/>
                      </p:cNvPicPr>
                      <p:nvPr/>
                    </p:nvPicPr>
                    <p:blipFill>
                      <a:blip r:embed="rId5"/>
                      <a:srcRect/>
                      <a:stretch>
                        <a:fillRect/>
                      </a:stretch>
                    </p:blipFill>
                    <p:spPr bwMode="auto">
                      <a:xfrm>
                        <a:off x="512763" y="1196975"/>
                        <a:ext cx="11093450" cy="4584700"/>
                      </a:xfrm>
                      <a:prstGeom prst="rect">
                        <a:avLst/>
                      </a:prstGeom>
                      <a:noFill/>
                      <a:extLst/>
                    </p:spPr>
                  </p:pic>
                </p:oleObj>
              </mc:Fallback>
            </mc:AlternateContent>
          </a:graphicData>
        </a:graphic>
      </p:graphicFrame>
      <p:sp>
        <p:nvSpPr>
          <p:cNvPr id="9" name="Title 1"/>
          <p:cNvSpPr>
            <a:spLocks noGrp="1"/>
          </p:cNvSpPr>
          <p:nvPr>
            <p:ph type="title"/>
          </p:nvPr>
        </p:nvSpPr>
        <p:spPr>
          <a:xfrm>
            <a:off x="139399" y="199495"/>
            <a:ext cx="12151213" cy="533400"/>
          </a:xfrm>
        </p:spPr>
        <p:txBody>
          <a:bodyPr/>
          <a:lstStyle/>
          <a:p>
            <a:r>
              <a:rPr lang="en-US" sz="2000" b="1" dirty="0" smtClean="0">
                <a:solidFill>
                  <a:schemeClr val="bg1"/>
                </a:solidFill>
                <a:latin typeface="Arial" charset="0"/>
                <a:cs typeface="Arial" charset="0"/>
              </a:rPr>
              <a:t>Digital Global Media Usage &amp; Exposure Rose 12% in </a:t>
            </a:r>
            <a:r>
              <a:rPr lang="en-US" sz="2000" b="1" dirty="0">
                <a:solidFill>
                  <a:schemeClr val="bg1"/>
                </a:solidFill>
                <a:latin typeface="Arial" charset="0"/>
                <a:cs typeface="Arial" charset="0"/>
              </a:rPr>
              <a:t>2014 to </a:t>
            </a:r>
            <a:r>
              <a:rPr lang="en-US" sz="2000" b="1" dirty="0" smtClean="0">
                <a:solidFill>
                  <a:schemeClr val="bg1"/>
                </a:solidFill>
                <a:latin typeface="Arial" charset="0"/>
                <a:cs typeface="Arial" charset="0"/>
              </a:rPr>
              <a:t>6.3 Hours Per Week</a:t>
            </a:r>
            <a:br>
              <a:rPr lang="en-US" sz="2000" b="1" dirty="0" smtClean="0">
                <a:solidFill>
                  <a:schemeClr val="bg1"/>
                </a:solidFill>
                <a:latin typeface="Arial" charset="0"/>
                <a:cs typeface="Arial" charset="0"/>
              </a:rPr>
            </a:br>
            <a:r>
              <a:rPr lang="en-US" sz="2000" b="1" dirty="0" smtClean="0">
                <a:solidFill>
                  <a:schemeClr val="bg1"/>
                </a:solidFill>
                <a:latin typeface="Arial" charset="0"/>
                <a:cs typeface="Arial" charset="0"/>
              </a:rPr>
              <a:t>Projected to Post 9.4% CAGR Gain to 9.9 Hours Per Week in 2019</a:t>
            </a:r>
            <a:endParaRPr lang="en-US" sz="2000" b="1" dirty="0">
              <a:solidFill>
                <a:schemeClr val="bg1"/>
              </a:solidFill>
              <a:latin typeface="Arial" charset="0"/>
              <a:cs typeface="Arial" charset="0"/>
            </a:endParaRPr>
          </a:p>
        </p:txBody>
      </p:sp>
    </p:spTree>
    <p:extLst>
      <p:ext uri="{BB962C8B-B14F-4D97-AF65-F5344CB8AC3E}">
        <p14:creationId xmlns:p14="http://schemas.microsoft.com/office/powerpoint/2010/main" val="83264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612497812"/>
              </p:ext>
            </p:extLst>
          </p:nvPr>
        </p:nvGraphicFramePr>
        <p:xfrm>
          <a:off x="166825" y="1425324"/>
          <a:ext cx="11672047" cy="451827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8"/>
          <p:cNvSpPr>
            <a:spLocks noChangeArrowheads="1"/>
          </p:cNvSpPr>
          <p:nvPr/>
        </p:nvSpPr>
        <p:spPr bwMode="auto">
          <a:xfrm>
            <a:off x="166825" y="1114998"/>
            <a:ext cx="4328429" cy="307777"/>
          </a:xfrm>
          <a:prstGeom prst="rect">
            <a:avLst/>
          </a:prstGeom>
          <a:noFill/>
          <a:ln w="9525">
            <a:noFill/>
            <a:miter lim="800000"/>
            <a:headEnd/>
            <a:tailEnd/>
          </a:ln>
        </p:spPr>
        <p:txBody>
          <a:bodyPr wrap="none">
            <a:spAutoFit/>
          </a:bodyPr>
          <a:lstStyle/>
          <a:p>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Growth of Digital Media Channel Usage in </a:t>
            </a:r>
            <a:r>
              <a:rPr lang="en-US" sz="1400" b="1" dirty="0">
                <a:latin typeface="Arial" panose="020B0604020202020204" pitchFamily="34" charset="0"/>
                <a:cs typeface="Arial" panose="020B0604020202020204" pitchFamily="34" charset="0"/>
              </a:rPr>
              <a:t>2014</a:t>
            </a:r>
          </a:p>
        </p:txBody>
      </p:sp>
      <p:sp>
        <p:nvSpPr>
          <p:cNvPr id="10" name="Title 1"/>
          <p:cNvSpPr txBox="1">
            <a:spLocks/>
          </p:cNvSpPr>
          <p:nvPr/>
        </p:nvSpPr>
        <p:spPr>
          <a:xfrm>
            <a:off x="0" y="247010"/>
            <a:ext cx="12192000" cy="609600"/>
          </a:xfrm>
          <a:prstGeom prst="rect">
            <a:avLst/>
          </a:prstGeom>
        </p:spPr>
        <p:txBody>
          <a:bodyPr/>
          <a:lstStyle/>
          <a:p>
            <a:pPr>
              <a:defRPr/>
            </a:pPr>
            <a:r>
              <a:rPr lang="en-US" sz="2000" b="1" dirty="0" smtClean="0">
                <a:solidFill>
                  <a:schemeClr val="bg1"/>
                </a:solidFill>
                <a:latin typeface="Arial" panose="020B0604020202020204" pitchFamily="34" charset="0"/>
                <a:ea typeface="+mj-ea"/>
                <a:cs typeface="Arial" panose="020B0604020202020204" pitchFamily="34" charset="0"/>
              </a:rPr>
              <a:t>Mobile Video Fastest Growing Digital Media Channel for Usage – Up 33% in 2014</a:t>
            </a:r>
          </a:p>
          <a:p>
            <a:pPr>
              <a:defRPr/>
            </a:pPr>
            <a:r>
              <a:rPr lang="en-US" sz="2000" b="1" dirty="0" smtClean="0">
                <a:solidFill>
                  <a:schemeClr val="bg1"/>
                </a:solidFill>
                <a:latin typeface="Arial" panose="020B0604020202020204" pitchFamily="34" charset="0"/>
                <a:ea typeface="+mj-ea"/>
                <a:cs typeface="Arial" panose="020B0604020202020204" pitchFamily="34" charset="0"/>
              </a:rPr>
              <a:t>e-Commerce Slowest Growing of 22 Digital Media Usage &amp; Exposure Channels Tracked at 0%</a:t>
            </a:r>
            <a:endParaRPr lang="en-US" sz="20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6890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Content Placeholder 5"/>
          <p:cNvGraphicFramePr>
            <a:graphicFrameLocks noGrp="1"/>
          </p:cNvGraphicFramePr>
          <p:nvPr>
            <p:ph idx="1"/>
            <p:extLst/>
          </p:nvPr>
        </p:nvGraphicFramePr>
        <p:xfrm>
          <a:off x="139399" y="1143000"/>
          <a:ext cx="11841930" cy="4638675"/>
        </p:xfrm>
        <a:graphic>
          <a:graphicData uri="http://schemas.openxmlformats.org/presentationml/2006/ole">
            <mc:AlternateContent xmlns:mc="http://schemas.openxmlformats.org/markup-compatibility/2006">
              <mc:Choice xmlns:v="urn:schemas-microsoft-com:vml" Requires="v">
                <p:oleObj spid="_x0000_s471061" name="Worksheet" r:id="rId4" imgW="8191626" imgH="3381458" progId="Excel.Sheet.8">
                  <p:embed/>
                </p:oleObj>
              </mc:Choice>
              <mc:Fallback>
                <p:oleObj name="Worksheet" r:id="rId4" imgW="8191626" imgH="3381458" progId="Excel.Sheet.8">
                  <p:embed/>
                  <p:pic>
                    <p:nvPicPr>
                      <p:cNvPr id="0" name=""/>
                      <p:cNvPicPr>
                        <a:picLocks noGrp="1" noChangeArrowheads="1"/>
                      </p:cNvPicPr>
                      <p:nvPr/>
                    </p:nvPicPr>
                    <p:blipFill>
                      <a:blip r:embed="rId5"/>
                      <a:srcRect/>
                      <a:stretch>
                        <a:fillRect/>
                      </a:stretch>
                    </p:blipFill>
                    <p:spPr bwMode="auto">
                      <a:xfrm>
                        <a:off x="139399" y="1143000"/>
                        <a:ext cx="11841930" cy="4638675"/>
                      </a:xfrm>
                      <a:prstGeom prst="rect">
                        <a:avLst/>
                      </a:prstGeom>
                      <a:noFill/>
                      <a:extLst/>
                    </p:spPr>
                  </p:pic>
                </p:oleObj>
              </mc:Fallback>
            </mc:AlternateContent>
          </a:graphicData>
        </a:graphic>
      </p:graphicFrame>
      <p:sp>
        <p:nvSpPr>
          <p:cNvPr id="9" name="Title 1"/>
          <p:cNvSpPr>
            <a:spLocks noGrp="1"/>
          </p:cNvSpPr>
          <p:nvPr>
            <p:ph type="title"/>
          </p:nvPr>
        </p:nvSpPr>
        <p:spPr>
          <a:xfrm>
            <a:off x="139399" y="199495"/>
            <a:ext cx="12151213" cy="533400"/>
          </a:xfrm>
        </p:spPr>
        <p:txBody>
          <a:bodyPr/>
          <a:lstStyle/>
          <a:p>
            <a:r>
              <a:rPr lang="en-US" sz="2000" b="1" dirty="0" smtClean="0">
                <a:solidFill>
                  <a:schemeClr val="bg1"/>
                </a:solidFill>
                <a:latin typeface="Arial" charset="0"/>
                <a:cs typeface="Arial" charset="0"/>
              </a:rPr>
              <a:t>Global Traditional Advertising &amp; Marketing Revenues Rose 1.6% in </a:t>
            </a:r>
            <a:r>
              <a:rPr lang="en-US" sz="2000" b="1" dirty="0">
                <a:solidFill>
                  <a:schemeClr val="bg1"/>
                </a:solidFill>
                <a:latin typeface="Arial" charset="0"/>
                <a:cs typeface="Arial" charset="0"/>
              </a:rPr>
              <a:t>2014 to </a:t>
            </a:r>
            <a:r>
              <a:rPr lang="en-US" sz="2000" b="1" dirty="0" smtClean="0">
                <a:solidFill>
                  <a:schemeClr val="bg1"/>
                </a:solidFill>
                <a:latin typeface="Arial" charset="0"/>
                <a:cs typeface="Arial" charset="0"/>
              </a:rPr>
              <a:t>$739.0 Billion</a:t>
            </a:r>
            <a:br>
              <a:rPr lang="en-US" sz="2000" b="1" dirty="0" smtClean="0">
                <a:solidFill>
                  <a:schemeClr val="bg1"/>
                </a:solidFill>
                <a:latin typeface="Arial" charset="0"/>
                <a:cs typeface="Arial" charset="0"/>
              </a:rPr>
            </a:br>
            <a:r>
              <a:rPr lang="en-US" sz="2000" b="1" dirty="0" smtClean="0">
                <a:solidFill>
                  <a:schemeClr val="bg1"/>
                </a:solidFill>
                <a:latin typeface="Arial" charset="0"/>
                <a:cs typeface="Arial" charset="0"/>
              </a:rPr>
              <a:t>Projected to Post 2.7% CAGR to $844.1 Billion in </a:t>
            </a:r>
            <a:r>
              <a:rPr lang="en-US" sz="2000" b="1" dirty="0">
                <a:solidFill>
                  <a:schemeClr val="bg1"/>
                </a:solidFill>
                <a:latin typeface="Arial" charset="0"/>
                <a:cs typeface="Arial" charset="0"/>
              </a:rPr>
              <a:t>2019</a:t>
            </a:r>
          </a:p>
        </p:txBody>
      </p:sp>
    </p:spTree>
    <p:extLst>
      <p:ext uri="{BB962C8B-B14F-4D97-AF65-F5344CB8AC3E}">
        <p14:creationId xmlns:p14="http://schemas.microsoft.com/office/powerpoint/2010/main" val="53751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itle 1"/>
          <p:cNvSpPr txBox="1">
            <a:spLocks/>
          </p:cNvSpPr>
          <p:nvPr/>
        </p:nvSpPr>
        <p:spPr bwMode="auto">
          <a:xfrm>
            <a:off x="0" y="188258"/>
            <a:ext cx="1196788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smtClean="0">
                <a:solidFill>
                  <a:prstClr val="white"/>
                </a:solidFill>
                <a:cs typeface="Arial" charset="0"/>
              </a:rPr>
              <a:t>Global Economic Growth Has Been Sluggish, with Digital Usage Outpacing GDP by 10 </a:t>
            </a:r>
            <a:r>
              <a:rPr lang="en-US" sz="2000" b="1" dirty="0" err="1" smtClean="0">
                <a:solidFill>
                  <a:prstClr val="white"/>
                </a:solidFill>
                <a:cs typeface="Arial" charset="0"/>
              </a:rPr>
              <a:t>Pct</a:t>
            </a:r>
            <a:r>
              <a:rPr lang="en-US" sz="2000" b="1" dirty="0" smtClean="0">
                <a:solidFill>
                  <a:prstClr val="white"/>
                </a:solidFill>
                <a:cs typeface="Arial" charset="0"/>
              </a:rPr>
              <a:t> Pts</a:t>
            </a:r>
          </a:p>
          <a:p>
            <a:pPr eaLnBrk="1" hangingPunct="1"/>
            <a:r>
              <a:rPr lang="en-US" sz="2000" b="1" dirty="0" smtClean="0">
                <a:solidFill>
                  <a:prstClr val="white"/>
                </a:solidFill>
                <a:cs typeface="Arial" charset="0"/>
              </a:rPr>
              <a:t>As Digital Device Penetration Reaches Saturation in Developed Nations, Difference 3 Pts in 2019 </a:t>
            </a:r>
            <a:endParaRPr lang="en-US" sz="2000" b="1" dirty="0">
              <a:solidFill>
                <a:prstClr val="white"/>
              </a:solidFill>
              <a:cs typeface="Arial" charset="0"/>
            </a:endParaRPr>
          </a:p>
        </p:txBody>
      </p:sp>
      <p:graphicFrame>
        <p:nvGraphicFramePr>
          <p:cNvPr id="18" name="Chart 17"/>
          <p:cNvGraphicFramePr/>
          <p:nvPr>
            <p:extLst>
              <p:ext uri="{D42A27DB-BD31-4B8C-83A1-F6EECF244321}">
                <p14:modId xmlns:p14="http://schemas.microsoft.com/office/powerpoint/2010/main" val="567691236"/>
              </p:ext>
            </p:extLst>
          </p:nvPr>
        </p:nvGraphicFramePr>
        <p:xfrm>
          <a:off x="375192" y="1174539"/>
          <a:ext cx="11217498" cy="4380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279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6345</TotalTime>
  <Words>1052</Words>
  <Application>Microsoft Office PowerPoint</Application>
  <PresentationFormat>Widescreen</PresentationFormat>
  <Paragraphs>175</Paragraphs>
  <Slides>19</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Office Theme</vt:lpstr>
      <vt:lpstr>Worksheet</vt:lpstr>
      <vt:lpstr>PowerPoint Presentation</vt:lpstr>
      <vt:lpstr>PowerPoint Presentation</vt:lpstr>
      <vt:lpstr>Total Global Media Usage &amp; Exposure Rose 2.6% in 2014 to 45.0 Hours Per Week Projected to Post 2% CAGR Gain to 49.7 Hours Per Week in 2019</vt:lpstr>
      <vt:lpstr>PowerPoint Presentation</vt:lpstr>
      <vt:lpstr>PowerPoint Presentation</vt:lpstr>
      <vt:lpstr>Digital Global Media Usage &amp; Exposure Rose 12% in 2014 to 6.3 Hours Per Week Projected to Post 9.4% CAGR Gain to 9.9 Hours Per Week in 2019</vt:lpstr>
      <vt:lpstr>PowerPoint Presentation</vt:lpstr>
      <vt:lpstr>Global Traditional Advertising &amp; Marketing Revenues Rose 1.6% in 2014 to $739.0 Billion Projected to Post 2.7% CAGR to $844.1 Billion in 2019</vt:lpstr>
      <vt:lpstr>PowerPoint Presentation</vt:lpstr>
      <vt:lpstr>PowerPoint Presentation</vt:lpstr>
      <vt:lpstr>PowerPoint Presentation</vt:lpstr>
      <vt:lpstr>Total US Media Usage &amp; Exposure Rose 0.7% in 2014 to 64.7 Hours Per Week Projected to Post 0.7% CAGR Gain to 67.0 Hours Per Week in 2019</vt:lpstr>
      <vt:lpstr>PowerPoint Presentation</vt:lpstr>
      <vt:lpstr>PowerPoint Presentation</vt:lpstr>
      <vt:lpstr>Digital US Media Usage &amp; Exposure Rose 9.6% in 2014 to 16.8 Hours Per Week Projected to Post 7.3% CAGR Gain to 23.9 Hours Per Week in 2019</vt:lpstr>
      <vt:lpstr>PowerPoint Presentation</vt:lpstr>
      <vt:lpstr>Traditional US Media Usage &amp; Exposure Fell 2.1% in 2014 to 47.9 Hours Per Week Projected to Post 2.1% CAGR Decline to 43.1 Hours Per Week in 2019</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Global Branded Entertainment Marketing: Growth Opportunities &amp; Challenges in 2015</dc:title>
  <dc:creator>Leo Kivijarv</dc:creator>
  <cp:lastModifiedBy>Patrick Quinn</cp:lastModifiedBy>
  <cp:revision>496</cp:revision>
  <dcterms:created xsi:type="dcterms:W3CDTF">2015-05-14T16:43:17Z</dcterms:created>
  <dcterms:modified xsi:type="dcterms:W3CDTF">2016-01-28T16:56:22Z</dcterms:modified>
</cp:coreProperties>
</file>