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2" d="100"/>
          <a:sy n="72"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1E55137-8F17-40E8-8347-A8E52D44FA49}" type="datetimeFigureOut">
              <a:rPr lang="en-US" smtClean="0"/>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3A9F05-9695-48FA-B505-1DFB3B284747}" type="slidenum">
              <a:rPr lang="en-US" smtClean="0"/>
              <a:t>‹#›</a:t>
            </a:fld>
            <a:endParaRPr lang="en-US"/>
          </a:p>
        </p:txBody>
      </p:sp>
    </p:spTree>
    <p:extLst>
      <p:ext uri="{BB962C8B-B14F-4D97-AF65-F5344CB8AC3E}">
        <p14:creationId xmlns:p14="http://schemas.microsoft.com/office/powerpoint/2010/main" val="2562519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E55137-8F17-40E8-8347-A8E52D44FA49}" type="datetimeFigureOut">
              <a:rPr lang="en-US" smtClean="0"/>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3A9F05-9695-48FA-B505-1DFB3B284747}" type="slidenum">
              <a:rPr lang="en-US" smtClean="0"/>
              <a:t>‹#›</a:t>
            </a:fld>
            <a:endParaRPr lang="en-US"/>
          </a:p>
        </p:txBody>
      </p:sp>
    </p:spTree>
    <p:extLst>
      <p:ext uri="{BB962C8B-B14F-4D97-AF65-F5344CB8AC3E}">
        <p14:creationId xmlns:p14="http://schemas.microsoft.com/office/powerpoint/2010/main" val="3998110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E55137-8F17-40E8-8347-A8E52D44FA49}" type="datetimeFigureOut">
              <a:rPr lang="en-US" smtClean="0"/>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3A9F05-9695-48FA-B505-1DFB3B284747}" type="slidenum">
              <a:rPr lang="en-US" smtClean="0"/>
              <a:t>‹#›</a:t>
            </a:fld>
            <a:endParaRPr lang="en-US"/>
          </a:p>
        </p:txBody>
      </p:sp>
    </p:spTree>
    <p:extLst>
      <p:ext uri="{BB962C8B-B14F-4D97-AF65-F5344CB8AC3E}">
        <p14:creationId xmlns:p14="http://schemas.microsoft.com/office/powerpoint/2010/main" val="562810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E55137-8F17-40E8-8347-A8E52D44FA49}" type="datetimeFigureOut">
              <a:rPr lang="en-US" smtClean="0"/>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3A9F05-9695-48FA-B505-1DFB3B284747}" type="slidenum">
              <a:rPr lang="en-US" smtClean="0"/>
              <a:t>‹#›</a:t>
            </a:fld>
            <a:endParaRPr lang="en-US"/>
          </a:p>
        </p:txBody>
      </p:sp>
    </p:spTree>
    <p:extLst>
      <p:ext uri="{BB962C8B-B14F-4D97-AF65-F5344CB8AC3E}">
        <p14:creationId xmlns:p14="http://schemas.microsoft.com/office/powerpoint/2010/main" val="96304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1E55137-8F17-40E8-8347-A8E52D44FA49}" type="datetimeFigureOut">
              <a:rPr lang="en-US" smtClean="0"/>
              <a:t>3/18/2016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3A9F05-9695-48FA-B505-1DFB3B284747}" type="slidenum">
              <a:rPr lang="en-US" smtClean="0"/>
              <a:t>‹#›</a:t>
            </a:fld>
            <a:endParaRPr lang="en-US"/>
          </a:p>
        </p:txBody>
      </p:sp>
    </p:spTree>
    <p:extLst>
      <p:ext uri="{BB962C8B-B14F-4D97-AF65-F5344CB8AC3E}">
        <p14:creationId xmlns:p14="http://schemas.microsoft.com/office/powerpoint/2010/main" val="23056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E55137-8F17-40E8-8347-A8E52D44FA49}" type="datetimeFigureOut">
              <a:rPr lang="en-US" smtClean="0"/>
              <a:t>3/18/2016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3A9F05-9695-48FA-B505-1DFB3B284747}" type="slidenum">
              <a:rPr lang="en-US" smtClean="0"/>
              <a:t>‹#›</a:t>
            </a:fld>
            <a:endParaRPr lang="en-US"/>
          </a:p>
        </p:txBody>
      </p:sp>
    </p:spTree>
    <p:extLst>
      <p:ext uri="{BB962C8B-B14F-4D97-AF65-F5344CB8AC3E}">
        <p14:creationId xmlns:p14="http://schemas.microsoft.com/office/powerpoint/2010/main" val="737325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1E55137-8F17-40E8-8347-A8E52D44FA49}" type="datetimeFigureOut">
              <a:rPr lang="en-US" smtClean="0"/>
              <a:t>3/18/2016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3A9F05-9695-48FA-B505-1DFB3B284747}" type="slidenum">
              <a:rPr lang="en-US" smtClean="0"/>
              <a:t>‹#›</a:t>
            </a:fld>
            <a:endParaRPr lang="en-US"/>
          </a:p>
        </p:txBody>
      </p:sp>
    </p:spTree>
    <p:extLst>
      <p:ext uri="{BB962C8B-B14F-4D97-AF65-F5344CB8AC3E}">
        <p14:creationId xmlns:p14="http://schemas.microsoft.com/office/powerpoint/2010/main" val="854466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1E55137-8F17-40E8-8347-A8E52D44FA49}" type="datetimeFigureOut">
              <a:rPr lang="en-US" smtClean="0"/>
              <a:t>3/18/2016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3A9F05-9695-48FA-B505-1DFB3B284747}" type="slidenum">
              <a:rPr lang="en-US" smtClean="0"/>
              <a:t>‹#›</a:t>
            </a:fld>
            <a:endParaRPr lang="en-US"/>
          </a:p>
        </p:txBody>
      </p:sp>
    </p:spTree>
    <p:extLst>
      <p:ext uri="{BB962C8B-B14F-4D97-AF65-F5344CB8AC3E}">
        <p14:creationId xmlns:p14="http://schemas.microsoft.com/office/powerpoint/2010/main" val="1688723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E55137-8F17-40E8-8347-A8E52D44FA49}" type="datetimeFigureOut">
              <a:rPr lang="en-US" smtClean="0"/>
              <a:t>3/18/2016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3A9F05-9695-48FA-B505-1DFB3B284747}" type="slidenum">
              <a:rPr lang="en-US" smtClean="0"/>
              <a:t>‹#›</a:t>
            </a:fld>
            <a:endParaRPr lang="en-US"/>
          </a:p>
        </p:txBody>
      </p:sp>
    </p:spTree>
    <p:extLst>
      <p:ext uri="{BB962C8B-B14F-4D97-AF65-F5344CB8AC3E}">
        <p14:creationId xmlns:p14="http://schemas.microsoft.com/office/powerpoint/2010/main" val="2344600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E55137-8F17-40E8-8347-A8E52D44FA49}" type="datetimeFigureOut">
              <a:rPr lang="en-US" smtClean="0"/>
              <a:t>3/18/2016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3A9F05-9695-48FA-B505-1DFB3B284747}" type="slidenum">
              <a:rPr lang="en-US" smtClean="0"/>
              <a:t>‹#›</a:t>
            </a:fld>
            <a:endParaRPr lang="en-US"/>
          </a:p>
        </p:txBody>
      </p:sp>
    </p:spTree>
    <p:extLst>
      <p:ext uri="{BB962C8B-B14F-4D97-AF65-F5344CB8AC3E}">
        <p14:creationId xmlns:p14="http://schemas.microsoft.com/office/powerpoint/2010/main" val="1305464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E55137-8F17-40E8-8347-A8E52D44FA49}" type="datetimeFigureOut">
              <a:rPr lang="en-US" smtClean="0"/>
              <a:t>3/18/2016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3A9F05-9695-48FA-B505-1DFB3B284747}" type="slidenum">
              <a:rPr lang="en-US" smtClean="0"/>
              <a:t>‹#›</a:t>
            </a:fld>
            <a:endParaRPr lang="en-US"/>
          </a:p>
        </p:txBody>
      </p:sp>
    </p:spTree>
    <p:extLst>
      <p:ext uri="{BB962C8B-B14F-4D97-AF65-F5344CB8AC3E}">
        <p14:creationId xmlns:p14="http://schemas.microsoft.com/office/powerpoint/2010/main" val="598909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E55137-8F17-40E8-8347-A8E52D44FA49}" type="datetimeFigureOut">
              <a:rPr lang="en-US" smtClean="0"/>
              <a:t>3/18/2016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A9F05-9695-48FA-B505-1DFB3B284747}" type="slidenum">
              <a:rPr lang="en-US" smtClean="0"/>
              <a:t>‹#›</a:t>
            </a:fld>
            <a:endParaRPr lang="en-US"/>
          </a:p>
        </p:txBody>
      </p:sp>
    </p:spTree>
    <p:extLst>
      <p:ext uri="{BB962C8B-B14F-4D97-AF65-F5344CB8AC3E}">
        <p14:creationId xmlns:p14="http://schemas.microsoft.com/office/powerpoint/2010/main" val="13558568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gif"/><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11.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image" Target="../media/image15.jpeg"/><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1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ahrefs.co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man.digita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google.com/webmasters/tools/mobile-friendl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developers.google.com/speed/pagespeed/insight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emrush.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625600"/>
          </a:xfrm>
        </p:spPr>
        <p:txBody>
          <a:bodyPr>
            <a:normAutofit fontScale="90000"/>
          </a:bodyPr>
          <a:lstStyle/>
          <a:p>
            <a:r>
              <a:rPr lang="en-GB" dirty="0"/>
              <a:t>12 things your business website should be doing to dominate Google and get phone calls</a:t>
            </a:r>
            <a:endParaRPr lang="en-US" dirty="0"/>
          </a:p>
        </p:txBody>
      </p:sp>
      <p:sp>
        <p:nvSpPr>
          <p:cNvPr id="3" name="Subtitle 2"/>
          <p:cNvSpPr>
            <a:spLocks noGrp="1"/>
          </p:cNvSpPr>
          <p:nvPr>
            <p:ph type="subTitle" idx="1"/>
          </p:nvPr>
        </p:nvSpPr>
        <p:spPr>
          <a:xfrm>
            <a:off x="1524000" y="4587874"/>
            <a:ext cx="9144000" cy="1655762"/>
          </a:xfrm>
        </p:spPr>
        <p:txBody>
          <a:bodyPr>
            <a:normAutofit fontScale="92500" lnSpcReduction="10000"/>
          </a:bodyPr>
          <a:lstStyle/>
          <a:p>
            <a:r>
              <a:rPr lang="en-GB" dirty="0"/>
              <a:t>Free SEO Training by SEO Specialist Romeo Man and James </a:t>
            </a:r>
            <a:r>
              <a:rPr lang="en-GB" dirty="0" err="1"/>
              <a:t>Mathison</a:t>
            </a:r>
            <a:endParaRPr lang="en-GB" dirty="0"/>
          </a:p>
          <a:p>
            <a:r>
              <a:rPr lang="en-US" dirty="0"/>
              <a:t>1616947221</a:t>
            </a:r>
            <a:endParaRPr lang="en-GB" dirty="0"/>
          </a:p>
          <a:p>
            <a:r>
              <a:rPr lang="en-GB" dirty="0" err="1"/>
              <a:t>romeo@man.digital</a:t>
            </a:r>
            <a:endParaRPr lang="en-GB" dirty="0"/>
          </a:p>
          <a:p>
            <a:r>
              <a:rPr lang="en-GB" dirty="0"/>
              <a:t>http://man.digital</a:t>
            </a:r>
          </a:p>
          <a:p>
            <a:endParaRPr lang="en-GB"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5918" y="2890803"/>
            <a:ext cx="3020163" cy="1479880"/>
          </a:xfrm>
          <a:prstGeom prst="rect">
            <a:avLst/>
          </a:prstGeom>
        </p:spPr>
      </p:pic>
    </p:spTree>
    <p:extLst>
      <p:ext uri="{BB962C8B-B14F-4D97-AF65-F5344CB8AC3E}">
        <p14:creationId xmlns:p14="http://schemas.microsoft.com/office/powerpoint/2010/main" val="2244572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9. Are you listed on Free Ad sites?</a:t>
            </a:r>
            <a:endParaRPr lang="en-US" dirty="0"/>
          </a:p>
        </p:txBody>
      </p:sp>
      <p:sp>
        <p:nvSpPr>
          <p:cNvPr id="3" name="Content Placeholder 2"/>
          <p:cNvSpPr>
            <a:spLocks noGrp="1"/>
          </p:cNvSpPr>
          <p:nvPr>
            <p:ph idx="1"/>
          </p:nvPr>
        </p:nvSpPr>
        <p:spPr>
          <a:xfrm>
            <a:off x="838200" y="1690689"/>
            <a:ext cx="10449098" cy="1833908"/>
          </a:xfrm>
        </p:spPr>
        <p:txBody>
          <a:bodyPr>
            <a:normAutofit fontScale="92500"/>
          </a:bodyPr>
          <a:lstStyle/>
          <a:p>
            <a:r>
              <a:rPr lang="en-GB" dirty="0"/>
              <a:t>Sites such as Gumtree and </a:t>
            </a:r>
            <a:r>
              <a:rPr lang="en-GB" dirty="0" err="1"/>
              <a:t>Freeads</a:t>
            </a:r>
            <a:r>
              <a:rPr lang="en-GB" dirty="0"/>
              <a:t> have lots of visitors that are searching for local service providers, be sure to list your services on those sites.</a:t>
            </a:r>
          </a:p>
          <a:p>
            <a:r>
              <a:rPr lang="en-GB" dirty="0"/>
              <a:t>The traffic these sites can send is very beneficial in terms of new business and referral traffic, which we know Google loves.</a:t>
            </a:r>
          </a:p>
          <a:p>
            <a:pPr marL="0" indent="0">
              <a:buNone/>
            </a:pPr>
            <a:endParaRPr lang="en-GB" dirty="0"/>
          </a:p>
        </p:txBody>
      </p:sp>
      <p:sp>
        <p:nvSpPr>
          <p:cNvPr id="5" name="Content Placeholder 2"/>
          <p:cNvSpPr txBox="1">
            <a:spLocks/>
          </p:cNvSpPr>
          <p:nvPr/>
        </p:nvSpPr>
        <p:spPr>
          <a:xfrm>
            <a:off x="4996656" y="2886248"/>
            <a:ext cx="6449073" cy="33732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en-GB" dirty="0"/>
          </a:p>
        </p:txBody>
      </p:sp>
      <p:pic>
        <p:nvPicPr>
          <p:cNvPr id="3074" name="Picture 2" descr="http://oreilly.id.au/Images/postad_free_banner_noframe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346" y="3691809"/>
            <a:ext cx="28575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www.meeradgroup.in/wp-content/uploads/2015/11/TOP-500-FREE-CLASSIFIED-WEBSITE-LIST-POST-FREE-ADS-ONLINE-TOP-101-FREE-INDIAN-CLASSIFIED-WEBSITE-LIST-FOR-QUICK-SEO-www.websitemaniac.in_.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0004" y="3640467"/>
            <a:ext cx="2947041" cy="2159378"/>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https://isdownrightnow.co.uk/wp-content/uploads/2015/02/Craigslist-website.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61487" y="3827744"/>
            <a:ext cx="3360709" cy="17848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15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10. Do you have an “About Us” page?</a:t>
            </a:r>
            <a:endParaRPr lang="en-US" dirty="0"/>
          </a:p>
        </p:txBody>
      </p:sp>
      <p:sp>
        <p:nvSpPr>
          <p:cNvPr id="3" name="Content Placeholder 2"/>
          <p:cNvSpPr>
            <a:spLocks noGrp="1"/>
          </p:cNvSpPr>
          <p:nvPr>
            <p:ph idx="1"/>
          </p:nvPr>
        </p:nvSpPr>
        <p:spPr>
          <a:xfrm>
            <a:off x="838200" y="1690688"/>
            <a:ext cx="10449098" cy="3986211"/>
          </a:xfrm>
        </p:spPr>
        <p:txBody>
          <a:bodyPr>
            <a:normAutofit/>
          </a:bodyPr>
          <a:lstStyle/>
          <a:p>
            <a:r>
              <a:rPr lang="en-GB" dirty="0"/>
              <a:t>Introduce your business properly to your visitors with a well written page that builds rapport and will hopefully convert the visitor into a paying customer.</a:t>
            </a:r>
          </a:p>
          <a:p>
            <a:r>
              <a:rPr lang="en-GB" dirty="0"/>
              <a:t>Think of your about us page as “speed-dating” with your visitors. You only have a few moments to win them over and turn them from a browser and into someone that wants to utilise your services.</a:t>
            </a:r>
          </a:p>
          <a:p>
            <a:pPr marL="0" indent="0">
              <a:buNone/>
            </a:pPr>
            <a:endParaRPr lang="en-GB" dirty="0"/>
          </a:p>
        </p:txBody>
      </p:sp>
      <p:sp>
        <p:nvSpPr>
          <p:cNvPr id="5" name="Content Placeholder 2"/>
          <p:cNvSpPr txBox="1">
            <a:spLocks/>
          </p:cNvSpPr>
          <p:nvPr/>
        </p:nvSpPr>
        <p:spPr>
          <a:xfrm>
            <a:off x="4996656" y="2886248"/>
            <a:ext cx="6449073" cy="33732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en-GB" dirty="0"/>
          </a:p>
        </p:txBody>
      </p:sp>
      <p:pic>
        <p:nvPicPr>
          <p:cNvPr id="7170" name="Picture 2" descr="http://blog.cremationsolutions.com/wp-content/uploads/2013/06/spe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150" y="4541838"/>
            <a:ext cx="2549525" cy="1643028"/>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http://cdn.funcheap.com/wp-content/uploads/2011/01/speed-dating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9548" y="4415662"/>
            <a:ext cx="2384252" cy="1843822"/>
          </a:xfrm>
          <a:prstGeom prst="rect">
            <a:avLst/>
          </a:prstGeom>
          <a:noFill/>
          <a:extLst>
            <a:ext uri="{909E8E84-426E-40DD-AFC4-6F175D3DCCD1}">
              <a14:hiddenFill xmlns:a14="http://schemas.microsoft.com/office/drawing/2010/main">
                <a:solidFill>
                  <a:srgbClr val="FFFFFF"/>
                </a:solidFill>
              </a14:hiddenFill>
            </a:ext>
          </a:extLst>
        </p:spPr>
      </p:pic>
      <p:pic>
        <p:nvPicPr>
          <p:cNvPr id="7174" name="Picture 6" descr="http://snehankit.com/images/about-us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70676" y="4890154"/>
            <a:ext cx="3250648" cy="10780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117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11. Are you showing testimonials on your website?</a:t>
            </a:r>
            <a:endParaRPr lang="en-US" dirty="0"/>
          </a:p>
        </p:txBody>
      </p:sp>
      <p:sp>
        <p:nvSpPr>
          <p:cNvPr id="3" name="Content Placeholder 2"/>
          <p:cNvSpPr>
            <a:spLocks noGrp="1"/>
          </p:cNvSpPr>
          <p:nvPr>
            <p:ph idx="1"/>
          </p:nvPr>
        </p:nvSpPr>
        <p:spPr>
          <a:xfrm>
            <a:off x="838200" y="1690688"/>
            <a:ext cx="10449098" cy="3986211"/>
          </a:xfrm>
        </p:spPr>
        <p:txBody>
          <a:bodyPr>
            <a:normAutofit/>
          </a:bodyPr>
          <a:lstStyle/>
          <a:p>
            <a:r>
              <a:rPr lang="en-GB" dirty="0"/>
              <a:t>Think back to the last time you bought a pair of shoes, or researched the next book you wanted to read. Where did your search start? If you’re like any other consumer, it probably began with customer reviews.</a:t>
            </a:r>
          </a:p>
          <a:p>
            <a:r>
              <a:rPr lang="en-GB" dirty="0"/>
              <a:t>Having testimonials and/or reviews on your website will improve your businesses chances of making a sale and will also keep visitors on your website for longer, as they read or watch them.</a:t>
            </a:r>
          </a:p>
          <a:p>
            <a:r>
              <a:rPr lang="en-GB" dirty="0"/>
              <a:t>Remember, having visitors stick around longer helps because time spent on your website is a Google ranking factor.</a:t>
            </a:r>
          </a:p>
          <a:p>
            <a:endParaRPr lang="en-GB" dirty="0"/>
          </a:p>
        </p:txBody>
      </p:sp>
      <p:sp>
        <p:nvSpPr>
          <p:cNvPr id="5" name="Content Placeholder 2"/>
          <p:cNvSpPr txBox="1">
            <a:spLocks/>
          </p:cNvSpPr>
          <p:nvPr/>
        </p:nvSpPr>
        <p:spPr>
          <a:xfrm>
            <a:off x="4996656" y="2886248"/>
            <a:ext cx="6449073" cy="33732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en-GB" dirty="0"/>
          </a:p>
        </p:txBody>
      </p:sp>
      <p:pic>
        <p:nvPicPr>
          <p:cNvPr id="8194" name="Picture 2" descr="http://wp.jsstatic.com/wp-content/uploads/sites/9/2014/05/header-5star-0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99500" y="5374467"/>
            <a:ext cx="2968625" cy="1187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2142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12. Do other websites link to yours? </a:t>
            </a:r>
            <a:endParaRPr lang="en-US" dirty="0"/>
          </a:p>
        </p:txBody>
      </p:sp>
      <p:sp>
        <p:nvSpPr>
          <p:cNvPr id="3" name="Content Placeholder 2"/>
          <p:cNvSpPr>
            <a:spLocks noGrp="1"/>
          </p:cNvSpPr>
          <p:nvPr>
            <p:ph idx="1"/>
          </p:nvPr>
        </p:nvSpPr>
        <p:spPr>
          <a:xfrm>
            <a:off x="838200" y="1528763"/>
            <a:ext cx="10449098" cy="4568796"/>
          </a:xfrm>
        </p:spPr>
        <p:txBody>
          <a:bodyPr>
            <a:normAutofit fontScale="92500"/>
          </a:bodyPr>
          <a:lstStyle/>
          <a:p>
            <a:r>
              <a:rPr lang="en-GB" dirty="0"/>
              <a:t>This is really, really important, when it comes to SEO.</a:t>
            </a:r>
          </a:p>
          <a:p>
            <a:r>
              <a:rPr lang="en-GB" dirty="0"/>
              <a:t>If another website links to your website it is the equivalent of receiving a thumbs up vote.</a:t>
            </a:r>
          </a:p>
          <a:p>
            <a:r>
              <a:rPr lang="en-GB" dirty="0"/>
              <a:t>Google likes websites with links because the link building side of SEO is considered a popularity contest.</a:t>
            </a:r>
          </a:p>
          <a:p>
            <a:r>
              <a:rPr lang="en-GB" dirty="0"/>
              <a:t>Not all links are considered equal, some are considered helpful while others are considered damaging.</a:t>
            </a:r>
          </a:p>
          <a:p>
            <a:r>
              <a:rPr lang="en-GB" dirty="0"/>
              <a:t>Use </a:t>
            </a:r>
            <a:r>
              <a:rPr lang="en-GB" dirty="0">
                <a:hlinkClick r:id="rId2"/>
              </a:rPr>
              <a:t>http://ahrefs.com</a:t>
            </a:r>
            <a:r>
              <a:rPr lang="en-GB" dirty="0"/>
              <a:t> to check your link profile. Do you have a lot of links, hardly any or none at all? Top tip: Check out your competitors link profiles to see where their links are coming from. Building links on the same types of websites that they have links from is advantageous for your rankings.</a:t>
            </a:r>
          </a:p>
        </p:txBody>
      </p:sp>
      <p:sp>
        <p:nvSpPr>
          <p:cNvPr id="5" name="Content Placeholder 2"/>
          <p:cNvSpPr txBox="1">
            <a:spLocks/>
          </p:cNvSpPr>
          <p:nvPr/>
        </p:nvSpPr>
        <p:spPr>
          <a:xfrm>
            <a:off x="4996656" y="2886248"/>
            <a:ext cx="6449073" cy="33732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en-GB" dirty="0"/>
          </a:p>
        </p:txBody>
      </p:sp>
    </p:spTree>
    <p:extLst>
      <p:ext uri="{BB962C8B-B14F-4D97-AF65-F5344CB8AC3E}">
        <p14:creationId xmlns:p14="http://schemas.microsoft.com/office/powerpoint/2010/main" val="3963653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Summary</a:t>
            </a:r>
            <a:endParaRPr lang="en-US" dirty="0"/>
          </a:p>
        </p:txBody>
      </p:sp>
      <p:sp>
        <p:nvSpPr>
          <p:cNvPr id="3" name="Content Placeholder 2"/>
          <p:cNvSpPr>
            <a:spLocks noGrp="1"/>
          </p:cNvSpPr>
          <p:nvPr>
            <p:ph idx="1"/>
          </p:nvPr>
        </p:nvSpPr>
        <p:spPr>
          <a:xfrm>
            <a:off x="838200" y="1528763"/>
            <a:ext cx="10449098" cy="4568796"/>
          </a:xfrm>
        </p:spPr>
        <p:txBody>
          <a:bodyPr numCol="2">
            <a:normAutofit/>
          </a:bodyPr>
          <a:lstStyle/>
          <a:p>
            <a:r>
              <a:rPr lang="en-GB" dirty="0"/>
              <a:t>You need a site that:</a:t>
            </a:r>
          </a:p>
          <a:p>
            <a:r>
              <a:rPr lang="en-GB" dirty="0"/>
              <a:t>Is mobile friendly</a:t>
            </a:r>
          </a:p>
          <a:p>
            <a:r>
              <a:rPr lang="en-GB" dirty="0"/>
              <a:t>Loads quickly</a:t>
            </a:r>
          </a:p>
          <a:p>
            <a:r>
              <a:rPr lang="en-GB" dirty="0"/>
              <a:t>Is listed in Local directories</a:t>
            </a:r>
          </a:p>
          <a:p>
            <a:r>
              <a:rPr lang="en-GB" dirty="0"/>
              <a:t>Is listed on the top social networking sites</a:t>
            </a:r>
          </a:p>
          <a:p>
            <a:r>
              <a:rPr lang="en-GB" dirty="0"/>
              <a:t>Is optimised correctly</a:t>
            </a:r>
          </a:p>
          <a:p>
            <a:r>
              <a:rPr lang="en-GB" dirty="0"/>
              <a:t>Has an embedded video</a:t>
            </a:r>
          </a:p>
          <a:p>
            <a:r>
              <a:rPr lang="en-GB" dirty="0"/>
              <a:t>Is listed on the top free ad sites </a:t>
            </a:r>
          </a:p>
          <a:p>
            <a:endParaRPr lang="en-GB" dirty="0"/>
          </a:p>
          <a:p>
            <a:r>
              <a:rPr lang="en-GB" dirty="0"/>
              <a:t>Has clear contact information</a:t>
            </a:r>
          </a:p>
          <a:p>
            <a:r>
              <a:rPr lang="en-GB" dirty="0"/>
              <a:t>Has an about page</a:t>
            </a:r>
          </a:p>
          <a:p>
            <a:r>
              <a:rPr lang="en-GB" dirty="0"/>
              <a:t>Is showing testimonials</a:t>
            </a:r>
          </a:p>
          <a:p>
            <a:r>
              <a:rPr lang="en-GB" dirty="0"/>
              <a:t>Has great backlinks</a:t>
            </a:r>
          </a:p>
        </p:txBody>
      </p:sp>
      <p:sp>
        <p:nvSpPr>
          <p:cNvPr id="5" name="Content Placeholder 2"/>
          <p:cNvSpPr txBox="1">
            <a:spLocks/>
          </p:cNvSpPr>
          <p:nvPr/>
        </p:nvSpPr>
        <p:spPr>
          <a:xfrm>
            <a:off x="4996656" y="2886248"/>
            <a:ext cx="6449073" cy="33732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en-GB" dirty="0"/>
          </a:p>
        </p:txBody>
      </p:sp>
    </p:spTree>
    <p:extLst>
      <p:ext uri="{BB962C8B-B14F-4D97-AF65-F5344CB8AC3E}">
        <p14:creationId xmlns:p14="http://schemas.microsoft.com/office/powerpoint/2010/main" val="347802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Need help?	</a:t>
            </a:r>
            <a:endParaRPr lang="en-US" dirty="0"/>
          </a:p>
        </p:txBody>
      </p:sp>
      <p:sp>
        <p:nvSpPr>
          <p:cNvPr id="3" name="Content Placeholder 2"/>
          <p:cNvSpPr>
            <a:spLocks noGrp="1"/>
          </p:cNvSpPr>
          <p:nvPr>
            <p:ph idx="1"/>
          </p:nvPr>
        </p:nvSpPr>
        <p:spPr>
          <a:xfrm>
            <a:off x="838200" y="1528763"/>
            <a:ext cx="10449098" cy="4568796"/>
          </a:xfrm>
        </p:spPr>
        <p:txBody>
          <a:bodyPr numCol="1">
            <a:normAutofit/>
          </a:bodyPr>
          <a:lstStyle/>
          <a:p>
            <a:r>
              <a:rPr lang="en-GB" dirty="0"/>
              <a:t>If you have noticed your website hasn’t made the grade based on the previous slides, don’t worry.</a:t>
            </a:r>
          </a:p>
          <a:p>
            <a:r>
              <a:rPr lang="en-GB" dirty="0"/>
              <a:t>We can help you fix any or all of these issues, unless you want to do it yourself of course </a:t>
            </a:r>
            <a:r>
              <a:rPr lang="en-GB" dirty="0">
                <a:sym typeface="Wingdings" panose="05000000000000000000" pitchFamily="2" charset="2"/>
              </a:rPr>
              <a:t></a:t>
            </a:r>
            <a:endParaRPr lang="en-GB" dirty="0"/>
          </a:p>
          <a:p>
            <a:r>
              <a:rPr lang="en-GB" dirty="0"/>
              <a:t>Ranking clients on the first page of Google using the methods listed above is tried and tested.</a:t>
            </a:r>
          </a:p>
          <a:p>
            <a:r>
              <a:rPr lang="en-GB" dirty="0"/>
              <a:t>If you would like us to help you, send me an email to </a:t>
            </a:r>
            <a:r>
              <a:rPr lang="en-GB" dirty="0" err="1"/>
              <a:t>romeo@man.digital</a:t>
            </a:r>
            <a:endParaRPr lang="en-GB" dirty="0"/>
          </a:p>
          <a:p>
            <a:r>
              <a:rPr lang="en-GB" dirty="0"/>
              <a:t>Alternatively you can visit my website </a:t>
            </a:r>
            <a:r>
              <a:rPr lang="en-GB" dirty="0">
                <a:hlinkClick r:id="rId2"/>
              </a:rPr>
              <a:t>http://man.digital</a:t>
            </a:r>
            <a:r>
              <a:rPr lang="en-GB" dirty="0"/>
              <a:t> </a:t>
            </a:r>
          </a:p>
          <a:p>
            <a:endParaRPr lang="en-GB" dirty="0"/>
          </a:p>
        </p:txBody>
      </p:sp>
      <p:sp>
        <p:nvSpPr>
          <p:cNvPr id="5" name="Content Placeholder 2"/>
          <p:cNvSpPr txBox="1">
            <a:spLocks/>
          </p:cNvSpPr>
          <p:nvPr/>
        </p:nvSpPr>
        <p:spPr>
          <a:xfrm>
            <a:off x="4996656" y="2886248"/>
            <a:ext cx="6449073" cy="33732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en-GB" dirty="0"/>
          </a:p>
        </p:txBody>
      </p:sp>
    </p:spTree>
    <p:extLst>
      <p:ext uri="{BB962C8B-B14F-4D97-AF65-F5344CB8AC3E}">
        <p14:creationId xmlns:p14="http://schemas.microsoft.com/office/powerpoint/2010/main" val="3164495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Why trust us?	</a:t>
            </a:r>
            <a:endParaRPr lang="en-US" dirty="0"/>
          </a:p>
        </p:txBody>
      </p:sp>
      <p:sp>
        <p:nvSpPr>
          <p:cNvPr id="3" name="Content Placeholder 2"/>
          <p:cNvSpPr>
            <a:spLocks noGrp="1"/>
          </p:cNvSpPr>
          <p:nvPr>
            <p:ph idx="1"/>
          </p:nvPr>
        </p:nvSpPr>
        <p:spPr>
          <a:xfrm>
            <a:off x="838200" y="1528763"/>
            <a:ext cx="10449098" cy="4568796"/>
          </a:xfrm>
        </p:spPr>
        <p:txBody>
          <a:bodyPr numCol="1">
            <a:normAutofit/>
          </a:bodyPr>
          <a:lstStyle/>
          <a:p>
            <a:pPr marL="0" indent="0">
              <a:buNone/>
            </a:pPr>
            <a:endParaRPr lang="en-GB" dirty="0"/>
          </a:p>
          <a:p>
            <a:r>
              <a:rPr lang="en-GB" dirty="0"/>
              <a:t>We have over 6 years online sales experience.</a:t>
            </a:r>
          </a:p>
          <a:p>
            <a:r>
              <a:rPr lang="en-GB" dirty="0"/>
              <a:t>We have a lot of happy client testimonials</a:t>
            </a:r>
          </a:p>
          <a:p>
            <a:r>
              <a:rPr lang="en-GB" dirty="0"/>
              <a:t>We stay up to date on all the latest Google algorithm changes</a:t>
            </a:r>
          </a:p>
          <a:p>
            <a:r>
              <a:rPr lang="en-GB" dirty="0"/>
              <a:t>We invest heavily in our own online marketing training to ensure we stay ahead of the curve.</a:t>
            </a:r>
          </a:p>
          <a:p>
            <a:r>
              <a:rPr lang="en-GB" dirty="0"/>
              <a:t>We just rank!</a:t>
            </a:r>
          </a:p>
          <a:p>
            <a:endParaRPr lang="en-GB" dirty="0"/>
          </a:p>
          <a:p>
            <a:endParaRPr lang="en-GB" dirty="0"/>
          </a:p>
        </p:txBody>
      </p:sp>
      <p:sp>
        <p:nvSpPr>
          <p:cNvPr id="5" name="Content Placeholder 2"/>
          <p:cNvSpPr txBox="1">
            <a:spLocks/>
          </p:cNvSpPr>
          <p:nvPr/>
        </p:nvSpPr>
        <p:spPr>
          <a:xfrm>
            <a:off x="4996656" y="2886248"/>
            <a:ext cx="6449073" cy="33732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en-GB" dirty="0"/>
          </a:p>
        </p:txBody>
      </p:sp>
    </p:spTree>
    <p:extLst>
      <p:ext uri="{BB962C8B-B14F-4D97-AF65-F5344CB8AC3E}">
        <p14:creationId xmlns:p14="http://schemas.microsoft.com/office/powerpoint/2010/main" val="3118550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pPr algn="ctr"/>
            <a:r>
              <a:rPr lang="en-GB" dirty="0"/>
              <a:t>  Get In Touch!	</a:t>
            </a:r>
            <a:endParaRPr lang="en-US" dirty="0"/>
          </a:p>
        </p:txBody>
      </p:sp>
      <p:sp>
        <p:nvSpPr>
          <p:cNvPr id="3" name="Content Placeholder 2"/>
          <p:cNvSpPr>
            <a:spLocks noGrp="1"/>
          </p:cNvSpPr>
          <p:nvPr>
            <p:ph idx="1"/>
          </p:nvPr>
        </p:nvSpPr>
        <p:spPr>
          <a:xfrm>
            <a:off x="838199" y="1528763"/>
            <a:ext cx="10201275" cy="4568796"/>
          </a:xfrm>
        </p:spPr>
        <p:txBody>
          <a:bodyPr numCol="1">
            <a:normAutofit/>
          </a:bodyPr>
          <a:lstStyle/>
          <a:p>
            <a:pPr marL="0" indent="0" algn="ctr">
              <a:buNone/>
            </a:pPr>
            <a:endParaRPr lang="en-GB" dirty="0"/>
          </a:p>
          <a:p>
            <a:pPr marL="0" indent="0" algn="ctr">
              <a:buNone/>
            </a:pPr>
            <a:r>
              <a:rPr lang="en-GB" dirty="0"/>
              <a:t>Manchester, UK | Krakow, PL</a:t>
            </a:r>
          </a:p>
          <a:p>
            <a:pPr marL="0" indent="0" algn="ctr">
              <a:buNone/>
            </a:pPr>
            <a:r>
              <a:rPr lang="en-US" dirty="0"/>
              <a:t>1616947221 </a:t>
            </a:r>
          </a:p>
          <a:p>
            <a:pPr marL="0" indent="0" algn="ctr">
              <a:buNone/>
            </a:pPr>
            <a:r>
              <a:rPr lang="en-GB" dirty="0"/>
              <a:t>http://man.digital</a:t>
            </a:r>
          </a:p>
          <a:p>
            <a:pPr marL="0" indent="0" algn="ctr">
              <a:buNone/>
            </a:pPr>
            <a:r>
              <a:rPr lang="en-GB" dirty="0" err="1"/>
              <a:t>Romeo@man.digital</a:t>
            </a:r>
            <a:endParaRPr lang="en-GB" dirty="0"/>
          </a:p>
          <a:p>
            <a:pPr marL="0" indent="0" algn="ctr">
              <a:buNone/>
            </a:pPr>
            <a:r>
              <a:rPr lang="en-GB" dirty="0"/>
              <a:t>https://www.facebook.com/manndigital</a:t>
            </a:r>
          </a:p>
          <a:p>
            <a:pPr marL="0" indent="0" algn="ctr">
              <a:buNone/>
            </a:pPr>
            <a:endParaRPr lang="en-GB" dirty="0"/>
          </a:p>
          <a:p>
            <a:pPr algn="ctr"/>
            <a:endParaRPr lang="en-GB" dirty="0"/>
          </a:p>
          <a:p>
            <a:pPr algn="ctr"/>
            <a:endParaRPr lang="en-GB" dirty="0"/>
          </a:p>
        </p:txBody>
      </p:sp>
      <p:sp>
        <p:nvSpPr>
          <p:cNvPr id="5" name="Content Placeholder 2"/>
          <p:cNvSpPr txBox="1">
            <a:spLocks/>
          </p:cNvSpPr>
          <p:nvPr/>
        </p:nvSpPr>
        <p:spPr>
          <a:xfrm>
            <a:off x="4996656" y="2886248"/>
            <a:ext cx="6449073" cy="3373236"/>
          </a:xfrm>
          <a:prstGeom prst="rect">
            <a:avLst/>
          </a:prstGeom>
        </p:spPr>
        <p:txBody>
          <a:bodyPr vert="horz" lIns="91440" tIns="45720" rIns="91440" bIns="45720" numCol="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en-GB" dirty="0"/>
          </a:p>
        </p:txBody>
      </p:sp>
    </p:spTree>
    <p:extLst>
      <p:ext uri="{BB962C8B-B14F-4D97-AF65-F5344CB8AC3E}">
        <p14:creationId xmlns:p14="http://schemas.microsoft.com/office/powerpoint/2010/main" val="4080017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1. Is your website mobile friendly?</a:t>
            </a:r>
            <a:endParaRPr lang="en-US" dirty="0"/>
          </a:p>
        </p:txBody>
      </p:sp>
      <p:sp>
        <p:nvSpPr>
          <p:cNvPr id="3" name="Content Placeholder 2"/>
          <p:cNvSpPr>
            <a:spLocks noGrp="1"/>
          </p:cNvSpPr>
          <p:nvPr>
            <p:ph idx="1"/>
          </p:nvPr>
        </p:nvSpPr>
        <p:spPr/>
        <p:txBody>
          <a:bodyPr/>
          <a:lstStyle/>
          <a:p>
            <a:r>
              <a:rPr lang="en-GB" dirty="0"/>
              <a:t>Google prefers sites that pass their mobile-friendly test since it provides a better overall experience for their search engine users. </a:t>
            </a:r>
          </a:p>
          <a:p>
            <a:endParaRPr lang="en-GB" dirty="0"/>
          </a:p>
          <a:p>
            <a:r>
              <a:rPr lang="en-GB" dirty="0"/>
              <a:t>Check it here:</a:t>
            </a:r>
            <a:br>
              <a:rPr lang="en-GB" dirty="0"/>
            </a:br>
            <a:endParaRPr lang="en-GB" dirty="0"/>
          </a:p>
          <a:p>
            <a:r>
              <a:rPr lang="en-US" dirty="0">
                <a:hlinkClick r:id="rId2"/>
              </a:rPr>
              <a:t>https://www.google.com/webmasters/tools/mobile-friendly/</a:t>
            </a:r>
            <a:endParaRPr lang="en-US" dirty="0"/>
          </a:p>
          <a:p>
            <a:pPr marL="0" indent="0">
              <a:buNone/>
            </a:pPr>
            <a:endParaRPr lang="en-GB" dirty="0"/>
          </a:p>
          <a:p>
            <a:pPr marL="0" indent="0">
              <a:buNone/>
            </a:pPr>
            <a:r>
              <a:rPr lang="en-GB" dirty="0"/>
              <a:t>Run the test on your own website and see if you pass or fail this test.</a:t>
            </a:r>
            <a:endParaRPr lang="en-US" dirty="0"/>
          </a:p>
        </p:txBody>
      </p:sp>
    </p:spTree>
    <p:extLst>
      <p:ext uri="{BB962C8B-B14F-4D97-AF65-F5344CB8AC3E}">
        <p14:creationId xmlns:p14="http://schemas.microsoft.com/office/powerpoint/2010/main" val="1400120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Does your site load quickly?</a:t>
            </a:r>
            <a:endParaRPr lang="en-US" dirty="0"/>
          </a:p>
        </p:txBody>
      </p:sp>
      <p:sp>
        <p:nvSpPr>
          <p:cNvPr id="3" name="Content Placeholder 2"/>
          <p:cNvSpPr>
            <a:spLocks noGrp="1"/>
          </p:cNvSpPr>
          <p:nvPr>
            <p:ph idx="1"/>
          </p:nvPr>
        </p:nvSpPr>
        <p:spPr/>
        <p:txBody>
          <a:bodyPr>
            <a:normAutofit lnSpcReduction="10000"/>
          </a:bodyPr>
          <a:lstStyle/>
          <a:p>
            <a:r>
              <a:rPr lang="en-GB" dirty="0"/>
              <a:t>Google prefers faster loading sites for the same reason as the previous slide. Slow website loading speeds upset Google search engine users.</a:t>
            </a:r>
          </a:p>
          <a:p>
            <a:endParaRPr lang="en-GB" dirty="0"/>
          </a:p>
          <a:p>
            <a:r>
              <a:rPr lang="en-GB" dirty="0"/>
              <a:t>Check your load speeds here:</a:t>
            </a:r>
          </a:p>
          <a:p>
            <a:endParaRPr lang="en-GB" dirty="0"/>
          </a:p>
          <a:p>
            <a:r>
              <a:rPr lang="en-US" dirty="0">
                <a:hlinkClick r:id="rId2"/>
              </a:rPr>
              <a:t>https://developers.google.com/speed/pagespeed/insights</a:t>
            </a:r>
            <a:endParaRPr lang="en-US" dirty="0"/>
          </a:p>
          <a:p>
            <a:endParaRPr lang="en-GB" dirty="0"/>
          </a:p>
          <a:p>
            <a:r>
              <a:rPr lang="en-GB" dirty="0"/>
              <a:t>Google works on a traffic light system, let’s hope your scores will be green.</a:t>
            </a:r>
            <a:endParaRPr lang="en-US" dirty="0"/>
          </a:p>
          <a:p>
            <a:endParaRPr lang="en-US" dirty="0"/>
          </a:p>
        </p:txBody>
      </p:sp>
    </p:spTree>
    <p:extLst>
      <p:ext uri="{BB962C8B-B14F-4D97-AF65-F5344CB8AC3E}">
        <p14:creationId xmlns:p14="http://schemas.microsoft.com/office/powerpoint/2010/main" val="438052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Are you listed in the top 100 local business directories like yelp, yell and merchant circle?</a:t>
            </a:r>
            <a:endParaRPr lang="en-US" dirty="0"/>
          </a:p>
        </p:txBody>
      </p:sp>
      <p:sp>
        <p:nvSpPr>
          <p:cNvPr id="3" name="Content Placeholder 2"/>
          <p:cNvSpPr>
            <a:spLocks noGrp="1"/>
          </p:cNvSpPr>
          <p:nvPr>
            <p:ph idx="1"/>
          </p:nvPr>
        </p:nvSpPr>
        <p:spPr/>
        <p:txBody>
          <a:bodyPr/>
          <a:lstStyle/>
          <a:p>
            <a:r>
              <a:rPr lang="en-GB" dirty="0"/>
              <a:t>Google loves websites that are listed in many of the top local business directories. The reasons are two-fold.</a:t>
            </a:r>
          </a:p>
          <a:p>
            <a:r>
              <a:rPr lang="en-GB" dirty="0"/>
              <a:t>Firstly, a business that has taken the time to list themselves appears like a business that will be around for the long-haul.</a:t>
            </a:r>
          </a:p>
          <a:p>
            <a:r>
              <a:rPr lang="en-GB" dirty="0"/>
              <a:t>Secondly, these directories can send traffic to your site and Google looks at referral traffic when determining rankings.</a:t>
            </a:r>
            <a:endParaRPr lang="en-US" dirty="0"/>
          </a:p>
        </p:txBody>
      </p:sp>
      <p:pic>
        <p:nvPicPr>
          <p:cNvPr id="1030" name="Picture 6" descr="http://www.byreputation.com/v/vspfiles/templates/circuit/images/homepage/local-marketing-exampl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76500" y="4667250"/>
            <a:ext cx="7239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7270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4. Are you setup on Google+, Facebook, Twitter, LinkedIn &amp; YouTube.</a:t>
            </a:r>
            <a:endParaRPr lang="en-US" dirty="0"/>
          </a:p>
        </p:txBody>
      </p:sp>
      <p:sp>
        <p:nvSpPr>
          <p:cNvPr id="3" name="Content Placeholder 2"/>
          <p:cNvSpPr>
            <a:spLocks noGrp="1"/>
          </p:cNvSpPr>
          <p:nvPr>
            <p:ph idx="1"/>
          </p:nvPr>
        </p:nvSpPr>
        <p:spPr/>
        <p:txBody>
          <a:bodyPr/>
          <a:lstStyle/>
          <a:p>
            <a:r>
              <a:rPr lang="en-GB" dirty="0"/>
              <a:t>Google loves websites that are listed in these top social networking sites. Again, The reasons are two-fold.</a:t>
            </a:r>
          </a:p>
          <a:p>
            <a:r>
              <a:rPr lang="en-GB" dirty="0"/>
              <a:t>Firstly, a business that has taken the time to list themselves appears to be more brand aware and Google LOVES brands.</a:t>
            </a:r>
          </a:p>
          <a:p>
            <a:r>
              <a:rPr lang="en-GB" dirty="0"/>
              <a:t>Secondly, these social platforms can send traffic to your site as already mentioned Google looks at referral traffic when determining rankings.</a:t>
            </a:r>
          </a:p>
          <a:p>
            <a:r>
              <a:rPr lang="en-GB" dirty="0"/>
              <a:t>An added benefit of being listed on these social networking sites is that it makes your business MUCH easier to be shared and recommended amongst your customers and their friends.</a:t>
            </a:r>
          </a:p>
        </p:txBody>
      </p:sp>
      <p:pic>
        <p:nvPicPr>
          <p:cNvPr id="6146" name="Picture 2" descr="https://media.licdn.com/mpr/mpr/p/3/005/0b3/2f5/02136c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12702" y="123826"/>
            <a:ext cx="2179298" cy="1462088"/>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4" descr="Image result for social media"/>
          <p:cNvSpPr>
            <a:spLocks noChangeAspect="1" noChangeArrowheads="1"/>
          </p:cNvSpPr>
          <p:nvPr/>
        </p:nvSpPr>
        <p:spPr bwMode="auto">
          <a:xfrm>
            <a:off x="0" y="7313613"/>
            <a:ext cx="82296" cy="8229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150" name="Picture 6" descr="http://3.bp.blogspot.com/-ZnNwiDO5sZE/TklR-qMtYWI/AAAAAAAAASk/33qW6pYMyTg/s1600/Social_Media_conf_art_combined_flattened.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086475"/>
            <a:ext cx="1465898" cy="771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935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5. Are you aware of what your competition are doing to rank online?</a:t>
            </a:r>
            <a:endParaRPr lang="en-US" dirty="0"/>
          </a:p>
        </p:txBody>
      </p:sp>
      <p:sp>
        <p:nvSpPr>
          <p:cNvPr id="3" name="Content Placeholder 2"/>
          <p:cNvSpPr>
            <a:spLocks noGrp="1"/>
          </p:cNvSpPr>
          <p:nvPr>
            <p:ph idx="1"/>
          </p:nvPr>
        </p:nvSpPr>
        <p:spPr/>
        <p:txBody>
          <a:bodyPr/>
          <a:lstStyle/>
          <a:p>
            <a:r>
              <a:rPr lang="en-GB" dirty="0"/>
              <a:t>Knowing what your competition is doing online, the money they are spending, the keywords they are targeting, the amount of effort they are taking can be tracked with online tools.</a:t>
            </a:r>
          </a:p>
          <a:p>
            <a:r>
              <a:rPr lang="en-GB" dirty="0">
                <a:hlinkClick r:id="rId2"/>
              </a:rPr>
              <a:t>http://semrush.com</a:t>
            </a:r>
            <a:r>
              <a:rPr lang="en-GB" dirty="0"/>
              <a:t> will give you great insights into your competition and it’s a great way to see what search terms are sending them their customers.</a:t>
            </a:r>
          </a:p>
          <a:p>
            <a:r>
              <a:rPr lang="en-GB" dirty="0"/>
              <a:t>Head over to SEM Rush now and compare your website to the sites of those you consider your competition. Take the business websites of the companies you want to be like and analyse them. Who is crushing it in your market?</a:t>
            </a:r>
          </a:p>
        </p:txBody>
      </p:sp>
    </p:spTree>
    <p:extLst>
      <p:ext uri="{BB962C8B-B14F-4D97-AF65-F5344CB8AC3E}">
        <p14:creationId xmlns:p14="http://schemas.microsoft.com/office/powerpoint/2010/main" val="1305575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6. Is your website optimised properly?</a:t>
            </a:r>
            <a:endParaRPr lang="en-US" dirty="0"/>
          </a:p>
        </p:txBody>
      </p:sp>
      <p:sp>
        <p:nvSpPr>
          <p:cNvPr id="3" name="Content Placeholder 2"/>
          <p:cNvSpPr>
            <a:spLocks noGrp="1"/>
          </p:cNvSpPr>
          <p:nvPr>
            <p:ph idx="1"/>
          </p:nvPr>
        </p:nvSpPr>
        <p:spPr>
          <a:xfrm>
            <a:off x="838200" y="1476490"/>
            <a:ext cx="10449098" cy="1299961"/>
          </a:xfrm>
        </p:spPr>
        <p:txBody>
          <a:bodyPr>
            <a:normAutofit fontScale="85000" lnSpcReduction="20000"/>
          </a:bodyPr>
          <a:lstStyle/>
          <a:p>
            <a:r>
              <a:rPr lang="en-GB" dirty="0"/>
              <a:t>Figure out the keyword’s (words people search for) you would like to show up for in Google.</a:t>
            </a:r>
          </a:p>
          <a:p>
            <a:r>
              <a:rPr lang="en-GB" dirty="0"/>
              <a:t>Head to Google and do a search for those keywords and look at the top 10 positions.</a:t>
            </a:r>
          </a:p>
          <a:p>
            <a:pPr algn="r"/>
            <a:endParaRPr lang="en-GB" dirty="0"/>
          </a:p>
        </p:txBody>
      </p:sp>
      <p:pic>
        <p:nvPicPr>
          <p:cNvPr id="4" name="Picture 3"/>
          <p:cNvPicPr>
            <a:picLocks noChangeAspect="1"/>
          </p:cNvPicPr>
          <p:nvPr/>
        </p:nvPicPr>
        <p:blipFill>
          <a:blip r:embed="rId2"/>
          <a:stretch>
            <a:fillRect/>
          </a:stretch>
        </p:blipFill>
        <p:spPr>
          <a:xfrm>
            <a:off x="954578" y="2886248"/>
            <a:ext cx="3974869" cy="3373236"/>
          </a:xfrm>
          <a:prstGeom prst="rect">
            <a:avLst/>
          </a:prstGeom>
        </p:spPr>
      </p:pic>
      <p:sp>
        <p:nvSpPr>
          <p:cNvPr id="5" name="Content Placeholder 2"/>
          <p:cNvSpPr txBox="1">
            <a:spLocks/>
          </p:cNvSpPr>
          <p:nvPr/>
        </p:nvSpPr>
        <p:spPr>
          <a:xfrm>
            <a:off x="4996656" y="2886248"/>
            <a:ext cx="6449073" cy="3373236"/>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The blue text above a listing is called the “Title Tag” count how many of the top 10 have the keyword you just searched in the title tag.</a:t>
            </a:r>
          </a:p>
          <a:p>
            <a:r>
              <a:rPr lang="en-GB" dirty="0"/>
              <a:t>Check your website now, do you have your keywords in the title tag?</a:t>
            </a:r>
          </a:p>
          <a:p>
            <a:r>
              <a:rPr lang="en-GB" dirty="0"/>
              <a:t>There are a number of these “</a:t>
            </a:r>
            <a:r>
              <a:rPr lang="en-GB" dirty="0" err="1"/>
              <a:t>Onpage</a:t>
            </a:r>
            <a:r>
              <a:rPr lang="en-GB" dirty="0"/>
              <a:t> SEO” factors that Google loves websites to have, the title tag is considered one of the most important. Read up on heading tags, meta tags and keyword density for additional help.</a:t>
            </a:r>
          </a:p>
          <a:p>
            <a:pPr algn="r"/>
            <a:endParaRPr lang="en-GB" dirty="0"/>
          </a:p>
        </p:txBody>
      </p:sp>
    </p:spTree>
    <p:extLst>
      <p:ext uri="{BB962C8B-B14F-4D97-AF65-F5344CB8AC3E}">
        <p14:creationId xmlns:p14="http://schemas.microsoft.com/office/powerpoint/2010/main" val="245375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7. Is your contact information easily found?</a:t>
            </a:r>
            <a:endParaRPr lang="en-US" dirty="0"/>
          </a:p>
        </p:txBody>
      </p:sp>
      <p:sp>
        <p:nvSpPr>
          <p:cNvPr id="3" name="Content Placeholder 2"/>
          <p:cNvSpPr>
            <a:spLocks noGrp="1"/>
          </p:cNvSpPr>
          <p:nvPr>
            <p:ph idx="1"/>
          </p:nvPr>
        </p:nvSpPr>
        <p:spPr>
          <a:xfrm>
            <a:off x="838200" y="1690688"/>
            <a:ext cx="10449098" cy="4915997"/>
          </a:xfrm>
        </p:spPr>
        <p:txBody>
          <a:bodyPr>
            <a:normAutofit/>
          </a:bodyPr>
          <a:lstStyle/>
          <a:p>
            <a:r>
              <a:rPr lang="en-GB" dirty="0"/>
              <a:t>Is your telephone number in a prominent position on the page? People do not like searching or scrolling to find ways to get in contact.</a:t>
            </a:r>
          </a:p>
          <a:p>
            <a:r>
              <a:rPr lang="en-GB" dirty="0"/>
              <a:t>Make sure your telephone number is clearly visible at the top of the page, that it is in a font-size that is easy to read and a colour that makes it stand out in an obvious way.</a:t>
            </a:r>
          </a:p>
          <a:p>
            <a:r>
              <a:rPr lang="en-GB" dirty="0"/>
              <a:t>Make sure you have a contact us page with your company name, address, telephone number and links to your social networking sites.</a:t>
            </a:r>
          </a:p>
          <a:p>
            <a:pPr marL="0" indent="0">
              <a:buNone/>
            </a:pPr>
            <a:endParaRPr lang="en-GB" dirty="0"/>
          </a:p>
        </p:txBody>
      </p:sp>
      <p:sp>
        <p:nvSpPr>
          <p:cNvPr id="5" name="Content Placeholder 2"/>
          <p:cNvSpPr txBox="1">
            <a:spLocks/>
          </p:cNvSpPr>
          <p:nvPr/>
        </p:nvSpPr>
        <p:spPr>
          <a:xfrm>
            <a:off x="4996656" y="2886248"/>
            <a:ext cx="6449073" cy="33732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en-GB" dirty="0"/>
          </a:p>
        </p:txBody>
      </p:sp>
      <p:pic>
        <p:nvPicPr>
          <p:cNvPr id="5124" name="Picture 4" descr="http://alvordschools.org/cms/lib8/CA01900929/Centricity/Shared/contact%20us%20ico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5170" y="5006672"/>
            <a:ext cx="3586560" cy="1735514"/>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http://www.richardhamer.co.uk/wp-content/uploads/2014/01/image-get-in-touc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61025" y="5207678"/>
            <a:ext cx="1714500" cy="1333501"/>
          </a:xfrm>
          <a:prstGeom prst="rect">
            <a:avLst/>
          </a:prstGeom>
          <a:noFill/>
          <a:extLst>
            <a:ext uri="{909E8E84-426E-40DD-AFC4-6F175D3DCCD1}">
              <a14:hiddenFill xmlns:a14="http://schemas.microsoft.com/office/drawing/2010/main">
                <a:solidFill>
                  <a:srgbClr val="FFFFFF"/>
                </a:solidFill>
              </a14:hiddenFill>
            </a:ext>
          </a:extLst>
        </p:spPr>
      </p:pic>
      <p:pic>
        <p:nvPicPr>
          <p:cNvPr id="5130" name="Picture 10" descr="http://d2qcctj8epnr7y.cloudfront.net/images/2013/logo-CallNow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41210" y="5425165"/>
            <a:ext cx="3125304" cy="898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9989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8. Do you have a video embedded on your website?</a:t>
            </a:r>
            <a:endParaRPr lang="en-US" dirty="0"/>
          </a:p>
        </p:txBody>
      </p:sp>
      <p:sp>
        <p:nvSpPr>
          <p:cNvPr id="3" name="Content Placeholder 2"/>
          <p:cNvSpPr>
            <a:spLocks noGrp="1"/>
          </p:cNvSpPr>
          <p:nvPr>
            <p:ph idx="1"/>
          </p:nvPr>
        </p:nvSpPr>
        <p:spPr>
          <a:xfrm>
            <a:off x="838200" y="1690688"/>
            <a:ext cx="10449098" cy="4915997"/>
          </a:xfrm>
        </p:spPr>
        <p:txBody>
          <a:bodyPr>
            <a:normAutofit/>
          </a:bodyPr>
          <a:lstStyle/>
          <a:p>
            <a:r>
              <a:rPr lang="en-GB" dirty="0"/>
              <a:t>Visitors watch videos – FACT!</a:t>
            </a:r>
          </a:p>
          <a:p>
            <a:r>
              <a:rPr lang="en-GB" dirty="0"/>
              <a:t>Having a video on your website will keep your visitors on your pages for longer.</a:t>
            </a:r>
          </a:p>
          <a:p>
            <a:r>
              <a:rPr lang="en-GB" dirty="0"/>
              <a:t>Google uses length of time on page to work out how good your website is compared to others.</a:t>
            </a:r>
          </a:p>
          <a:p>
            <a:r>
              <a:rPr lang="en-GB" dirty="0"/>
              <a:t>Having a demo of a product, a welcome message from the owner or an “explainer” style video of your services will keep people from leaving too quickly.</a:t>
            </a:r>
          </a:p>
          <a:p>
            <a:pPr marL="0" indent="0">
              <a:buNone/>
            </a:pPr>
            <a:endParaRPr lang="en-GB" dirty="0"/>
          </a:p>
        </p:txBody>
      </p:sp>
      <p:sp>
        <p:nvSpPr>
          <p:cNvPr id="5" name="Content Placeholder 2"/>
          <p:cNvSpPr txBox="1">
            <a:spLocks/>
          </p:cNvSpPr>
          <p:nvPr/>
        </p:nvSpPr>
        <p:spPr>
          <a:xfrm>
            <a:off x="4996656" y="2886248"/>
            <a:ext cx="6449073" cy="33732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en-GB" dirty="0"/>
          </a:p>
        </p:txBody>
      </p:sp>
      <p:pic>
        <p:nvPicPr>
          <p:cNvPr id="4100" name="Picture 4" descr="Image result for youtub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1975" y="5155359"/>
            <a:ext cx="1368425" cy="1350260"/>
          </a:xfrm>
          <a:prstGeom prst="rect">
            <a:avLst/>
          </a:prstGeom>
          <a:noFill/>
          <a:extLst>
            <a:ext uri="{909E8E84-426E-40DD-AFC4-6F175D3DCCD1}">
              <a14:hiddenFill xmlns:a14="http://schemas.microsoft.com/office/drawing/2010/main">
                <a:solidFill>
                  <a:srgbClr val="FFFFFF"/>
                </a:solidFill>
              </a14:hiddenFill>
            </a:ext>
          </a:extLst>
        </p:spPr>
      </p:pic>
      <p:pic>
        <p:nvPicPr>
          <p:cNvPr id="4110" name="Picture 14" descr="http://rivcathosp.com/wp-content/uploads/2015/04/Vimeo-user.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5184" y="5137685"/>
            <a:ext cx="1727200" cy="1295400"/>
          </a:xfrm>
          <a:prstGeom prst="rect">
            <a:avLst/>
          </a:prstGeom>
          <a:noFill/>
          <a:extLst>
            <a:ext uri="{909E8E84-426E-40DD-AFC4-6F175D3DCCD1}">
              <a14:hiddenFill xmlns:a14="http://schemas.microsoft.com/office/drawing/2010/main">
                <a:solidFill>
                  <a:srgbClr val="FFFFFF"/>
                </a:solidFill>
              </a14:hiddenFill>
            </a:ext>
          </a:extLst>
        </p:spPr>
      </p:pic>
      <p:pic>
        <p:nvPicPr>
          <p:cNvPr id="4114" name="Picture 18" descr="http://www.underconsideration.com/brandnew/archives/dailymotion_logo_detail.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28112" y="5473912"/>
            <a:ext cx="3259186" cy="860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41242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3755</TotalTime>
  <Words>1357</Words>
  <Application>Microsoft Office PowerPoint</Application>
  <PresentationFormat>Widescreen</PresentationFormat>
  <Paragraphs>99</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Wingdings</vt:lpstr>
      <vt:lpstr>Office Theme</vt:lpstr>
      <vt:lpstr>12 things your business website should be doing to dominate Google and get phone calls</vt:lpstr>
      <vt:lpstr>1. Is your website mobile friendly?</vt:lpstr>
      <vt:lpstr>2. Does your site load quickly?</vt:lpstr>
      <vt:lpstr>3. Are you listed in the top 100 local business directories like yelp, yell and merchant circle?</vt:lpstr>
      <vt:lpstr>4. Are you setup on Google+, Facebook, Twitter, LinkedIn &amp; YouTube.</vt:lpstr>
      <vt:lpstr>5. Are you aware of what your competition are doing to rank online?</vt:lpstr>
      <vt:lpstr>6. Is your website optimised properly?</vt:lpstr>
      <vt:lpstr>7. Is your contact information easily found?</vt:lpstr>
      <vt:lpstr>8. Do you have a video embedded on your website?</vt:lpstr>
      <vt:lpstr>9. Are you listed on Free Ad sites?</vt:lpstr>
      <vt:lpstr>10. Do you have an “About Us” page?</vt:lpstr>
      <vt:lpstr>11. Are you showing testimonials on your website?</vt:lpstr>
      <vt:lpstr>12. Do other websites link to yours? </vt:lpstr>
      <vt:lpstr>Summary</vt:lpstr>
      <vt:lpstr>Need help? </vt:lpstr>
      <vt:lpstr>Why trust us? </vt:lpstr>
      <vt:lpstr>  Get In Touch!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things your business should be doing to dominate Google</dc:title>
  <dc:creator>James Upjohn</dc:creator>
  <cp:lastModifiedBy>romeo man</cp:lastModifiedBy>
  <cp:revision>20</cp:revision>
  <dcterms:created xsi:type="dcterms:W3CDTF">2015-12-10T10:57:02Z</dcterms:created>
  <dcterms:modified xsi:type="dcterms:W3CDTF">2016-03-18T14:10:48Z</dcterms:modified>
</cp:coreProperties>
</file>