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71" r:id="rId5"/>
    <p:sldId id="264" r:id="rId6"/>
    <p:sldId id="265" r:id="rId7"/>
    <p:sldId id="266" r:id="rId8"/>
    <p:sldId id="270" r:id="rId9"/>
    <p:sldId id="268" r:id="rId10"/>
    <p:sldId id="269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3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3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4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9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1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0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3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540D1-0CC8-4519-B1B0-904A3C781E58}" type="datetimeFigureOut">
              <a:rPr lang="en-US" smtClean="0"/>
              <a:t>6/18/14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2AEC-F022-441A-ACAE-9AC37D30E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167467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The Benefits of Microwave </a:t>
            </a:r>
            <a:r>
              <a:rPr 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Ablation</a:t>
            </a:r>
            <a:endParaRPr lang="en-US" sz="4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anose="020B0503030403020204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2477" y="6324600"/>
            <a:ext cx="3895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Presented by: </a:t>
            </a:r>
            <a:r>
              <a:rPr lang="en-US" sz="24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Symple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 Surgical Inc. </a:t>
            </a:r>
          </a:p>
        </p:txBody>
      </p:sp>
    </p:spTree>
    <p:extLst>
      <p:ext uri="{BB962C8B-B14F-4D97-AF65-F5344CB8AC3E}">
        <p14:creationId xmlns:p14="http://schemas.microsoft.com/office/powerpoint/2010/main" val="8500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52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Microwave Ablation vs. RF Ablation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310" y="5410200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More Uniform Heating</a:t>
            </a:r>
            <a:endParaRPr lang="en-US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5" descr="http://medwaves.com/site/wp-content/uploads/2010/09/Untitled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97" y="1295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edwaves.com/site/wp-content/uploads/2010/09/Untitled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2941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8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ttp://blog.sigmasolve.net/wp-content/uploads/2013/02/5691622304_a1e7c93c7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72" y="1219200"/>
            <a:ext cx="5072256" cy="3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1912" y="521307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/>
                <a:cs typeface="Calibri" pitchFamily="34" charset="0"/>
              </a:rPr>
              <a:t>Microwave Ablation: New Technology has distinct Advantages</a:t>
            </a:r>
          </a:p>
        </p:txBody>
      </p:sp>
    </p:spTree>
    <p:extLst>
      <p:ext uri="{BB962C8B-B14F-4D97-AF65-F5344CB8AC3E}">
        <p14:creationId xmlns:p14="http://schemas.microsoft.com/office/powerpoint/2010/main" val="324473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52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Citations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1371600"/>
            <a:ext cx="876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Brace CL. Radiofrequency and microwave ablation of the liver, lung, kidney and bone: what are the differences. </a:t>
            </a: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Curr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Probl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Diagn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Radiol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. 2009 May-Jun; 38(3): 135-143.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Andreano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A, Huang Y, </a:t>
            </a: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Meloni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Mf, Lee F, Brace C. Microwaves create larger ablations than radiofrequency when controlled for power in ex vivo tissue. Medical Physics. 2010 Jun; 37(6): 2967-2973.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Laeseke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P, Sampson L, Frey T, van der </a:t>
            </a: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Weide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D, Lee F, Brace C. Thermal ablation in kidneys: microwave ablation with a </a:t>
            </a: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triaxial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antenna results in larger zones of coagulation than rf. Radiological Society of North America Annual Meeting; Chicago, IL. 2006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Lubner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M, Brace C, </a:t>
            </a: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Hinshaw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JL, Lee F. Microwave Tumor Ablation: Mechanism of Action, Clinical Results and Devices. Journal of Vascular Interventional Radiology. 2010 Aug; 21(8 </a:t>
            </a:r>
            <a:r>
              <a:rPr lang="en-US" sz="16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Suppl</a:t>
            </a:r>
            <a:r>
              <a:rPr lang="en-US" sz="16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): S192-S203.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1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219200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The goal of this session is to</a:t>
            </a: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Introduce the concept of Microwave Ablation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Basic Physics of Microwave and other Radio Frequency Energy Sources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Review some of the therapies &amp; fields Microwave Ablation is being used in</a:t>
            </a:r>
          </a:p>
          <a:p>
            <a:pPr marL="1714500" lvl="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Many of which have FDA approval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Compare the capabilities Microwave Ablation to more widely accepted RF Ablation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52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The Benefits of Microwave Ablation</a:t>
            </a: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anose="020B0503030403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7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52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What is Microwave Ablation?</a:t>
            </a: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anose="020B0503030403020204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219200"/>
            <a:ext cx="4495800" cy="9099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19600" y="1218139"/>
            <a:ext cx="914400" cy="90993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7" descr="spectru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9" b="-4589"/>
          <a:stretch>
            <a:fillRect/>
          </a:stretch>
        </p:blipFill>
        <p:spPr bwMode="auto">
          <a:xfrm>
            <a:off x="771968" y="1218139"/>
            <a:ext cx="7600063" cy="152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9225" y="2895600"/>
            <a:ext cx="89947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C000"/>
                </a:solidFill>
                <a:latin typeface="Myriad Web Pro"/>
                <a:ea typeface="Cambria Math" pitchFamily="18" charset="0"/>
              </a:rPr>
              <a:t>Microwave Energy </a:t>
            </a: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is a subset of the Radio Frequency Spectrum, similar to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yriad Web Pro"/>
                <a:ea typeface="Cambria Math" pitchFamily="18" charset="0"/>
              </a:rPr>
              <a:t>RF Ablation Energy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Transmitted via insulated coaxial cable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Delivered through an antenna/emitter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Common Medical Microwave: </a:t>
            </a:r>
            <a:r>
              <a:rPr lang="en-US" sz="20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ƒ </a:t>
            </a: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= 915 MHz, 2.45 MHz </a:t>
            </a:r>
          </a:p>
          <a:p>
            <a:pPr marL="2171700" lvl="4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For reference: RF: ƒ = 460 kHz</a:t>
            </a:r>
            <a:endParaRPr lang="en-US" sz="2000" dirty="0">
              <a:solidFill>
                <a:srgbClr val="FFFFFF"/>
              </a:solidFill>
              <a:latin typeface="Myriad Web Pro"/>
              <a:ea typeface="Cambria Math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Creates an electromagnetic-field for </a:t>
            </a:r>
            <a:r>
              <a:rPr lang="en-US" sz="2000" u="sng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dielectric heating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RF Ablation requires conduction of alternating electrical current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3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52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What is Microwave Ablation?</a:t>
            </a: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anose="020B0503030403020204" pitchFamily="34" charset="0"/>
              <a:cs typeface="Calibri" pitchFamily="34" charset="0"/>
            </a:endParaRPr>
          </a:p>
        </p:txBody>
      </p:sp>
      <p:pic>
        <p:nvPicPr>
          <p:cNvPr id="11" name="Picture 6" descr="http://www.stalam.com/images/grafici/Dielectric_heat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1432186"/>
            <a:ext cx="5559425" cy="19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lmalasers.com/sites/default/files/media/images/treatments/sweatx/sweatX_diagram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0643"/>
            <a:ext cx="2819400" cy="24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836" y="3833611"/>
            <a:ext cx="88807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Dielectric Heating</a:t>
            </a:r>
            <a:r>
              <a:rPr lang="en-US" sz="20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occurs when the molecules, as part of human tissue, become polarized by </a:t>
            </a: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an alternating </a:t>
            </a:r>
            <a:r>
              <a:rPr lang="en-US" sz="20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electromagnetic field.  Rapid rotational movement, referred to as molecular dipole rotation, of the molecules inside the material cause collisions with neighboring molecules. </a:t>
            </a: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The </a:t>
            </a:r>
            <a:r>
              <a:rPr lang="en-US" sz="20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ensuing result is frictional heat</a:t>
            </a: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.</a:t>
            </a:r>
          </a:p>
          <a:p>
            <a:endParaRPr lang="en-US" sz="2000" dirty="0">
              <a:solidFill>
                <a:srgbClr val="FFFFFF"/>
              </a:solidFill>
              <a:latin typeface="Myriad Web Pro"/>
              <a:ea typeface="Cambria Math" pitchFamily="18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The heating zone is controlled by several factors including: Power, Frequency, Antenna Design, and the material properties in the near-field of the antenna.</a:t>
            </a:r>
          </a:p>
        </p:txBody>
      </p:sp>
    </p:spTree>
    <p:extLst>
      <p:ext uri="{BB962C8B-B14F-4D97-AF65-F5344CB8AC3E}">
        <p14:creationId xmlns:p14="http://schemas.microsoft.com/office/powerpoint/2010/main" val="363131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3649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Common Applications for Microwave Ablation</a:t>
            </a: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anose="020B0503030403020204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Microwave Ablation is a relatively new therapy used primarily in the field of Oncology.  Current Microwave Ablation therapies include: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362200"/>
            <a:ext cx="30004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Soft Tissue Ablation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Amenorrhea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Bone Metastases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Heart Arrhythmias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Cosmetic Treatments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2362200"/>
            <a:ext cx="31731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Tumor Ablation</a:t>
            </a:r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Renal</a:t>
            </a:r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Adrenal</a:t>
            </a:r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Liver</a:t>
            </a:r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Lung</a:t>
            </a:r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Kidney</a:t>
            </a:r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Prostate</a:t>
            </a:r>
          </a:p>
        </p:txBody>
      </p:sp>
    </p:spTree>
    <p:extLst>
      <p:ext uri="{BB962C8B-B14F-4D97-AF65-F5344CB8AC3E}">
        <p14:creationId xmlns:p14="http://schemas.microsoft.com/office/powerpoint/2010/main" val="307394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52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Microwave Ablation Companies</a:t>
            </a: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anose="020B0503030403020204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04434"/>
            <a:ext cx="4309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BSD Medical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NeuWave</a:t>
            </a: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Medical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MedWaves</a:t>
            </a:r>
            <a:endParaRPr lang="en-US" sz="2400" dirty="0">
              <a:solidFill>
                <a:srgbClr val="FFFFFF"/>
              </a:solidFill>
              <a:latin typeface="Myriad Web Pro"/>
              <a:ea typeface="Cambria Math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Microsulis</a:t>
            </a: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Medical (</a:t>
            </a:r>
            <a:r>
              <a:rPr lang="en-US" sz="2400" dirty="0" err="1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AngioDynamics</a:t>
            </a: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ValleyLab</a:t>
            </a: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Covidien</a:t>
            </a:r>
            <a:endParaRPr lang="en-US" sz="2400" dirty="0">
              <a:solidFill>
                <a:srgbClr val="FFFFFF"/>
              </a:solidFill>
              <a:latin typeface="Myriad Web Pro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407" y="4724400"/>
            <a:ext cx="831438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“Due to its high success rate in treatment of most cancers, the microwave ablation market is estimated to rise very quickly by 2020.”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- Markets and Markets Research Report, Ablation Devices Market to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204434"/>
            <a:ext cx="3048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Miramar </a:t>
            </a: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Labs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Vision Medical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ProstaLund</a:t>
            </a:r>
            <a:endParaRPr lang="en-US" sz="2400" dirty="0">
              <a:solidFill>
                <a:srgbClr val="FFFFFF"/>
              </a:solidFill>
              <a:latin typeface="Myriad Web Pro"/>
              <a:ea typeface="Cambria Math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Symple</a:t>
            </a: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Surgical Inc.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693" y="1214907"/>
            <a:ext cx="818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Currently, there are only a few companies with developed products in the field of Microwave Ablation:</a:t>
            </a:r>
          </a:p>
        </p:txBody>
      </p:sp>
    </p:spTree>
    <p:extLst>
      <p:ext uri="{BB962C8B-B14F-4D97-AF65-F5344CB8AC3E}">
        <p14:creationId xmlns:p14="http://schemas.microsoft.com/office/powerpoint/2010/main" val="362478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52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Advantages of Microwave Ablation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1371600"/>
            <a:ext cx="8763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Microwave Ablation has several advantages for </a:t>
            </a: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treatment compared to more common ablation therapies including:</a:t>
            </a:r>
            <a:endParaRPr lang="en-US" sz="2400" dirty="0">
              <a:solidFill>
                <a:srgbClr val="FFFFFF"/>
              </a:solidFill>
              <a:latin typeface="Myriad Web Pro"/>
              <a:ea typeface="Cambria Math" pitchFamily="18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Faster </a:t>
            </a: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Heating</a:t>
            </a:r>
            <a:r>
              <a:rPr lang="en-US" sz="2400" baseline="400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1</a:t>
            </a:r>
            <a:endParaRPr lang="en-US" sz="2400" dirty="0">
              <a:solidFill>
                <a:srgbClr val="FFFFFF"/>
              </a:solidFill>
              <a:latin typeface="Myriad Web Pro"/>
              <a:ea typeface="Cambria Math" pitchFamily="18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Larger Heating </a:t>
            </a: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Zone</a:t>
            </a:r>
            <a:r>
              <a:rPr lang="en-US" sz="2400" baseline="400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More </a:t>
            </a: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Uniform Heating </a:t>
            </a: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Zone</a:t>
            </a:r>
            <a:r>
              <a:rPr lang="en-US" sz="2400" baseline="40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3</a:t>
            </a:r>
            <a:endParaRPr lang="en-US" sz="2400" dirty="0">
              <a:solidFill>
                <a:srgbClr val="FFFFFF"/>
              </a:solidFill>
              <a:latin typeface="Myriad Web Pro"/>
              <a:ea typeface="Cambria Math" pitchFamily="18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Less dependent on Tissue </a:t>
            </a: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Properties</a:t>
            </a:r>
            <a:r>
              <a:rPr lang="en-US" sz="2400" baseline="400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3</a:t>
            </a:r>
            <a:endParaRPr lang="en-US" sz="2400" baseline="40000" dirty="0">
              <a:solidFill>
                <a:srgbClr val="FFFFFF"/>
              </a:solidFill>
              <a:latin typeface="Myriad Web Pro"/>
              <a:ea typeface="Cambria Math" pitchFamily="18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No grounding pad or 2nd pole necessary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Tissue contact is not necessary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Independent </a:t>
            </a:r>
            <a:r>
              <a:rPr lang="en-US" sz="2400" dirty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of wall pressure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6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152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Microwave Ablation vs. RF Ablation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310" y="5410200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Faster Heating</a:t>
            </a:r>
            <a:endParaRPr lang="en-US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5498" y="4624389"/>
            <a:ext cx="50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1: Temperature measurement taken </a:t>
            </a: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vivo</a:t>
            </a:r>
            <a:r>
              <a:rPr lang="en-US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Swine Kidney, 5mm from applicator. </a:t>
            </a:r>
            <a:r>
              <a:rPr lang="en-US" sz="1200" baseline="30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Fig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77" y="1187009"/>
            <a:ext cx="4837544" cy="34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5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1524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0"/>
                <a:cs typeface="Calibri" pitchFamily="34" charset="0"/>
              </a:rPr>
              <a:t>Microwave Ablation vs. RF Ablation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310" y="5410200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FF"/>
                </a:solidFill>
                <a:latin typeface="Myriad Web Pro"/>
                <a:ea typeface="Cambria Math" pitchFamily="18" charset="0"/>
              </a:rPr>
              <a:t>Larger Heating Zone</a:t>
            </a:r>
            <a:endParaRPr lang="en-US" dirty="0" smtClean="0">
              <a:solidFill>
                <a:srgbClr val="FFFFFF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9" y="1219200"/>
            <a:ext cx="4953002" cy="34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95498" y="4624389"/>
            <a:ext cx="50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2: Typical RF (left, 1 cm diameter) and Microwave (right, 2.1 cm diameter) ablations created at a power of about 40 W for 10 min in </a:t>
            </a: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 vivo</a:t>
            </a:r>
            <a:r>
              <a:rPr lang="en-US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porcine lung. </a:t>
            </a:r>
            <a:r>
              <a:rPr lang="en-US" sz="1200" baseline="30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339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500</Words>
  <Application>Microsoft Macintosh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</dc:creator>
  <cp:lastModifiedBy>James Kasprzyk</cp:lastModifiedBy>
  <cp:revision>24</cp:revision>
  <dcterms:created xsi:type="dcterms:W3CDTF">2014-05-27T23:07:54Z</dcterms:created>
  <dcterms:modified xsi:type="dcterms:W3CDTF">2014-06-19T04:30:21Z</dcterms:modified>
</cp:coreProperties>
</file>