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3" r:id="rId5"/>
    <p:sldId id="285" r:id="rId6"/>
    <p:sldId id="276" r:id="rId7"/>
    <p:sldId id="287" r:id="rId8"/>
    <p:sldId id="288" r:id="rId9"/>
    <p:sldId id="286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2"/>
    <a:srgbClr val="FF9900"/>
    <a:srgbClr val="C4D337"/>
    <a:srgbClr val="D5E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702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722D7-4D08-4C44-81CB-1A7C47B51A1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D607E93-991A-4BBD-A7EB-D827F8449BEC}">
      <dgm:prSet phldrT="[Text]" custT="1"/>
      <dgm:spPr/>
      <dgm:t>
        <a:bodyPr/>
        <a:lstStyle/>
        <a:p>
          <a:r>
            <a:rPr lang="en-US" sz="2000" b="1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Personalized Coupons Auto-Deposited Into Consumer Account</a:t>
          </a:r>
          <a:br>
            <a:rPr lang="en-US" sz="2000" b="1" strike="noStrike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strike="noStrike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Coupons Redeemed Instantly at Checkout</a:t>
          </a:r>
          <a:b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Auto-Combines All Store Promotions with CPG Coupons</a:t>
          </a:r>
          <a:b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Maximizes Savings on Each Store Visit</a:t>
          </a:r>
          <a:endParaRPr lang="en-US" sz="2000" dirty="0"/>
        </a:p>
      </dgm:t>
    </dgm:pt>
    <dgm:pt modelId="{7FC72438-26B0-4F76-9C5E-662299971243}" type="parTrans" cxnId="{7EA22C0D-514E-497D-89CD-5EA6F19D0A01}">
      <dgm:prSet/>
      <dgm:spPr/>
      <dgm:t>
        <a:bodyPr/>
        <a:lstStyle/>
        <a:p>
          <a:endParaRPr lang="en-US"/>
        </a:p>
      </dgm:t>
    </dgm:pt>
    <dgm:pt modelId="{B1F32A43-1CF1-4CB0-BD88-2A78D84CA893}" type="sibTrans" cxnId="{7EA22C0D-514E-497D-89CD-5EA6F19D0A01}">
      <dgm:prSet/>
      <dgm:spPr/>
      <dgm:t>
        <a:bodyPr/>
        <a:lstStyle/>
        <a:p>
          <a:endParaRPr lang="en-US"/>
        </a:p>
      </dgm:t>
    </dgm:pt>
    <dgm:pt modelId="{5C064505-9E21-4D41-8368-40459AD43BA2}" type="pres">
      <dgm:prSet presAssocID="{7C9722D7-4D08-4C44-81CB-1A7C47B51A1B}" presName="Name0" presStyleCnt="0">
        <dgm:presLayoutVars>
          <dgm:dir/>
          <dgm:resizeHandles val="exact"/>
        </dgm:presLayoutVars>
      </dgm:prSet>
      <dgm:spPr/>
    </dgm:pt>
    <dgm:pt modelId="{D22A95B5-A75E-4A82-88EA-713F0ECDE824}" type="pres">
      <dgm:prSet presAssocID="{7C9722D7-4D08-4C44-81CB-1A7C47B51A1B}" presName="bkgdShp" presStyleLbl="alignAccFollowNode1" presStyleIdx="0" presStyleCnt="1" custLinFactNeighborY="-695"/>
      <dgm:spPr/>
    </dgm:pt>
    <dgm:pt modelId="{0EDA5F6C-7667-499A-BB85-BBF5B090681C}" type="pres">
      <dgm:prSet presAssocID="{7C9722D7-4D08-4C44-81CB-1A7C47B51A1B}" presName="linComp" presStyleCnt="0"/>
      <dgm:spPr/>
    </dgm:pt>
    <dgm:pt modelId="{384E1A22-EA61-4799-A4F8-8EDBBF4B8C2D}" type="pres">
      <dgm:prSet presAssocID="{2D607E93-991A-4BBD-A7EB-D827F8449BEC}" presName="compNode" presStyleCnt="0"/>
      <dgm:spPr/>
    </dgm:pt>
    <dgm:pt modelId="{C284D3AB-FF42-4075-9220-052DD196C95E}" type="pres">
      <dgm:prSet presAssocID="{2D607E93-991A-4BBD-A7EB-D827F8449BE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7367C-F842-49F9-BD45-0DE71344E5D9}" type="pres">
      <dgm:prSet presAssocID="{2D607E93-991A-4BBD-A7EB-D827F8449BEC}" presName="invisiNode" presStyleLbl="node1" presStyleIdx="0" presStyleCnt="1"/>
      <dgm:spPr/>
    </dgm:pt>
    <dgm:pt modelId="{3CB21A4B-45BC-47A3-8C7F-B5CFF4749C90}" type="pres">
      <dgm:prSet presAssocID="{2D607E93-991A-4BBD-A7EB-D827F8449BEC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EA22C0D-514E-497D-89CD-5EA6F19D0A01}" srcId="{7C9722D7-4D08-4C44-81CB-1A7C47B51A1B}" destId="{2D607E93-991A-4BBD-A7EB-D827F8449BEC}" srcOrd="0" destOrd="0" parTransId="{7FC72438-26B0-4F76-9C5E-662299971243}" sibTransId="{B1F32A43-1CF1-4CB0-BD88-2A78D84CA893}"/>
    <dgm:cxn modelId="{9D2C0FBE-06D5-457A-BB5A-0FFFC23BC1CA}" type="presOf" srcId="{7C9722D7-4D08-4C44-81CB-1A7C47B51A1B}" destId="{5C064505-9E21-4D41-8368-40459AD43BA2}" srcOrd="0" destOrd="0" presId="urn:microsoft.com/office/officeart/2005/8/layout/pList2"/>
    <dgm:cxn modelId="{395C8932-CC1F-413B-BDB0-1BB4B23C29D6}" type="presOf" srcId="{2D607E93-991A-4BBD-A7EB-D827F8449BEC}" destId="{C284D3AB-FF42-4075-9220-052DD196C95E}" srcOrd="0" destOrd="0" presId="urn:microsoft.com/office/officeart/2005/8/layout/pList2"/>
    <dgm:cxn modelId="{18865929-AB94-435E-900F-D266065A4170}" type="presParOf" srcId="{5C064505-9E21-4D41-8368-40459AD43BA2}" destId="{D22A95B5-A75E-4A82-88EA-713F0ECDE824}" srcOrd="0" destOrd="0" presId="urn:microsoft.com/office/officeart/2005/8/layout/pList2"/>
    <dgm:cxn modelId="{804596E2-FC09-465F-962D-CE5057BCC80D}" type="presParOf" srcId="{5C064505-9E21-4D41-8368-40459AD43BA2}" destId="{0EDA5F6C-7667-499A-BB85-BBF5B090681C}" srcOrd="1" destOrd="0" presId="urn:microsoft.com/office/officeart/2005/8/layout/pList2"/>
    <dgm:cxn modelId="{D0AA2C30-DD5F-425E-B48A-A219C10A4040}" type="presParOf" srcId="{0EDA5F6C-7667-499A-BB85-BBF5B090681C}" destId="{384E1A22-EA61-4799-A4F8-8EDBBF4B8C2D}" srcOrd="0" destOrd="0" presId="urn:microsoft.com/office/officeart/2005/8/layout/pList2"/>
    <dgm:cxn modelId="{DD7FBC7E-2EFF-4C47-82FA-B0C7E093F25B}" type="presParOf" srcId="{384E1A22-EA61-4799-A4F8-8EDBBF4B8C2D}" destId="{C284D3AB-FF42-4075-9220-052DD196C95E}" srcOrd="0" destOrd="0" presId="urn:microsoft.com/office/officeart/2005/8/layout/pList2"/>
    <dgm:cxn modelId="{B1ECDFBD-4EA9-49D2-BD6B-873FCF396E20}" type="presParOf" srcId="{384E1A22-EA61-4799-A4F8-8EDBBF4B8C2D}" destId="{B0D7367C-F842-49F9-BD45-0DE71344E5D9}" srcOrd="1" destOrd="0" presId="urn:microsoft.com/office/officeart/2005/8/layout/pList2"/>
    <dgm:cxn modelId="{CF0380D4-C601-496D-8DB4-529F2154E369}" type="presParOf" srcId="{384E1A22-EA61-4799-A4F8-8EDBBF4B8C2D}" destId="{3CB21A4B-45BC-47A3-8C7F-B5CFF4749C9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722D7-4D08-4C44-81CB-1A7C47B51A1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D607E93-991A-4BBD-A7EB-D827F8449BEC}">
      <dgm:prSet phldrT="[Text]" custT="1"/>
      <dgm:spPr/>
      <dgm:t>
        <a:bodyPr/>
        <a:lstStyle/>
        <a:p>
          <a:pPr algn="l"/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   Increased Basket Size Drives Revenue</a:t>
          </a:r>
          <a:b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   Increased Consumer Savings Drives Loyalty</a:t>
          </a:r>
          <a:b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   Eliminates Coupon Fraud &amp; Chargebacks</a:t>
          </a:r>
          <a:b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   Reduces Total Coupon Scan Time to &lt;300ms</a:t>
          </a:r>
          <a:b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   Rapid, Automated Electronic Reimbursement</a:t>
          </a:r>
          <a:endParaRPr lang="en-US" sz="2600" dirty="0"/>
        </a:p>
      </dgm:t>
    </dgm:pt>
    <dgm:pt modelId="{7FC72438-26B0-4F76-9C5E-662299971243}" type="parTrans" cxnId="{7EA22C0D-514E-497D-89CD-5EA6F19D0A01}">
      <dgm:prSet/>
      <dgm:spPr/>
      <dgm:t>
        <a:bodyPr/>
        <a:lstStyle/>
        <a:p>
          <a:endParaRPr lang="en-US"/>
        </a:p>
      </dgm:t>
    </dgm:pt>
    <dgm:pt modelId="{B1F32A43-1CF1-4CB0-BD88-2A78D84CA893}" type="sibTrans" cxnId="{7EA22C0D-514E-497D-89CD-5EA6F19D0A01}">
      <dgm:prSet/>
      <dgm:spPr/>
      <dgm:t>
        <a:bodyPr/>
        <a:lstStyle/>
        <a:p>
          <a:endParaRPr lang="en-US"/>
        </a:p>
      </dgm:t>
    </dgm:pt>
    <dgm:pt modelId="{5C064505-9E21-4D41-8368-40459AD43BA2}" type="pres">
      <dgm:prSet presAssocID="{7C9722D7-4D08-4C44-81CB-1A7C47B51A1B}" presName="Name0" presStyleCnt="0">
        <dgm:presLayoutVars>
          <dgm:dir/>
          <dgm:resizeHandles val="exact"/>
        </dgm:presLayoutVars>
      </dgm:prSet>
      <dgm:spPr/>
    </dgm:pt>
    <dgm:pt modelId="{D22A95B5-A75E-4A82-88EA-713F0ECDE824}" type="pres">
      <dgm:prSet presAssocID="{7C9722D7-4D08-4C44-81CB-1A7C47B51A1B}" presName="bkgdShp" presStyleLbl="alignAccFollowNode1" presStyleIdx="0" presStyleCnt="1"/>
      <dgm:spPr/>
    </dgm:pt>
    <dgm:pt modelId="{0EDA5F6C-7667-499A-BB85-BBF5B090681C}" type="pres">
      <dgm:prSet presAssocID="{7C9722D7-4D08-4C44-81CB-1A7C47B51A1B}" presName="linComp" presStyleCnt="0"/>
      <dgm:spPr/>
    </dgm:pt>
    <dgm:pt modelId="{384E1A22-EA61-4799-A4F8-8EDBBF4B8C2D}" type="pres">
      <dgm:prSet presAssocID="{2D607E93-991A-4BBD-A7EB-D827F8449BEC}" presName="compNode" presStyleCnt="0"/>
      <dgm:spPr/>
    </dgm:pt>
    <dgm:pt modelId="{C284D3AB-FF42-4075-9220-052DD196C95E}" type="pres">
      <dgm:prSet presAssocID="{2D607E93-991A-4BBD-A7EB-D827F8449BEC}" presName="node" presStyleLbl="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7367C-F842-49F9-BD45-0DE71344E5D9}" type="pres">
      <dgm:prSet presAssocID="{2D607E93-991A-4BBD-A7EB-D827F8449BEC}" presName="invisiNode" presStyleLbl="node1" presStyleIdx="0" presStyleCnt="1"/>
      <dgm:spPr/>
    </dgm:pt>
    <dgm:pt modelId="{3CB21A4B-45BC-47A3-8C7F-B5CFF4749C90}" type="pres">
      <dgm:prSet presAssocID="{2D607E93-991A-4BBD-A7EB-D827F8449BEC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EA22C0D-514E-497D-89CD-5EA6F19D0A01}" srcId="{7C9722D7-4D08-4C44-81CB-1A7C47B51A1B}" destId="{2D607E93-991A-4BBD-A7EB-D827F8449BEC}" srcOrd="0" destOrd="0" parTransId="{7FC72438-26B0-4F76-9C5E-662299971243}" sibTransId="{B1F32A43-1CF1-4CB0-BD88-2A78D84CA893}"/>
    <dgm:cxn modelId="{9D87653C-B0FE-4B9E-89C7-230A2AF7F657}" type="presOf" srcId="{7C9722D7-4D08-4C44-81CB-1A7C47B51A1B}" destId="{5C064505-9E21-4D41-8368-40459AD43BA2}" srcOrd="0" destOrd="0" presId="urn:microsoft.com/office/officeart/2005/8/layout/pList2"/>
    <dgm:cxn modelId="{08D42841-E8A9-42B2-989A-68CA0A1713E1}" type="presOf" srcId="{2D607E93-991A-4BBD-A7EB-D827F8449BEC}" destId="{C284D3AB-FF42-4075-9220-052DD196C95E}" srcOrd="0" destOrd="0" presId="urn:microsoft.com/office/officeart/2005/8/layout/pList2"/>
    <dgm:cxn modelId="{F7842333-7CA2-45FA-B346-EA0510B735A6}" type="presParOf" srcId="{5C064505-9E21-4D41-8368-40459AD43BA2}" destId="{D22A95B5-A75E-4A82-88EA-713F0ECDE824}" srcOrd="0" destOrd="0" presId="urn:microsoft.com/office/officeart/2005/8/layout/pList2"/>
    <dgm:cxn modelId="{B614CD8E-5B4B-4207-9EAF-F5947CC1EB08}" type="presParOf" srcId="{5C064505-9E21-4D41-8368-40459AD43BA2}" destId="{0EDA5F6C-7667-499A-BB85-BBF5B090681C}" srcOrd="1" destOrd="0" presId="urn:microsoft.com/office/officeart/2005/8/layout/pList2"/>
    <dgm:cxn modelId="{3F524733-A7B4-46D4-A0F7-2D3039F3DFE8}" type="presParOf" srcId="{0EDA5F6C-7667-499A-BB85-BBF5B090681C}" destId="{384E1A22-EA61-4799-A4F8-8EDBBF4B8C2D}" srcOrd="0" destOrd="0" presId="urn:microsoft.com/office/officeart/2005/8/layout/pList2"/>
    <dgm:cxn modelId="{E405F43A-589D-4595-9B11-901982051EB2}" type="presParOf" srcId="{384E1A22-EA61-4799-A4F8-8EDBBF4B8C2D}" destId="{C284D3AB-FF42-4075-9220-052DD196C95E}" srcOrd="0" destOrd="0" presId="urn:microsoft.com/office/officeart/2005/8/layout/pList2"/>
    <dgm:cxn modelId="{AAE6F150-632D-471E-ABE1-38EC63F22132}" type="presParOf" srcId="{384E1A22-EA61-4799-A4F8-8EDBBF4B8C2D}" destId="{B0D7367C-F842-49F9-BD45-0DE71344E5D9}" srcOrd="1" destOrd="0" presId="urn:microsoft.com/office/officeart/2005/8/layout/pList2"/>
    <dgm:cxn modelId="{8D690A90-9D96-42E8-A46D-5455C4ADAB19}" type="presParOf" srcId="{384E1A22-EA61-4799-A4F8-8EDBBF4B8C2D}" destId="{3CB21A4B-45BC-47A3-8C7F-B5CFF4749C9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95B5-A75E-4A82-88EA-713F0ECDE824}">
      <dsp:nvSpPr>
        <dsp:cNvPr id="0" name=""/>
        <dsp:cNvSpPr/>
      </dsp:nvSpPr>
      <dsp:spPr>
        <a:xfrm>
          <a:off x="0" y="0"/>
          <a:ext cx="8604549" cy="1709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21A4B-45BC-47A3-8C7F-B5CFF4749C90}">
      <dsp:nvSpPr>
        <dsp:cNvPr id="0" name=""/>
        <dsp:cNvSpPr/>
      </dsp:nvSpPr>
      <dsp:spPr>
        <a:xfrm>
          <a:off x="258136" y="227932"/>
          <a:ext cx="8088276" cy="12536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3AB-FF42-4075-9220-052DD196C95E}">
      <dsp:nvSpPr>
        <dsp:cNvPr id="0" name=""/>
        <dsp:cNvSpPr/>
      </dsp:nvSpPr>
      <dsp:spPr>
        <a:xfrm rot="10800000">
          <a:off x="258136" y="1709494"/>
          <a:ext cx="8088276" cy="20893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Personalized Coupons Auto-Deposited Into Consumer Account</a:t>
          </a:r>
          <a:br>
            <a:rPr lang="en-US" sz="2000" b="1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Coupons Redeemed Instantly at Checkout</a:t>
          </a:r>
          <a:b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Auto-Combines All Store Promotions with CPG Coupons</a:t>
          </a:r>
          <a:b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Maximizes Savings on Each Store Visit</a:t>
          </a:r>
          <a:endParaRPr lang="en-US" sz="2000" kern="1200" dirty="0"/>
        </a:p>
      </dsp:txBody>
      <dsp:txXfrm rot="10800000">
        <a:off x="322392" y="1709494"/>
        <a:ext cx="7959764" cy="2025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95B5-A75E-4A82-88EA-713F0ECDE824}">
      <dsp:nvSpPr>
        <dsp:cNvPr id="0" name=""/>
        <dsp:cNvSpPr/>
      </dsp:nvSpPr>
      <dsp:spPr>
        <a:xfrm>
          <a:off x="0" y="0"/>
          <a:ext cx="8604549" cy="1709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21A4B-45BC-47A3-8C7F-B5CFF4749C90}">
      <dsp:nvSpPr>
        <dsp:cNvPr id="0" name=""/>
        <dsp:cNvSpPr/>
      </dsp:nvSpPr>
      <dsp:spPr>
        <a:xfrm>
          <a:off x="258136" y="227932"/>
          <a:ext cx="8088276" cy="12536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3AB-FF42-4075-9220-052DD196C95E}">
      <dsp:nvSpPr>
        <dsp:cNvPr id="0" name=""/>
        <dsp:cNvSpPr/>
      </dsp:nvSpPr>
      <dsp:spPr>
        <a:xfrm rot="10800000">
          <a:off x="258136" y="1709494"/>
          <a:ext cx="8088276" cy="20893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Increased Basket Size Drives Revenue</a:t>
          </a:r>
          <a:b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Increased Consumer Savings Drives Loyalty</a:t>
          </a:r>
          <a:b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Eliminates Coupon Fraud &amp; Chargebacks</a:t>
          </a:r>
          <a:b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Reduces Total Coupon Scan Time to &lt;300ms</a:t>
          </a:r>
          <a:b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Rapid, Automated Electronic Reimbursement</a:t>
          </a:r>
          <a:endParaRPr lang="en-US" sz="2600" kern="1200" dirty="0"/>
        </a:p>
      </dsp:txBody>
      <dsp:txXfrm rot="10800000">
        <a:off x="322392" y="1709494"/>
        <a:ext cx="7959764" cy="20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2D62">
                <a:alpha val="3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BDFB-47ED-4D3A-A90D-DE016D8ED092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9F48-ACD5-4C2E-89A6-126C947C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2D62">
                <a:alpha val="3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8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2D62">
                <a:alpha val="3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2D62">
                <a:alpha val="3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BDFB-47ED-4D3A-A90D-DE016D8ED0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9F48-ACD5-4C2E-89A6-126C947CC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83488"/>
            <a:ext cx="47625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5"/>
            <a:ext cx="9144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 For Consumers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29399241"/>
              </p:ext>
            </p:extLst>
          </p:nvPr>
        </p:nvGraphicFramePr>
        <p:xfrm>
          <a:off x="300256" y="895350"/>
          <a:ext cx="8604549" cy="379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828587"/>
              </p:ext>
            </p:extLst>
          </p:nvPr>
        </p:nvGraphicFramePr>
        <p:xfrm>
          <a:off x="309356" y="914399"/>
          <a:ext cx="8604549" cy="379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2827446"/>
            <a:ext cx="314325" cy="299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173119"/>
            <a:ext cx="314325" cy="299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518790"/>
            <a:ext cx="314325" cy="299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864462"/>
            <a:ext cx="314325" cy="299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4210133"/>
            <a:ext cx="314325" cy="299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2" y="4796774"/>
            <a:ext cx="1934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Forrester Research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Proposition For Retailers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95" y="929422"/>
            <a:ext cx="6197410" cy="3666801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Invisipon Consumer Mobile App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4120" y="1528549"/>
            <a:ext cx="5797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D62"/>
                </a:solidFill>
              </a:rPr>
              <a:t/>
            </a:r>
            <a:br>
              <a:rPr lang="en-US" sz="3000" b="1" dirty="0" smtClean="0">
                <a:solidFill>
                  <a:srgbClr val="002D62"/>
                </a:solidFill>
              </a:rPr>
            </a:br>
            <a:r>
              <a:rPr lang="en-US" sz="3000" b="1" dirty="0" smtClean="0">
                <a:solidFill>
                  <a:srgbClr val="002D62"/>
                </a:solidFill>
              </a:rPr>
              <a:t>Scan iCard directly from phone, or</a:t>
            </a:r>
            <a:br>
              <a:rPr lang="en-US" sz="3000" b="1" dirty="0" smtClean="0">
                <a:solidFill>
                  <a:srgbClr val="002D62"/>
                </a:solidFill>
              </a:rPr>
            </a:br>
            <a:r>
              <a:rPr lang="en-US" sz="1600" b="1" dirty="0" smtClean="0">
                <a:solidFill>
                  <a:srgbClr val="002D62"/>
                </a:solidFill>
              </a:rPr>
              <a:t/>
            </a:r>
            <a:br>
              <a:rPr lang="en-US" sz="1600" b="1" dirty="0" smtClean="0">
                <a:solidFill>
                  <a:srgbClr val="002D62"/>
                </a:solidFill>
              </a:rPr>
            </a:br>
            <a:r>
              <a:rPr lang="en-US" sz="3000" b="1" dirty="0" smtClean="0">
                <a:solidFill>
                  <a:srgbClr val="002D62"/>
                </a:solidFill>
              </a:rPr>
              <a:t>Swipe store loyalty card, or</a:t>
            </a:r>
            <a:br>
              <a:rPr lang="en-US" sz="3000" b="1" dirty="0" smtClean="0">
                <a:solidFill>
                  <a:srgbClr val="002D62"/>
                </a:solidFill>
              </a:rPr>
            </a:br>
            <a:endParaRPr lang="en-US" sz="1600" b="1" dirty="0" smtClean="0">
              <a:solidFill>
                <a:srgbClr val="002D62"/>
              </a:solidFill>
            </a:endParaRPr>
          </a:p>
          <a:p>
            <a:r>
              <a:rPr lang="en-US" sz="3000" b="1" dirty="0" smtClean="0">
                <a:solidFill>
                  <a:srgbClr val="002D62"/>
                </a:solidFill>
              </a:rPr>
              <a:t>Key phone number into POS, or</a:t>
            </a:r>
            <a:br>
              <a:rPr lang="en-US" sz="3000" b="1" dirty="0" smtClean="0">
                <a:solidFill>
                  <a:srgbClr val="002D62"/>
                </a:solidFill>
              </a:rPr>
            </a:br>
            <a:r>
              <a:rPr lang="en-US" sz="1600" b="1" dirty="0" smtClean="0">
                <a:solidFill>
                  <a:srgbClr val="002D62"/>
                </a:solidFill>
              </a:rPr>
              <a:t/>
            </a:r>
            <a:br>
              <a:rPr lang="en-US" sz="1600" b="1" dirty="0" smtClean="0">
                <a:solidFill>
                  <a:srgbClr val="002D62"/>
                </a:solidFill>
              </a:rPr>
            </a:br>
            <a:r>
              <a:rPr lang="en-US" sz="3000" b="1" dirty="0" smtClean="0">
                <a:solidFill>
                  <a:srgbClr val="002D62"/>
                </a:solidFill>
              </a:rPr>
              <a:t>Scan customer-printed iCard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73" y="783435"/>
            <a:ext cx="1883457" cy="3905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" y="1959136"/>
            <a:ext cx="514350" cy="50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" y="2650972"/>
            <a:ext cx="51435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" y="3342808"/>
            <a:ext cx="514350" cy="504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" y="4034644"/>
            <a:ext cx="514350" cy="5048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Redeem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81" y="1428393"/>
            <a:ext cx="1270000" cy="867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794125"/>
            <a:ext cx="1270000" cy="561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31849"/>
            <a:ext cx="1638620" cy="857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2636479"/>
            <a:ext cx="929233" cy="8771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CPG Brands And Growing Rapidly…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" y="4662904"/>
            <a:ext cx="790310" cy="26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82" y="982447"/>
            <a:ext cx="1951054" cy="53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4" y="1861944"/>
            <a:ext cx="1269199" cy="9321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74" y="3865528"/>
            <a:ext cx="1216926" cy="7338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10" y="635135"/>
            <a:ext cx="1905000" cy="1190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38" y="846130"/>
            <a:ext cx="1953472" cy="5822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88780"/>
            <a:ext cx="2133600" cy="875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" y="830791"/>
            <a:ext cx="1675967" cy="17057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1" y="1926334"/>
            <a:ext cx="1327407" cy="5033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04" y="3620833"/>
            <a:ext cx="381001" cy="3810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43" y="2695498"/>
            <a:ext cx="1232669" cy="12326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" y="2766319"/>
            <a:ext cx="1786133" cy="8283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72" y="2475047"/>
            <a:ext cx="1136908" cy="9124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24" y="3289009"/>
            <a:ext cx="1631864" cy="9434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49" y="3193965"/>
            <a:ext cx="1629824" cy="162982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65" y="4289483"/>
            <a:ext cx="952500" cy="819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579250"/>
            <a:ext cx="1023938" cy="132979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19" y="1251014"/>
            <a:ext cx="1680256" cy="1680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30" y="2394284"/>
            <a:ext cx="1284911" cy="7996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41930"/>
            <a:ext cx="1211171" cy="12111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5" y="3491145"/>
            <a:ext cx="1101569" cy="11015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38" y="4555587"/>
            <a:ext cx="2409481" cy="5879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0" y="3690219"/>
            <a:ext cx="1766888" cy="6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59752"/>
            <a:ext cx="9143996" cy="3916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256" y="102773"/>
            <a:ext cx="8613648" cy="640177"/>
          </a:xfrm>
          <a:prstGeom prst="rect">
            <a:avLst/>
          </a:prstGeom>
          <a:solidFill>
            <a:srgbClr val="002D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99334"/>
            <a:ext cx="2328862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(16:9)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2016-03-04T02:47:16Z</dcterms:created>
  <dcterms:modified xsi:type="dcterms:W3CDTF">2017-08-28T19:59:53Z</dcterms:modified>
</cp:coreProperties>
</file>