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7" r:id="rId5"/>
    <p:sldId id="260" r:id="rId6"/>
    <p:sldId id="261" r:id="rId7"/>
    <p:sldId id="266" r:id="rId8"/>
    <p:sldId id="262" r:id="rId9"/>
    <p:sldId id="268" r:id="rId10"/>
    <p:sldId id="256" r:id="rId11"/>
    <p:sldId id="265" r:id="rId12"/>
    <p:sldId id="269" r:id="rId13"/>
    <p:sldId id="263" r:id="rId14"/>
    <p:sldId id="264" r:id="rId15"/>
  </p:sldIdLst>
  <p:sldSz cx="13208000" cy="990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026"/>
    <a:srgbClr val="292929"/>
    <a:srgbClr val="EBEBEB"/>
    <a:srgbClr val="333333"/>
    <a:srgbClr val="0077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1566" y="81"/>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621191"/>
            <a:ext cx="11226800" cy="3448756"/>
          </a:xfrm>
        </p:spPr>
        <p:txBody>
          <a:bodyPr anchor="b"/>
          <a:lstStyle>
            <a:lvl1pPr algn="ctr">
              <a:defRPr sz="8666"/>
            </a:lvl1pPr>
          </a:lstStyle>
          <a:p>
            <a:r>
              <a:rPr lang="en-US"/>
              <a:t>Click to edit Master title style</a:t>
            </a:r>
            <a:endParaRPr lang="en-US" dirty="0"/>
          </a:p>
        </p:txBody>
      </p:sp>
      <p:sp>
        <p:nvSpPr>
          <p:cNvPr id="3" name="Subtitle 2"/>
          <p:cNvSpPr>
            <a:spLocks noGrp="1"/>
          </p:cNvSpPr>
          <p:nvPr>
            <p:ph type="subTitle" idx="1"/>
          </p:nvPr>
        </p:nvSpPr>
        <p:spPr>
          <a:xfrm>
            <a:off x="1651000" y="5202944"/>
            <a:ext cx="99060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4601AF-0C25-41D4-8C43-7A220012DFE2}" type="datetimeFigureOut">
              <a:rPr lang="en-US" smtClean="0"/>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35DDAB-313E-4FF2-ACAD-CB73644C6EF5}" type="slidenum">
              <a:rPr lang="en-US" smtClean="0"/>
              <a:t>‹#›</a:t>
            </a:fld>
            <a:endParaRPr lang="en-US" dirty="0"/>
          </a:p>
        </p:txBody>
      </p:sp>
    </p:spTree>
    <p:extLst>
      <p:ext uri="{BB962C8B-B14F-4D97-AF65-F5344CB8AC3E}">
        <p14:creationId xmlns:p14="http://schemas.microsoft.com/office/powerpoint/2010/main" val="329397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4601AF-0C25-41D4-8C43-7A220012DFE2}" type="datetimeFigureOut">
              <a:rPr lang="en-US" smtClean="0"/>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35DDAB-313E-4FF2-ACAD-CB73644C6EF5}" type="slidenum">
              <a:rPr lang="en-US" smtClean="0"/>
              <a:t>‹#›</a:t>
            </a:fld>
            <a:endParaRPr lang="en-US" dirty="0"/>
          </a:p>
        </p:txBody>
      </p:sp>
    </p:spTree>
    <p:extLst>
      <p:ext uri="{BB962C8B-B14F-4D97-AF65-F5344CB8AC3E}">
        <p14:creationId xmlns:p14="http://schemas.microsoft.com/office/powerpoint/2010/main" val="571249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51976" y="527403"/>
            <a:ext cx="2847975"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08051" y="527403"/>
            <a:ext cx="8378825"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4601AF-0C25-41D4-8C43-7A220012DFE2}" type="datetimeFigureOut">
              <a:rPr lang="en-US" smtClean="0"/>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35DDAB-313E-4FF2-ACAD-CB73644C6EF5}" type="slidenum">
              <a:rPr lang="en-US" smtClean="0"/>
              <a:t>‹#›</a:t>
            </a:fld>
            <a:endParaRPr lang="en-US" dirty="0"/>
          </a:p>
        </p:txBody>
      </p:sp>
    </p:spTree>
    <p:extLst>
      <p:ext uri="{BB962C8B-B14F-4D97-AF65-F5344CB8AC3E}">
        <p14:creationId xmlns:p14="http://schemas.microsoft.com/office/powerpoint/2010/main" val="1744942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4601AF-0C25-41D4-8C43-7A220012DFE2}" type="datetimeFigureOut">
              <a:rPr lang="en-US" smtClean="0"/>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35DDAB-313E-4FF2-ACAD-CB73644C6EF5}" type="slidenum">
              <a:rPr lang="en-US" smtClean="0"/>
              <a:t>‹#›</a:t>
            </a:fld>
            <a:endParaRPr lang="en-US" dirty="0"/>
          </a:p>
        </p:txBody>
      </p:sp>
    </p:spTree>
    <p:extLst>
      <p:ext uri="{BB962C8B-B14F-4D97-AF65-F5344CB8AC3E}">
        <p14:creationId xmlns:p14="http://schemas.microsoft.com/office/powerpoint/2010/main" val="390517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1172" y="2469624"/>
            <a:ext cx="11391900" cy="4120620"/>
          </a:xfrm>
        </p:spPr>
        <p:txBody>
          <a:bodyPr anchor="b"/>
          <a:lstStyle>
            <a:lvl1pPr>
              <a:defRPr sz="8666"/>
            </a:lvl1pPr>
          </a:lstStyle>
          <a:p>
            <a:r>
              <a:rPr lang="en-US"/>
              <a:t>Click to edit Master title style</a:t>
            </a:r>
            <a:endParaRPr lang="en-US" dirty="0"/>
          </a:p>
        </p:txBody>
      </p:sp>
      <p:sp>
        <p:nvSpPr>
          <p:cNvPr id="3" name="Text Placeholder 2"/>
          <p:cNvSpPr>
            <a:spLocks noGrp="1"/>
          </p:cNvSpPr>
          <p:nvPr>
            <p:ph type="body" idx="1"/>
          </p:nvPr>
        </p:nvSpPr>
        <p:spPr>
          <a:xfrm>
            <a:off x="901172" y="6629226"/>
            <a:ext cx="11391900" cy="216693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4601AF-0C25-41D4-8C43-7A220012DFE2}" type="datetimeFigureOut">
              <a:rPr lang="en-US" smtClean="0"/>
              <a:t>4/7/2017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35DDAB-313E-4FF2-ACAD-CB73644C6EF5}" type="slidenum">
              <a:rPr lang="en-US" smtClean="0"/>
              <a:t>‹#›</a:t>
            </a:fld>
            <a:endParaRPr lang="en-US" dirty="0"/>
          </a:p>
        </p:txBody>
      </p:sp>
    </p:spTree>
    <p:extLst>
      <p:ext uri="{BB962C8B-B14F-4D97-AF65-F5344CB8AC3E}">
        <p14:creationId xmlns:p14="http://schemas.microsoft.com/office/powerpoint/2010/main" val="3106014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08050" y="2637014"/>
            <a:ext cx="561340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86550" y="2637014"/>
            <a:ext cx="561340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4601AF-0C25-41D4-8C43-7A220012DFE2}" type="datetimeFigureOut">
              <a:rPr lang="en-US" smtClean="0"/>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35DDAB-313E-4FF2-ACAD-CB73644C6EF5}" type="slidenum">
              <a:rPr lang="en-US" smtClean="0"/>
              <a:t>‹#›</a:t>
            </a:fld>
            <a:endParaRPr lang="en-US" dirty="0"/>
          </a:p>
        </p:txBody>
      </p:sp>
    </p:spTree>
    <p:extLst>
      <p:ext uri="{BB962C8B-B14F-4D97-AF65-F5344CB8AC3E}">
        <p14:creationId xmlns:p14="http://schemas.microsoft.com/office/powerpoint/2010/main" val="2760630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09770" y="527405"/>
            <a:ext cx="11391900"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9772" y="2428347"/>
            <a:ext cx="5587602"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4" name="Content Placeholder 3"/>
          <p:cNvSpPr>
            <a:spLocks noGrp="1"/>
          </p:cNvSpPr>
          <p:nvPr>
            <p:ph sz="half" idx="2"/>
          </p:nvPr>
        </p:nvSpPr>
        <p:spPr>
          <a:xfrm>
            <a:off x="909772" y="3618442"/>
            <a:ext cx="5587602"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86551" y="2428347"/>
            <a:ext cx="5615120"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a:t>Click to edit Master text styles</a:t>
            </a:r>
          </a:p>
        </p:txBody>
      </p:sp>
      <p:sp>
        <p:nvSpPr>
          <p:cNvPr id="6" name="Content Placeholder 5"/>
          <p:cNvSpPr>
            <a:spLocks noGrp="1"/>
          </p:cNvSpPr>
          <p:nvPr>
            <p:ph sz="quarter" idx="4"/>
          </p:nvPr>
        </p:nvSpPr>
        <p:spPr>
          <a:xfrm>
            <a:off x="6686551" y="3618442"/>
            <a:ext cx="5615120"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4601AF-0C25-41D4-8C43-7A220012DFE2}" type="datetimeFigureOut">
              <a:rPr lang="en-US" smtClean="0"/>
              <a:t>4/7/2017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435DDAB-313E-4FF2-ACAD-CB73644C6EF5}" type="slidenum">
              <a:rPr lang="en-US" smtClean="0"/>
              <a:t>‹#›</a:t>
            </a:fld>
            <a:endParaRPr lang="en-US" dirty="0"/>
          </a:p>
        </p:txBody>
      </p:sp>
    </p:spTree>
    <p:extLst>
      <p:ext uri="{BB962C8B-B14F-4D97-AF65-F5344CB8AC3E}">
        <p14:creationId xmlns:p14="http://schemas.microsoft.com/office/powerpoint/2010/main" val="39812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4601AF-0C25-41D4-8C43-7A220012DFE2}" type="datetimeFigureOut">
              <a:rPr lang="en-US" smtClean="0"/>
              <a:t>4/7/2017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35DDAB-313E-4FF2-ACAD-CB73644C6EF5}" type="slidenum">
              <a:rPr lang="en-US" smtClean="0"/>
              <a:t>‹#›</a:t>
            </a:fld>
            <a:endParaRPr lang="en-US" dirty="0"/>
          </a:p>
        </p:txBody>
      </p:sp>
    </p:spTree>
    <p:extLst>
      <p:ext uri="{BB962C8B-B14F-4D97-AF65-F5344CB8AC3E}">
        <p14:creationId xmlns:p14="http://schemas.microsoft.com/office/powerpoint/2010/main" val="791449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601AF-0C25-41D4-8C43-7A220012DFE2}" type="datetimeFigureOut">
              <a:rPr lang="en-US" smtClean="0"/>
              <a:t>4/7/2017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35DDAB-313E-4FF2-ACAD-CB73644C6EF5}" type="slidenum">
              <a:rPr lang="en-US" smtClean="0"/>
              <a:t>‹#›</a:t>
            </a:fld>
            <a:endParaRPr lang="en-US" dirty="0"/>
          </a:p>
        </p:txBody>
      </p:sp>
    </p:spTree>
    <p:extLst>
      <p:ext uri="{BB962C8B-B14F-4D97-AF65-F5344CB8AC3E}">
        <p14:creationId xmlns:p14="http://schemas.microsoft.com/office/powerpoint/2010/main" val="256847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9770" y="660400"/>
            <a:ext cx="4259924" cy="2311400"/>
          </a:xfrm>
        </p:spPr>
        <p:txBody>
          <a:bodyPr anchor="b"/>
          <a:lstStyle>
            <a:lvl1pPr>
              <a:defRPr sz="4622"/>
            </a:lvl1pPr>
          </a:lstStyle>
          <a:p>
            <a:r>
              <a:rPr lang="en-US"/>
              <a:t>Click to edit Master title style</a:t>
            </a:r>
            <a:endParaRPr lang="en-US" dirty="0"/>
          </a:p>
        </p:txBody>
      </p:sp>
      <p:sp>
        <p:nvSpPr>
          <p:cNvPr id="3" name="Content Placeholder 2"/>
          <p:cNvSpPr>
            <a:spLocks noGrp="1"/>
          </p:cNvSpPr>
          <p:nvPr>
            <p:ph idx="1"/>
          </p:nvPr>
        </p:nvSpPr>
        <p:spPr>
          <a:xfrm>
            <a:off x="5615120" y="1426283"/>
            <a:ext cx="6686550"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09770" y="2971800"/>
            <a:ext cx="425992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a:t>Click to edit Master text styles</a:t>
            </a:r>
          </a:p>
        </p:txBody>
      </p:sp>
      <p:sp>
        <p:nvSpPr>
          <p:cNvPr id="5" name="Date Placeholder 4"/>
          <p:cNvSpPr>
            <a:spLocks noGrp="1"/>
          </p:cNvSpPr>
          <p:nvPr>
            <p:ph type="dt" sz="half" idx="10"/>
          </p:nvPr>
        </p:nvSpPr>
        <p:spPr/>
        <p:txBody>
          <a:bodyPr/>
          <a:lstStyle/>
          <a:p>
            <a:fld id="{124601AF-0C25-41D4-8C43-7A220012DFE2}" type="datetimeFigureOut">
              <a:rPr lang="en-US" smtClean="0"/>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35DDAB-313E-4FF2-ACAD-CB73644C6EF5}" type="slidenum">
              <a:rPr lang="en-US" smtClean="0"/>
              <a:t>‹#›</a:t>
            </a:fld>
            <a:endParaRPr lang="en-US" dirty="0"/>
          </a:p>
        </p:txBody>
      </p:sp>
    </p:spTree>
    <p:extLst>
      <p:ext uri="{BB962C8B-B14F-4D97-AF65-F5344CB8AC3E}">
        <p14:creationId xmlns:p14="http://schemas.microsoft.com/office/powerpoint/2010/main" val="357318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09770" y="660400"/>
            <a:ext cx="4259924" cy="2311400"/>
          </a:xfrm>
        </p:spPr>
        <p:txBody>
          <a:bodyPr anchor="b"/>
          <a:lstStyle>
            <a:lvl1pPr>
              <a:defRPr sz="4622"/>
            </a:lvl1pPr>
          </a:lstStyle>
          <a:p>
            <a:r>
              <a:rPr lang="en-US"/>
              <a:t>Click to edit Master title style</a:t>
            </a:r>
            <a:endParaRPr lang="en-US" dirty="0"/>
          </a:p>
        </p:txBody>
      </p:sp>
      <p:sp>
        <p:nvSpPr>
          <p:cNvPr id="3" name="Picture Placeholder 2"/>
          <p:cNvSpPr>
            <a:spLocks noGrp="1" noChangeAspect="1"/>
          </p:cNvSpPr>
          <p:nvPr>
            <p:ph type="pic" idx="1"/>
          </p:nvPr>
        </p:nvSpPr>
        <p:spPr>
          <a:xfrm>
            <a:off x="5615120" y="1426283"/>
            <a:ext cx="6686550" cy="7039681"/>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lang="en-US" dirty="0"/>
              <a:t>Click icon to add picture</a:t>
            </a:r>
          </a:p>
        </p:txBody>
      </p:sp>
      <p:sp>
        <p:nvSpPr>
          <p:cNvPr id="4" name="Text Placeholder 3"/>
          <p:cNvSpPr>
            <a:spLocks noGrp="1"/>
          </p:cNvSpPr>
          <p:nvPr>
            <p:ph type="body" sz="half" idx="2"/>
          </p:nvPr>
        </p:nvSpPr>
        <p:spPr>
          <a:xfrm>
            <a:off x="909770" y="2971800"/>
            <a:ext cx="4259924"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a:t>Click to edit Master text styles</a:t>
            </a:r>
          </a:p>
        </p:txBody>
      </p:sp>
      <p:sp>
        <p:nvSpPr>
          <p:cNvPr id="5" name="Date Placeholder 4"/>
          <p:cNvSpPr>
            <a:spLocks noGrp="1"/>
          </p:cNvSpPr>
          <p:nvPr>
            <p:ph type="dt" sz="half" idx="10"/>
          </p:nvPr>
        </p:nvSpPr>
        <p:spPr/>
        <p:txBody>
          <a:bodyPr/>
          <a:lstStyle/>
          <a:p>
            <a:fld id="{124601AF-0C25-41D4-8C43-7A220012DFE2}" type="datetimeFigureOut">
              <a:rPr lang="en-US" smtClean="0"/>
              <a:t>4/7/2017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35DDAB-313E-4FF2-ACAD-CB73644C6EF5}" type="slidenum">
              <a:rPr lang="en-US" smtClean="0"/>
              <a:t>‹#›</a:t>
            </a:fld>
            <a:endParaRPr lang="en-US" dirty="0"/>
          </a:p>
        </p:txBody>
      </p:sp>
    </p:spTree>
    <p:extLst>
      <p:ext uri="{BB962C8B-B14F-4D97-AF65-F5344CB8AC3E}">
        <p14:creationId xmlns:p14="http://schemas.microsoft.com/office/powerpoint/2010/main" val="4171552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8050" y="527405"/>
            <a:ext cx="11391900"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08050" y="2637014"/>
            <a:ext cx="11391900"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08050" y="9181397"/>
            <a:ext cx="29718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124601AF-0C25-41D4-8C43-7A220012DFE2}" type="datetimeFigureOut">
              <a:rPr lang="en-US" smtClean="0"/>
              <a:t>4/7/2017</a:t>
            </a:fld>
            <a:endParaRPr lang="en-US" dirty="0"/>
          </a:p>
        </p:txBody>
      </p:sp>
      <p:sp>
        <p:nvSpPr>
          <p:cNvPr id="5" name="Footer Placeholder 4"/>
          <p:cNvSpPr>
            <a:spLocks noGrp="1"/>
          </p:cNvSpPr>
          <p:nvPr>
            <p:ph type="ftr" sz="quarter" idx="3"/>
          </p:nvPr>
        </p:nvSpPr>
        <p:spPr>
          <a:xfrm>
            <a:off x="4375150" y="9181397"/>
            <a:ext cx="4457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328150" y="9181397"/>
            <a:ext cx="29718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5435DDAB-313E-4FF2-ACAD-CB73644C6EF5}" type="slidenum">
              <a:rPr lang="en-US" smtClean="0"/>
              <a:t>‹#›</a:t>
            </a:fld>
            <a:endParaRPr lang="en-US" dirty="0"/>
          </a:p>
        </p:txBody>
      </p:sp>
    </p:spTree>
    <p:extLst>
      <p:ext uri="{BB962C8B-B14F-4D97-AF65-F5344CB8AC3E}">
        <p14:creationId xmlns:p14="http://schemas.microsoft.com/office/powerpoint/2010/main" val="13333956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20759" rtl="0" eaLnBrk="1" latinLnBrk="0" hangingPunct="1">
        <a:lnSpc>
          <a:spcPct val="90000"/>
        </a:lnSpc>
        <a:spcBef>
          <a:spcPct val="0"/>
        </a:spcBef>
        <a:buNone/>
        <a:defRPr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320759" rtl="0" eaLnBrk="1" latinLnBrk="0" hangingPunct="1">
        <a:defRPr sz="2600" kern="1200">
          <a:solidFill>
            <a:schemeClr val="tx1"/>
          </a:solidFill>
          <a:latin typeface="+mn-lt"/>
          <a:ea typeface="+mn-ea"/>
          <a:cs typeface="+mn-cs"/>
        </a:defRPr>
      </a:lvl1pPr>
      <a:lvl2pPr marL="660380" algn="l" defTabSz="1320759" rtl="0" eaLnBrk="1" latinLnBrk="0" hangingPunct="1">
        <a:defRPr sz="2600" kern="1200">
          <a:solidFill>
            <a:schemeClr val="tx1"/>
          </a:solidFill>
          <a:latin typeface="+mn-lt"/>
          <a:ea typeface="+mn-ea"/>
          <a:cs typeface="+mn-cs"/>
        </a:defRPr>
      </a:lvl2pPr>
      <a:lvl3pPr marL="1320759" algn="l" defTabSz="1320759" rtl="0" eaLnBrk="1" latinLnBrk="0" hangingPunct="1">
        <a:defRPr sz="2600" kern="1200">
          <a:solidFill>
            <a:schemeClr val="tx1"/>
          </a:solidFill>
          <a:latin typeface="+mn-lt"/>
          <a:ea typeface="+mn-ea"/>
          <a:cs typeface="+mn-cs"/>
        </a:defRPr>
      </a:lvl3pPr>
      <a:lvl4pPr marL="1981139" algn="l" defTabSz="1320759" rtl="0" eaLnBrk="1" latinLnBrk="0" hangingPunct="1">
        <a:defRPr sz="2600" kern="1200">
          <a:solidFill>
            <a:schemeClr val="tx1"/>
          </a:solidFill>
          <a:latin typeface="+mn-lt"/>
          <a:ea typeface="+mn-ea"/>
          <a:cs typeface="+mn-cs"/>
        </a:defRPr>
      </a:lvl4pPr>
      <a:lvl5pPr marL="2641519" algn="l" defTabSz="1320759" rtl="0" eaLnBrk="1" latinLnBrk="0" hangingPunct="1">
        <a:defRPr sz="2600" kern="1200">
          <a:solidFill>
            <a:schemeClr val="tx1"/>
          </a:solidFill>
          <a:latin typeface="+mn-lt"/>
          <a:ea typeface="+mn-ea"/>
          <a:cs typeface="+mn-cs"/>
        </a:defRPr>
      </a:lvl5pPr>
      <a:lvl6pPr marL="3301898" algn="l" defTabSz="1320759" rtl="0" eaLnBrk="1" latinLnBrk="0" hangingPunct="1">
        <a:defRPr sz="2600" kern="1200">
          <a:solidFill>
            <a:schemeClr val="tx1"/>
          </a:solidFill>
          <a:latin typeface="+mn-lt"/>
          <a:ea typeface="+mn-ea"/>
          <a:cs typeface="+mn-cs"/>
        </a:defRPr>
      </a:lvl6pPr>
      <a:lvl7pPr marL="3962278" algn="l" defTabSz="1320759" rtl="0" eaLnBrk="1" latinLnBrk="0" hangingPunct="1">
        <a:defRPr sz="2600" kern="1200">
          <a:solidFill>
            <a:schemeClr val="tx1"/>
          </a:solidFill>
          <a:latin typeface="+mn-lt"/>
          <a:ea typeface="+mn-ea"/>
          <a:cs typeface="+mn-cs"/>
        </a:defRPr>
      </a:lvl7pPr>
      <a:lvl8pPr marL="4622658" algn="l" defTabSz="1320759" rtl="0" eaLnBrk="1" latinLnBrk="0" hangingPunct="1">
        <a:defRPr sz="2600" kern="1200">
          <a:solidFill>
            <a:schemeClr val="tx1"/>
          </a:solidFill>
          <a:latin typeface="+mn-lt"/>
          <a:ea typeface="+mn-ea"/>
          <a:cs typeface="+mn-cs"/>
        </a:defRPr>
      </a:lvl8pPr>
      <a:lvl9pPr marL="5283037" algn="l" defTabSz="1320759"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0.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208000" cy="879983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18613" y="228600"/>
            <a:ext cx="4289387" cy="1860597"/>
          </a:xfrm>
          <a:prstGeom prst="rect">
            <a:avLst/>
          </a:prstGeom>
        </p:spPr>
      </p:pic>
      <p:sp>
        <p:nvSpPr>
          <p:cNvPr id="9" name="Rectangle 8"/>
          <p:cNvSpPr/>
          <p:nvPr/>
        </p:nvSpPr>
        <p:spPr>
          <a:xfrm>
            <a:off x="0" y="7529282"/>
            <a:ext cx="13208000" cy="2376717"/>
          </a:xfrm>
          <a:prstGeom prst="rect">
            <a:avLst/>
          </a:prstGeom>
          <a:solidFill>
            <a:srgbClr val="F58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3670300" y="8545812"/>
            <a:ext cx="5867400" cy="1077218"/>
          </a:xfrm>
          <a:prstGeom prst="rect">
            <a:avLst/>
          </a:prstGeom>
        </p:spPr>
        <p:txBody>
          <a:bodyPr wrap="square">
            <a:spAutoFit/>
          </a:bodyPr>
          <a:lstStyle/>
          <a:p>
            <a:pPr algn="ctr"/>
            <a:r>
              <a:rPr lang="en-US" sz="1600" dirty="0">
                <a:solidFill>
                  <a:srgbClr val="FFFFFF"/>
                </a:solidFill>
                <a:latin typeface="Segoe UI Light" panose="020B0502040204020203" pitchFamily="34" charset="0"/>
                <a:cs typeface="Segoe UI Light" panose="020B0502040204020203" pitchFamily="34" charset="0"/>
              </a:rPr>
              <a:t>Technology Management Concepts </a:t>
            </a:r>
          </a:p>
          <a:p>
            <a:pPr algn="ctr"/>
            <a:r>
              <a:rPr lang="en-US" sz="1600" dirty="0">
                <a:solidFill>
                  <a:srgbClr val="FFFFFF"/>
                </a:solidFill>
                <a:latin typeface="Segoe UI Light" panose="020B0502040204020203" pitchFamily="34" charset="0"/>
                <a:cs typeface="Segoe UI Light" panose="020B0502040204020203" pitchFamily="34" charset="0"/>
              </a:rPr>
              <a:t>807 Parkview Drive North, Suite 150, El Segundo, CA 90245 </a:t>
            </a:r>
          </a:p>
          <a:p>
            <a:pPr algn="ctr"/>
            <a:r>
              <a:rPr lang="en-US" sz="1600" dirty="0">
                <a:solidFill>
                  <a:srgbClr val="FFFFFF"/>
                </a:solidFill>
                <a:latin typeface="Segoe UI Light" panose="020B0502040204020203" pitchFamily="34" charset="0"/>
                <a:cs typeface="Segoe UI Light" panose="020B0502040204020203" pitchFamily="34" charset="0"/>
              </a:rPr>
              <a:t>Phone: 310.559.3982 | Fax: 310.574.0802 </a:t>
            </a:r>
          </a:p>
          <a:p>
            <a:pPr algn="ctr"/>
            <a:r>
              <a:rPr lang="en-US" sz="1600" dirty="0">
                <a:solidFill>
                  <a:srgbClr val="FFFFFF"/>
                </a:solidFill>
                <a:latin typeface="Segoe UI Light" panose="020B0502040204020203" pitchFamily="34" charset="0"/>
                <a:cs typeface="Segoe UI Light" panose="020B0502040204020203" pitchFamily="34" charset="0"/>
              </a:rPr>
              <a:t>www.abouttmc.com | info@abouttmc.com </a:t>
            </a:r>
            <a:endParaRPr lang="en-US" sz="1600" dirty="0">
              <a:latin typeface="Segoe UI Light" panose="020B0502040204020203" pitchFamily="34" charset="0"/>
              <a:cs typeface="Segoe UI Light" panose="020B0502040204020203" pitchFamily="34" charset="0"/>
            </a:endParaRPr>
          </a:p>
        </p:txBody>
      </p:sp>
      <p:sp>
        <p:nvSpPr>
          <p:cNvPr id="12" name="Rectangle 11"/>
          <p:cNvSpPr/>
          <p:nvPr/>
        </p:nvSpPr>
        <p:spPr>
          <a:xfrm>
            <a:off x="0" y="3974298"/>
            <a:ext cx="13208000" cy="3554987"/>
          </a:xfrm>
          <a:prstGeom prst="rect">
            <a:avLst/>
          </a:prstGeom>
          <a:solidFill>
            <a:srgbClr val="292929">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533485" y="4182130"/>
            <a:ext cx="8712029" cy="3139321"/>
          </a:xfrm>
          <a:prstGeom prst="rect">
            <a:avLst/>
          </a:prstGeom>
        </p:spPr>
        <p:txBody>
          <a:bodyPr wrap="square">
            <a:spAutoFit/>
          </a:bodyPr>
          <a:lstStyle/>
          <a:p>
            <a:r>
              <a:rPr lang="en-US" sz="6600" dirty="0">
                <a:solidFill>
                  <a:schemeClr val="bg1"/>
                </a:solidFill>
                <a:latin typeface="Segoe UI Light" panose="020B0502040204020203" pitchFamily="34" charset="0"/>
                <a:cs typeface="Segoe UI Light" panose="020B0502040204020203" pitchFamily="34" charset="0"/>
              </a:rPr>
              <a:t>Where to take Dynamics GP after </a:t>
            </a:r>
          </a:p>
          <a:p>
            <a:r>
              <a:rPr lang="en-US" sz="6600" dirty="0">
                <a:solidFill>
                  <a:schemeClr val="bg1"/>
                </a:solidFill>
                <a:latin typeface="Segoe UI Light" panose="020B0502040204020203" pitchFamily="34" charset="0"/>
                <a:cs typeface="Segoe UI Light" panose="020B0502040204020203" pitchFamily="34" charset="0"/>
              </a:rPr>
              <a:t>your first 18 months</a:t>
            </a:r>
          </a:p>
        </p:txBody>
      </p:sp>
      <p:sp>
        <p:nvSpPr>
          <p:cNvPr id="13" name="Rectangle 12"/>
          <p:cNvSpPr/>
          <p:nvPr/>
        </p:nvSpPr>
        <p:spPr>
          <a:xfrm>
            <a:off x="3670300" y="7787916"/>
            <a:ext cx="5867400" cy="584775"/>
          </a:xfrm>
          <a:prstGeom prst="rect">
            <a:avLst/>
          </a:prstGeom>
        </p:spPr>
        <p:txBody>
          <a:bodyPr wrap="square">
            <a:spAutoFit/>
          </a:bodyPr>
          <a:lstStyle/>
          <a:p>
            <a:pPr algn="ctr"/>
            <a:r>
              <a:rPr lang="en-US" sz="1600" b="1" dirty="0">
                <a:solidFill>
                  <a:srgbClr val="FFFFFF"/>
                </a:solidFill>
                <a:latin typeface="Segoe UI Light" panose="020B0502040204020203" pitchFamily="34" charset="0"/>
                <a:cs typeface="Segoe UI Light" panose="020B0502040204020203" pitchFamily="34" charset="0"/>
              </a:rPr>
              <a:t>This eBook is offered by Technology Management Concepts, </a:t>
            </a:r>
          </a:p>
          <a:p>
            <a:pPr algn="ctr"/>
            <a:r>
              <a:rPr lang="en-US" sz="1600" b="1" dirty="0">
                <a:solidFill>
                  <a:srgbClr val="FFFFFF"/>
                </a:solidFill>
                <a:latin typeface="Segoe UI Light" panose="020B0502040204020203" pitchFamily="34" charset="0"/>
                <a:cs typeface="Segoe UI Light" panose="020B0502040204020203" pitchFamily="34" charset="0"/>
              </a:rPr>
              <a:t>the #1 Microsoft Dynamics ERP Partner in Southern California</a:t>
            </a:r>
            <a:endParaRPr lang="en-US" sz="1600" b="1"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258499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073" y="2791196"/>
            <a:ext cx="8640769" cy="1384995"/>
          </a:xfrm>
          <a:prstGeom prst="rect">
            <a:avLst/>
          </a:prstGeom>
        </p:spPr>
        <p:txBody>
          <a:bodyPr wrap="square">
            <a:spAutoFit/>
          </a:bodyPr>
          <a:lstStyle/>
          <a:p>
            <a:r>
              <a:rPr lang="en-US" sz="2800" b="1" dirty="0">
                <a:latin typeface="Segoe UI Light" panose="020B0502040204020203" pitchFamily="34" charset="0"/>
                <a:ea typeface="Times New Roman" panose="02020603050405020304" pitchFamily="18" charset="0"/>
                <a:cs typeface="Segoe UI Light" panose="020B0502040204020203" pitchFamily="34" charset="0"/>
              </a:rPr>
              <a:t>Modern ERP systems have extensive capabilities, and few initial implementations will attempt to tackle all of them in Phase 1 </a:t>
            </a:r>
            <a:endParaRPr lang="en-US" sz="2800" b="1" dirty="0">
              <a:latin typeface="Segoe UI Light" panose="020B0502040204020203" pitchFamily="34" charset="0"/>
              <a:cs typeface="Segoe UI Light" panose="020B0502040204020203" pitchFamily="34" charset="0"/>
            </a:endParaRPr>
          </a:p>
        </p:txBody>
      </p:sp>
      <p:sp>
        <p:nvSpPr>
          <p:cNvPr id="5" name="Rectangle 4"/>
          <p:cNvSpPr/>
          <p:nvPr/>
        </p:nvSpPr>
        <p:spPr>
          <a:xfrm>
            <a:off x="9766300" y="0"/>
            <a:ext cx="3441700" cy="5969955"/>
          </a:xfrm>
          <a:prstGeom prst="rect">
            <a:avLst/>
          </a:prstGeom>
          <a:solidFill>
            <a:srgbClr val="F58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3" name="Rectangle 2"/>
          <p:cNvSpPr/>
          <p:nvPr/>
        </p:nvSpPr>
        <p:spPr>
          <a:xfrm>
            <a:off x="499394" y="632479"/>
            <a:ext cx="9078746" cy="1277914"/>
          </a:xfrm>
          <a:prstGeom prst="rect">
            <a:avLst/>
          </a:prstGeom>
        </p:spPr>
        <p:txBody>
          <a:bodyPr wrap="square">
            <a:spAutoFit/>
          </a:bodyPr>
          <a:lstStyle/>
          <a:p>
            <a:pPr>
              <a:lnSpc>
                <a:spcPct val="107000"/>
              </a:lnSpc>
              <a:spcAft>
                <a:spcPts val="800"/>
              </a:spcAft>
            </a:pPr>
            <a:r>
              <a:rPr lang="en-US" sz="3600" b="1" dirty="0">
                <a:solidFill>
                  <a:srgbClr val="F58026"/>
                </a:solidFill>
                <a:latin typeface="Segoe UI Light" panose="020B0502040204020203" pitchFamily="34" charset="0"/>
                <a:ea typeface="Calibri" panose="020F0502020204030204" pitchFamily="34" charset="0"/>
                <a:cs typeface="Segoe UI Light" panose="020B0502040204020203" pitchFamily="34" charset="0"/>
              </a:rPr>
              <a:t>2. Is there a Phase 2 or Phase 3 to your implementation? Review your project plan</a:t>
            </a:r>
          </a:p>
        </p:txBody>
      </p:sp>
      <p:pic>
        <p:nvPicPr>
          <p:cNvPr id="6" name="Picture 2" descr="Image result for checkbox icon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2407" y="2211264"/>
            <a:ext cx="989486" cy="98948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747296" y="4853932"/>
            <a:ext cx="7977381" cy="2932085"/>
          </a:xfrm>
          <a:prstGeom prst="rect">
            <a:avLst/>
          </a:prstGeom>
        </p:spPr>
        <p:txBody>
          <a:bodyPr wrap="square">
            <a:spAutoFit/>
          </a:bodyPr>
          <a:lstStyle/>
          <a:p>
            <a:pPr>
              <a:lnSpc>
                <a:spcPct val="107000"/>
              </a:lnSpc>
              <a:spcAft>
                <a:spcPts val="800"/>
              </a:spcAft>
            </a:pPr>
            <a:r>
              <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For many (if not most) companies, the initial implementation of the new ERP system focused on the areas with the greatest need, and other parts of the system were perhaps left off the initial project plan. </a:t>
            </a:r>
          </a:p>
          <a:p>
            <a:pPr>
              <a:lnSpc>
                <a:spcPct val="107000"/>
              </a:lnSpc>
              <a:spcAft>
                <a:spcPts val="800"/>
              </a:spcAft>
            </a:pPr>
            <a:r>
              <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With the passage of time, the new ERP system should now be stable, and it is time to look at really maximizing the value the new ERP system can offer.</a:t>
            </a:r>
            <a:endParaRPr lang="en-US" sz="2400" dirty="0">
              <a:solidFill>
                <a:srgbClr val="292929"/>
              </a:solidFill>
              <a:latin typeface="Segoe UI Light" panose="020B0502040204020203" pitchFamily="34" charset="0"/>
              <a:ea typeface="Calibri" panose="020F0502020204030204" pitchFamily="34" charset="0"/>
              <a:cs typeface="Segoe UI Light" panose="020B0502040204020203" pitchFamily="34" charset="0"/>
            </a:endParaRPr>
          </a:p>
        </p:txBody>
      </p:sp>
    </p:spTree>
    <p:extLst>
      <p:ext uri="{BB962C8B-B14F-4D97-AF65-F5344CB8AC3E}">
        <p14:creationId xmlns:p14="http://schemas.microsoft.com/office/powerpoint/2010/main" val="548745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678" y="831334"/>
            <a:ext cx="7770717" cy="1569660"/>
          </a:xfrm>
          <a:prstGeom prst="rect">
            <a:avLst/>
          </a:prstGeom>
        </p:spPr>
        <p:txBody>
          <a:bodyPr wrap="none">
            <a:spAutoFit/>
          </a:bodyPr>
          <a:lstStyle/>
          <a:p>
            <a:r>
              <a:rPr lang="en-US" sz="4800" dirty="0">
                <a:latin typeface="Segoe UI Light" panose="020B0502040204020203" pitchFamily="34" charset="0"/>
                <a:cs typeface="Segoe UI Light" panose="020B0502040204020203" pitchFamily="34" charset="0"/>
              </a:rPr>
              <a:t>If there is a “Phase 2”, are you</a:t>
            </a:r>
          </a:p>
          <a:p>
            <a:r>
              <a:rPr lang="en-US" sz="4800" dirty="0">
                <a:latin typeface="Segoe UI Light" panose="020B0502040204020203" pitchFamily="34" charset="0"/>
                <a:cs typeface="Segoe UI Light" panose="020B0502040204020203" pitchFamily="34" charset="0"/>
              </a:rPr>
              <a:t>ready for it? </a:t>
            </a:r>
          </a:p>
        </p:txBody>
      </p:sp>
      <p:sp>
        <p:nvSpPr>
          <p:cNvPr id="2" name="Rectangle 1"/>
          <p:cNvSpPr/>
          <p:nvPr/>
        </p:nvSpPr>
        <p:spPr>
          <a:xfrm>
            <a:off x="897677" y="2981353"/>
            <a:ext cx="8389757" cy="4249240"/>
          </a:xfrm>
          <a:prstGeom prst="rect">
            <a:avLst/>
          </a:prstGeom>
        </p:spPr>
        <p:txBody>
          <a:bodyPr wrap="square">
            <a:spAutoFit/>
          </a:bodyPr>
          <a:lstStyle/>
          <a:p>
            <a:pPr>
              <a:lnSpc>
                <a:spcPct val="107000"/>
              </a:lnSpc>
              <a:spcAft>
                <a:spcPts val="800"/>
              </a:spcAft>
            </a:pPr>
            <a:r>
              <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There may be other areas that would be appropriate to focus on, some that are specific to certain industries (hand-held automation for the sales and warehouse staff, for example).  Offering your employees a self-service HR system might be another.  Customer and Vendor portals, the list goes on.</a:t>
            </a:r>
          </a:p>
          <a:p>
            <a:pPr>
              <a:lnSpc>
                <a:spcPct val="107000"/>
              </a:lnSpc>
              <a:spcAft>
                <a:spcPts val="800"/>
              </a:spcAft>
            </a:pPr>
            <a:endPar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endParaRPr>
          </a:p>
          <a:p>
            <a:pPr>
              <a:lnSpc>
                <a:spcPct val="107000"/>
              </a:lnSpc>
              <a:spcAft>
                <a:spcPts val="800"/>
              </a:spcAft>
            </a:pPr>
            <a:r>
              <a:rPr lang="en-US" sz="2400" b="1"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The unspoken assumptions here, of course, are that your ERP system has been successfully implemented, AND your current ERP partner is capable and willing to get involved with you “phase 2” ERP project.</a:t>
            </a:r>
          </a:p>
        </p:txBody>
      </p:sp>
      <p:sp>
        <p:nvSpPr>
          <p:cNvPr id="4" name="Rectangle 3"/>
          <p:cNvSpPr/>
          <p:nvPr/>
        </p:nvSpPr>
        <p:spPr>
          <a:xfrm>
            <a:off x="9766300" y="0"/>
            <a:ext cx="3441700" cy="5969955"/>
          </a:xfrm>
          <a:prstGeom prst="rect">
            <a:avLst/>
          </a:prstGeom>
          <a:solidFill>
            <a:srgbClr val="F58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pic>
        <p:nvPicPr>
          <p:cNvPr id="5" name="Picture 2" descr="Image result for checkbox icon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2407" y="2211264"/>
            <a:ext cx="989486" cy="989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4318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652113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3079" y="640834"/>
            <a:ext cx="11434022" cy="1569660"/>
          </a:xfrm>
          <a:prstGeom prst="rect">
            <a:avLst/>
          </a:prstGeom>
        </p:spPr>
        <p:txBody>
          <a:bodyPr wrap="square">
            <a:spAutoFit/>
          </a:bodyPr>
          <a:lstStyle/>
          <a:p>
            <a:r>
              <a:rPr lang="en-US" sz="4800" dirty="0">
                <a:latin typeface="Segoe UI Light" panose="020B0502040204020203" pitchFamily="34" charset="0"/>
                <a:cs typeface="Segoe UI Light" panose="020B0502040204020203" pitchFamily="34" charset="0"/>
              </a:rPr>
              <a:t>What you need to know about your </a:t>
            </a:r>
          </a:p>
          <a:p>
            <a:r>
              <a:rPr lang="en-US" sz="4800" dirty="0">
                <a:latin typeface="Segoe UI Light" panose="020B0502040204020203" pitchFamily="34" charset="0"/>
                <a:cs typeface="Segoe UI Light" panose="020B0502040204020203" pitchFamily="34" charset="0"/>
              </a:rPr>
              <a:t>change of partner</a:t>
            </a:r>
          </a:p>
        </p:txBody>
      </p:sp>
      <p:sp>
        <p:nvSpPr>
          <p:cNvPr id="3" name="Rectangle 2"/>
          <p:cNvSpPr/>
          <p:nvPr/>
        </p:nvSpPr>
        <p:spPr>
          <a:xfrm>
            <a:off x="1068779" y="2695699"/>
            <a:ext cx="8837221" cy="6186309"/>
          </a:xfrm>
          <a:prstGeom prst="rect">
            <a:avLst/>
          </a:prstGeom>
        </p:spPr>
        <p:txBody>
          <a:bodyPr wrap="square">
            <a:spAutoFit/>
          </a:bodyPr>
          <a:lstStyle/>
          <a:p>
            <a:pPr lvl="0"/>
            <a:r>
              <a:rPr lang="en-US" sz="3600" b="1" dirty="0">
                <a:solidFill>
                  <a:prstClr val="black"/>
                </a:solidFill>
                <a:latin typeface="Segoe UI Light" panose="020B0502040204020203" pitchFamily="34" charset="0"/>
                <a:cs typeface="Segoe UI Light" panose="020B0502040204020203" pitchFamily="34" charset="0"/>
              </a:rPr>
              <a:t>Easy Steps to Changing your partner:</a:t>
            </a:r>
          </a:p>
          <a:p>
            <a:pPr marL="571500" lvl="0" indent="-571500">
              <a:buFont typeface="Arial" panose="020B0604020202020204" pitchFamily="34" charset="0"/>
              <a:buChar char="•"/>
            </a:pPr>
            <a:r>
              <a:rPr lang="en-US" sz="3600" b="1" dirty="0">
                <a:solidFill>
                  <a:prstClr val="black"/>
                </a:solidFill>
                <a:latin typeface="Segoe UI Light" panose="020B0502040204020203" pitchFamily="34" charset="0"/>
                <a:cs typeface="Segoe UI Light" panose="020B0502040204020203" pitchFamily="34" charset="0"/>
              </a:rPr>
              <a:t>Sign the Change of Partner agreement with Microsoft</a:t>
            </a:r>
          </a:p>
          <a:p>
            <a:pPr marL="571500" lvl="0" indent="-571500">
              <a:buFont typeface="Arial" panose="020B0604020202020204" pitchFamily="34" charset="0"/>
              <a:buChar char="•"/>
            </a:pPr>
            <a:r>
              <a:rPr lang="en-US" sz="3600" b="1" dirty="0">
                <a:solidFill>
                  <a:prstClr val="black"/>
                </a:solidFill>
                <a:latin typeface="Segoe UI Light" panose="020B0502040204020203" pitchFamily="34" charset="0"/>
                <a:cs typeface="Segoe UI Light" panose="020B0502040204020203" pitchFamily="34" charset="0"/>
              </a:rPr>
              <a:t>Engage with your new partner to assess the current state of your system</a:t>
            </a:r>
          </a:p>
          <a:p>
            <a:pPr marL="571500" lvl="0" indent="-571500">
              <a:buFont typeface="Arial" panose="020B0604020202020204" pitchFamily="34" charset="0"/>
              <a:buChar char="•"/>
            </a:pPr>
            <a:r>
              <a:rPr lang="en-US" sz="3600" b="1" dirty="0">
                <a:solidFill>
                  <a:prstClr val="black"/>
                </a:solidFill>
                <a:latin typeface="Segoe UI Light" panose="020B0502040204020203" pitchFamily="34" charset="0"/>
                <a:cs typeface="Segoe UI Light" panose="020B0502040204020203" pitchFamily="34" charset="0"/>
              </a:rPr>
              <a:t>Change of partner can be completed, at any time, in just </a:t>
            </a:r>
            <a:r>
              <a:rPr lang="en-US" sz="3600" b="1">
                <a:solidFill>
                  <a:prstClr val="black"/>
                </a:solidFill>
                <a:latin typeface="Segoe UI Light" panose="020B0502040204020203" pitchFamily="34" charset="0"/>
                <a:cs typeface="Segoe UI Light" panose="020B0502040204020203" pitchFamily="34" charset="0"/>
              </a:rPr>
              <a:t>a few days</a:t>
            </a:r>
            <a:r>
              <a:rPr lang="en-US" sz="3600" b="1" dirty="0">
                <a:solidFill>
                  <a:prstClr val="black"/>
                </a:solidFill>
                <a:latin typeface="Segoe UI Light" panose="020B0502040204020203" pitchFamily="34" charset="0"/>
                <a:cs typeface="Segoe UI Light" panose="020B0502040204020203" pitchFamily="34" charset="0"/>
              </a:rPr>
              <a:t>.</a:t>
            </a:r>
          </a:p>
          <a:p>
            <a:pPr marL="571500" lvl="0" indent="-571500">
              <a:buFont typeface="Arial" panose="020B0604020202020204" pitchFamily="34" charset="0"/>
              <a:buChar char="•"/>
            </a:pPr>
            <a:endParaRPr lang="en-US" sz="3600" b="1" dirty="0">
              <a:solidFill>
                <a:prstClr val="black"/>
              </a:solidFill>
              <a:latin typeface="Segoe UI Light" panose="020B0502040204020203" pitchFamily="34" charset="0"/>
              <a:cs typeface="Segoe UI Light" panose="020B0502040204020203" pitchFamily="34" charset="0"/>
            </a:endParaRPr>
          </a:p>
          <a:p>
            <a:pPr marL="571500" lvl="0" indent="-571500">
              <a:buFont typeface="Arial" panose="020B0604020202020204" pitchFamily="34" charset="0"/>
              <a:buChar char="•"/>
            </a:pPr>
            <a:r>
              <a:rPr lang="en-US" sz="3600" b="1" dirty="0">
                <a:solidFill>
                  <a:prstClr val="black"/>
                </a:solidFill>
                <a:latin typeface="Segoe UI Light" panose="020B0502040204020203" pitchFamily="34" charset="0"/>
                <a:cs typeface="Segoe UI Light" panose="020B0502040204020203" pitchFamily="34" charset="0"/>
              </a:rPr>
              <a:t>Link to Change of Partner page</a:t>
            </a:r>
          </a:p>
          <a:p>
            <a:pPr marL="571500" lvl="0" indent="-571500">
              <a:buFont typeface="Arial" panose="020B0604020202020204" pitchFamily="34" charset="0"/>
              <a:buChar char="•"/>
            </a:pPr>
            <a:r>
              <a:rPr lang="en-US" sz="3600" b="1" dirty="0">
                <a:solidFill>
                  <a:prstClr val="black"/>
                </a:solidFill>
                <a:latin typeface="Segoe UI Light" panose="020B0502040204020203" pitchFamily="34" charset="0"/>
                <a:cs typeface="Segoe UI Light" panose="020B0502040204020203" pitchFamily="34" charset="0"/>
              </a:rPr>
              <a:t>Link to “What’s New” page</a:t>
            </a:r>
          </a:p>
          <a:p>
            <a:pPr marL="571500" lvl="0" indent="-571500">
              <a:buFont typeface="Arial" panose="020B0604020202020204" pitchFamily="34" charset="0"/>
              <a:buChar char="•"/>
            </a:pPr>
            <a:r>
              <a:rPr lang="en-US" sz="3600" b="1" dirty="0">
                <a:solidFill>
                  <a:prstClr val="black"/>
                </a:solidFill>
                <a:latin typeface="Segoe UI Light" panose="020B0502040204020203" pitchFamily="34" charset="0"/>
                <a:cs typeface="Segoe UI Light" panose="020B0502040204020203" pitchFamily="34" charset="0"/>
              </a:rPr>
              <a:t>Link to “Hardware Requirements” page</a:t>
            </a:r>
          </a:p>
        </p:txBody>
      </p:sp>
    </p:spTree>
    <p:extLst>
      <p:ext uri="{BB962C8B-B14F-4D97-AF65-F5344CB8AC3E}">
        <p14:creationId xmlns:p14="http://schemas.microsoft.com/office/powerpoint/2010/main" val="638591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50000" y="1"/>
            <a:ext cx="6858000" cy="3703982"/>
          </a:xfrm>
          <a:prstGeom prst="rect">
            <a:avLst/>
          </a:prstGeom>
          <a:solidFill>
            <a:srgbClr val="F58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26282"/>
          <a:stretch/>
        </p:blipFill>
        <p:spPr>
          <a:xfrm>
            <a:off x="6350000" y="3703983"/>
            <a:ext cx="6858000" cy="620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0156" y="146664"/>
            <a:ext cx="5686548" cy="2466640"/>
          </a:xfrm>
          <a:prstGeom prst="rect">
            <a:avLst/>
          </a:prstGeom>
        </p:spPr>
      </p:pic>
      <p:sp>
        <p:nvSpPr>
          <p:cNvPr id="9" name="Rectangle 8"/>
          <p:cNvSpPr/>
          <p:nvPr/>
        </p:nvSpPr>
        <p:spPr>
          <a:xfrm>
            <a:off x="6578600" y="574719"/>
            <a:ext cx="6400799" cy="2554545"/>
          </a:xfrm>
          <a:prstGeom prst="rect">
            <a:avLst/>
          </a:prstGeom>
        </p:spPr>
        <p:txBody>
          <a:bodyPr wrap="square">
            <a:spAutoFit/>
          </a:bodyPr>
          <a:lstStyle/>
          <a:p>
            <a:pPr algn="just"/>
            <a:r>
              <a:rPr lang="en-US" sz="1600" b="1" dirty="0">
                <a:solidFill>
                  <a:schemeClr val="bg1"/>
                </a:solidFill>
                <a:latin typeface="Segoe UI Light" panose="020B0502040204020203" pitchFamily="34" charset="0"/>
              </a:rPr>
              <a:t>TMC has completed over 1,000 ERP implementations since it was founded in 1984. </a:t>
            </a:r>
          </a:p>
          <a:p>
            <a:pPr algn="just"/>
            <a:endParaRPr lang="en-US" sz="1600" b="1" dirty="0">
              <a:solidFill>
                <a:schemeClr val="bg1"/>
              </a:solidFill>
              <a:latin typeface="Segoe UI Light" panose="020B0502040204020203" pitchFamily="34" charset="0"/>
            </a:endParaRPr>
          </a:p>
          <a:p>
            <a:pPr algn="just"/>
            <a:r>
              <a:rPr lang="en-US" sz="1600" dirty="0">
                <a:solidFill>
                  <a:schemeClr val="bg1"/>
                </a:solidFill>
                <a:latin typeface="Segoe UI Light" panose="020B0502040204020203" pitchFamily="34" charset="0"/>
              </a:rPr>
              <a:t>Currently serving over 200 Microsoft Dynamics ERP clients, the TMC team has a combined 400 years of consulting expertise. TMC has been a Gold Certified Microsoft partner for more than 10 years and in 2016, we were nominated to the famed INC 5000 Fastest Growing Businesses. In addition, TMC has been a Microsoft President’s Club member and has been included in Bob Scott’s &amp; Accounting Today’s Top 100 VAR Awards for 8 years running. </a:t>
            </a:r>
            <a:endParaRPr lang="en-US" sz="1600" dirty="0">
              <a:solidFill>
                <a:schemeClr val="bg1"/>
              </a:solidFill>
            </a:endParaRPr>
          </a:p>
        </p:txBody>
      </p:sp>
      <p:sp>
        <p:nvSpPr>
          <p:cNvPr id="14" name="Rectangle 13"/>
          <p:cNvSpPr/>
          <p:nvPr/>
        </p:nvSpPr>
        <p:spPr>
          <a:xfrm>
            <a:off x="444156" y="3681173"/>
            <a:ext cx="5410543" cy="2893100"/>
          </a:xfrm>
          <a:prstGeom prst="rect">
            <a:avLst/>
          </a:prstGeom>
        </p:spPr>
        <p:txBody>
          <a:bodyPr wrap="square">
            <a:spAutoFit/>
          </a:bodyPr>
          <a:lstStyle/>
          <a:p>
            <a:pPr algn="just"/>
            <a:r>
              <a:rPr lang="en-US" sz="1600" dirty="0">
                <a:solidFill>
                  <a:schemeClr val="tx1">
                    <a:lumMod val="50000"/>
                    <a:lumOff val="50000"/>
                  </a:schemeClr>
                </a:solidFill>
                <a:latin typeface="Segoe UI Light" panose="020B0502040204020203" pitchFamily="34" charset="0"/>
                <a:cs typeface="Segoe UI Light" panose="020B0502040204020203" pitchFamily="34" charset="0"/>
              </a:rPr>
              <a:t>TMC specializes in the implementation of financial and business management systems, helping our customers streamline their processes and maximize productivity. As a Microsoft Gold Partner, we are recognized for exceptional customer service, training and support. Combined with our proactive customer service, we’ve built our reputation as the premier Microsoft Dynamics Partner in Southern California, while also serving companies nationally and globally. </a:t>
            </a:r>
          </a:p>
          <a:p>
            <a:pPr algn="just"/>
            <a:endParaRPr lang="en-US" sz="1600" dirty="0">
              <a:solidFill>
                <a:schemeClr val="tx1">
                  <a:lumMod val="50000"/>
                  <a:lumOff val="50000"/>
                </a:schemeClr>
              </a:solidFill>
              <a:latin typeface="Segoe UI Light" panose="020B0502040204020203" pitchFamily="34" charset="0"/>
              <a:cs typeface="Segoe UI Light" panose="020B0502040204020203" pitchFamily="34" charset="0"/>
            </a:endParaRPr>
          </a:p>
          <a:p>
            <a:r>
              <a:rPr lang="en-US" sz="1600" b="1" dirty="0">
                <a:solidFill>
                  <a:schemeClr val="tx1">
                    <a:lumMod val="50000"/>
                    <a:lumOff val="50000"/>
                  </a:schemeClr>
                </a:solidFill>
                <a:latin typeface="Segoe UI Light" panose="020B0502040204020203" pitchFamily="34" charset="0"/>
                <a:cs typeface="Segoe UI Light" panose="020B0502040204020203" pitchFamily="34" charset="0"/>
              </a:rPr>
              <a:t>At TMC, we are a 100% Microsoft shop supporting Microsoft Dynamics ERP products. </a:t>
            </a:r>
          </a:p>
        </p:txBody>
      </p:sp>
      <p:sp>
        <p:nvSpPr>
          <p:cNvPr id="15" name="Rectangle 14"/>
          <p:cNvSpPr/>
          <p:nvPr/>
        </p:nvSpPr>
        <p:spPr>
          <a:xfrm>
            <a:off x="445776" y="2806527"/>
            <a:ext cx="5408923" cy="707886"/>
          </a:xfrm>
          <a:prstGeom prst="rect">
            <a:avLst/>
          </a:prstGeom>
        </p:spPr>
        <p:txBody>
          <a:bodyPr wrap="square">
            <a:spAutoFit/>
          </a:bodyPr>
          <a:lstStyle/>
          <a:p>
            <a:r>
              <a:rPr lang="en-US" sz="2000" dirty="0">
                <a:solidFill>
                  <a:srgbClr val="056D90"/>
                </a:solidFill>
                <a:latin typeface="Segoe UI Light" panose="020B0502040204020203" pitchFamily="34" charset="0"/>
              </a:rPr>
              <a:t>We concentrate exclusively on Dynamics ERP </a:t>
            </a:r>
          </a:p>
          <a:p>
            <a:r>
              <a:rPr lang="en-US" sz="2000" dirty="0">
                <a:solidFill>
                  <a:srgbClr val="056D90"/>
                </a:solidFill>
                <a:latin typeface="Segoe UI Light" panose="020B0502040204020203" pitchFamily="34" charset="0"/>
              </a:rPr>
              <a:t>so you can concentrate on everything else.</a:t>
            </a:r>
            <a:endParaRPr lang="en-US" sz="2000" dirty="0"/>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5227" y="7814179"/>
            <a:ext cx="1924221" cy="498324"/>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0080" y="7814179"/>
            <a:ext cx="1666920" cy="475157"/>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22699" y="6879426"/>
            <a:ext cx="1936749" cy="531553"/>
          </a:xfrm>
          <a:prstGeom prst="rect">
            <a:avLst/>
          </a:prstGeom>
        </p:spPr>
      </p:pic>
      <p:pic>
        <p:nvPicPr>
          <p:cNvPr id="19" name="Picture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4156" y="6786148"/>
            <a:ext cx="2781642" cy="602689"/>
          </a:xfrm>
          <a:prstGeom prst="rect">
            <a:avLst/>
          </a:prstGeom>
        </p:spPr>
      </p:pic>
      <p:sp>
        <p:nvSpPr>
          <p:cNvPr id="20" name="Rectangle 19"/>
          <p:cNvSpPr/>
          <p:nvPr/>
        </p:nvSpPr>
        <p:spPr>
          <a:xfrm>
            <a:off x="0" y="8714678"/>
            <a:ext cx="6350000" cy="1191321"/>
          </a:xfrm>
          <a:prstGeom prst="rect">
            <a:avLst/>
          </a:prstGeom>
          <a:solidFill>
            <a:srgbClr val="F58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241300" y="8894839"/>
            <a:ext cx="5867400" cy="830997"/>
          </a:xfrm>
          <a:prstGeom prst="rect">
            <a:avLst/>
          </a:prstGeom>
        </p:spPr>
        <p:txBody>
          <a:bodyPr wrap="square">
            <a:spAutoFit/>
          </a:bodyPr>
          <a:lstStyle/>
          <a:p>
            <a:pPr algn="ctr"/>
            <a:r>
              <a:rPr lang="en-US" sz="1200" dirty="0">
                <a:solidFill>
                  <a:srgbClr val="FFFFFF"/>
                </a:solidFill>
                <a:latin typeface="Segoe UI Light" panose="020B0502040204020203" pitchFamily="34" charset="0"/>
                <a:cs typeface="Segoe UI Light" panose="020B0502040204020203" pitchFamily="34" charset="0"/>
              </a:rPr>
              <a:t>Technology Management Concepts </a:t>
            </a:r>
          </a:p>
          <a:p>
            <a:pPr algn="ctr"/>
            <a:r>
              <a:rPr lang="en-US" sz="1200" dirty="0">
                <a:solidFill>
                  <a:srgbClr val="FFFFFF"/>
                </a:solidFill>
                <a:latin typeface="Segoe UI Light" panose="020B0502040204020203" pitchFamily="34" charset="0"/>
                <a:cs typeface="Segoe UI Light" panose="020B0502040204020203" pitchFamily="34" charset="0"/>
              </a:rPr>
              <a:t>807 Parkview Drive North, Suite 150, El Segundo, CA 90245 </a:t>
            </a:r>
          </a:p>
          <a:p>
            <a:pPr algn="ctr"/>
            <a:r>
              <a:rPr lang="en-US" sz="1200" dirty="0">
                <a:solidFill>
                  <a:srgbClr val="FFFFFF"/>
                </a:solidFill>
                <a:latin typeface="Segoe UI Light" panose="020B0502040204020203" pitchFamily="34" charset="0"/>
                <a:cs typeface="Segoe UI Light" panose="020B0502040204020203" pitchFamily="34" charset="0"/>
              </a:rPr>
              <a:t>Phone: 310.559.3982 | Fax: 310.574.0802 </a:t>
            </a:r>
          </a:p>
          <a:p>
            <a:pPr algn="ctr"/>
            <a:r>
              <a:rPr lang="en-US" sz="1200" dirty="0">
                <a:solidFill>
                  <a:srgbClr val="FFFFFF"/>
                </a:solidFill>
                <a:latin typeface="Segoe UI Light" panose="020B0502040204020203" pitchFamily="34" charset="0"/>
                <a:cs typeface="Segoe UI Light" panose="020B0502040204020203" pitchFamily="34" charset="0"/>
              </a:rPr>
              <a:t>www.abouttmc.com | info@abouttmc.com </a:t>
            </a:r>
            <a:endParaRPr lang="en-US" sz="1200" dirty="0">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292430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384425"/>
            <a:ext cx="13208000" cy="5210175"/>
          </a:xfrm>
          <a:prstGeom prst="rect">
            <a:avLst/>
          </a:prstGeom>
          <a:solidFill>
            <a:srgbClr val="F58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584200" y="2921326"/>
            <a:ext cx="12014200" cy="3780907"/>
          </a:xfrm>
          <a:prstGeom prst="rect">
            <a:avLst/>
          </a:prstGeom>
        </p:spPr>
        <p:txBody>
          <a:bodyPr wrap="square">
            <a:spAutoFit/>
          </a:bodyPr>
          <a:lstStyle/>
          <a:p>
            <a:pPr>
              <a:lnSpc>
                <a:spcPct val="107000"/>
              </a:lnSpc>
              <a:spcAft>
                <a:spcPts val="800"/>
              </a:spcAft>
            </a:pPr>
            <a:r>
              <a:rPr lang="en-US" sz="3200" i="1" dirty="0">
                <a:solidFill>
                  <a:schemeClr val="bg1"/>
                </a:solidFill>
                <a:latin typeface="Segoe UI Light" panose="020B0502040204020203" pitchFamily="34" charset="0"/>
                <a:ea typeface="Times New Roman" panose="02020603050405020304" pitchFamily="18" charset="0"/>
                <a:cs typeface="Segoe UI Light" panose="020B0502040204020203" pitchFamily="34" charset="0"/>
              </a:rPr>
              <a:t>“Companies change their ERP Partner mainly because of lack of support, the need to move to the cloud, larger projects their current partner can’t support, lack of specific industry expertise by their current partner, etc. It is usually around 1-2 years a Dynamics customer will stick with their current partner if things aren’t “going well” before they plan on making a change. Mainly because it’s all too new and too expensive to make a move before that.”</a:t>
            </a:r>
            <a:endParaRPr lang="en-US" sz="3200" i="1" dirty="0">
              <a:solidFill>
                <a:schemeClr val="bg1"/>
              </a:solidFill>
              <a:latin typeface="Segoe UI Light" panose="020B0502040204020203" pitchFamily="34" charset="0"/>
              <a:ea typeface="Calibri" panose="020F0502020204030204" pitchFamily="34" charset="0"/>
              <a:cs typeface="Segoe UI Light" panose="020B0502040204020203" pitchFamily="34" charset="0"/>
            </a:endParaRPr>
          </a:p>
        </p:txBody>
      </p:sp>
      <p:sp>
        <p:nvSpPr>
          <p:cNvPr id="5" name="Rectangle 4"/>
          <p:cNvSpPr/>
          <p:nvPr/>
        </p:nvSpPr>
        <p:spPr>
          <a:xfrm>
            <a:off x="5676662" y="6437158"/>
            <a:ext cx="6604000" cy="619272"/>
          </a:xfrm>
          <a:prstGeom prst="rect">
            <a:avLst/>
          </a:prstGeom>
        </p:spPr>
        <p:txBody>
          <a:bodyPr wrap="square">
            <a:spAutoFit/>
          </a:bodyPr>
          <a:lstStyle/>
          <a:p>
            <a:pPr>
              <a:lnSpc>
                <a:spcPct val="107000"/>
              </a:lnSpc>
              <a:spcAft>
                <a:spcPts val="800"/>
              </a:spcAft>
            </a:pPr>
            <a:r>
              <a:rPr lang="en-US" sz="3200" b="1" dirty="0">
                <a:solidFill>
                  <a:schemeClr val="bg1"/>
                </a:solidFill>
                <a:latin typeface="Segoe UI Light" panose="020B0502040204020203" pitchFamily="34" charset="0"/>
                <a:ea typeface="Times New Roman" panose="02020603050405020304" pitchFamily="18" charset="0"/>
                <a:cs typeface="Segoe UI Light" panose="020B0502040204020203" pitchFamily="34" charset="0"/>
              </a:rPr>
              <a:t>Jennifer Harris, TMC President</a:t>
            </a:r>
            <a:endParaRPr lang="en-US" sz="3200" b="1" dirty="0">
              <a:solidFill>
                <a:schemeClr val="bg1"/>
              </a:solidFill>
              <a:latin typeface="Segoe UI Light" panose="020B0502040204020203" pitchFamily="34" charset="0"/>
              <a:ea typeface="Calibri" panose="020F0502020204030204" pitchFamily="34" charset="0"/>
              <a:cs typeface="Segoe UI Light" panose="020B0502040204020203" pitchFamily="34"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61964"/>
            <a:ext cx="4289387" cy="1860597"/>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8700" y="6175294"/>
            <a:ext cx="1143000" cy="11430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46438" y="8974641"/>
            <a:ext cx="2780824" cy="602512"/>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01319" y="8993138"/>
            <a:ext cx="1904762" cy="609524"/>
          </a:xfrm>
          <a:prstGeom prst="rect">
            <a:avLst/>
          </a:prstGeom>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73900" y="8974641"/>
            <a:ext cx="1904762" cy="609524"/>
          </a:xfrm>
          <a:prstGeom prst="rect">
            <a:avLst/>
          </a:prstGeom>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49919" y="8993138"/>
            <a:ext cx="1904762" cy="609524"/>
          </a:xfrm>
          <a:prstGeom prst="rect">
            <a:avLst/>
          </a:prstGeom>
        </p:spPr>
      </p:pic>
    </p:spTree>
    <p:extLst>
      <p:ext uri="{BB962C8B-B14F-4D97-AF65-F5344CB8AC3E}">
        <p14:creationId xmlns:p14="http://schemas.microsoft.com/office/powerpoint/2010/main" val="974497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
            <a:ext cx="6591300" cy="5969955"/>
          </a:xfrm>
          <a:prstGeom prst="rect">
            <a:avLst/>
          </a:prstGeom>
          <a:solidFill>
            <a:srgbClr val="F58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sp>
        <p:nvSpPr>
          <p:cNvPr id="4" name="Rectangle 3"/>
          <p:cNvSpPr/>
          <p:nvPr/>
        </p:nvSpPr>
        <p:spPr>
          <a:xfrm>
            <a:off x="444498" y="2077570"/>
            <a:ext cx="5702300" cy="1116972"/>
          </a:xfrm>
          <a:prstGeom prst="rect">
            <a:avLst/>
          </a:prstGeom>
        </p:spPr>
        <p:txBody>
          <a:bodyPr wrap="square">
            <a:spAutoFit/>
          </a:bodyPr>
          <a:lstStyle/>
          <a:p>
            <a:pPr algn="ctr">
              <a:lnSpc>
                <a:spcPct val="107000"/>
              </a:lnSpc>
              <a:spcAft>
                <a:spcPts val="800"/>
              </a:spcAft>
            </a:pPr>
            <a:r>
              <a:rPr lang="en-US" sz="2800" b="1" dirty="0">
                <a:solidFill>
                  <a:schemeClr val="bg1"/>
                </a:solidFill>
                <a:latin typeface="Segoe UI Light" panose="020B0502040204020203" pitchFamily="34" charset="0"/>
                <a:ea typeface="Times New Roman" panose="02020603050405020304" pitchFamily="18" charset="0"/>
                <a:cs typeface="Segoe UI Light" panose="020B0502040204020203" pitchFamily="34" charset="0"/>
              </a:rPr>
              <a:t>18 months </a:t>
            </a:r>
          </a:p>
          <a:p>
            <a:pPr algn="ctr">
              <a:lnSpc>
                <a:spcPct val="107000"/>
              </a:lnSpc>
              <a:spcAft>
                <a:spcPts val="800"/>
              </a:spcAft>
            </a:pPr>
            <a:r>
              <a:rPr lang="en-US" sz="2800" b="1" dirty="0">
                <a:solidFill>
                  <a:schemeClr val="bg1"/>
                </a:solidFill>
                <a:latin typeface="Segoe UI Light" panose="020B0502040204020203" pitchFamily="34" charset="0"/>
                <a:ea typeface="Times New Roman" panose="02020603050405020304" pitchFamily="18" charset="0"/>
                <a:cs typeface="Segoe UI Light" panose="020B0502040204020203" pitchFamily="34" charset="0"/>
              </a:rPr>
              <a:t>Post-Implementation Checklist</a:t>
            </a:r>
          </a:p>
        </p:txBody>
      </p:sp>
      <p:sp>
        <p:nvSpPr>
          <p:cNvPr id="5" name="Rectangle 4"/>
          <p:cNvSpPr/>
          <p:nvPr/>
        </p:nvSpPr>
        <p:spPr>
          <a:xfrm>
            <a:off x="1262080" y="669454"/>
            <a:ext cx="4067139" cy="1200329"/>
          </a:xfrm>
          <a:prstGeom prst="rect">
            <a:avLst/>
          </a:prstGeom>
        </p:spPr>
        <p:txBody>
          <a:bodyPr wrap="none">
            <a:spAutoFit/>
          </a:bodyPr>
          <a:lstStyle/>
          <a:p>
            <a:pPr algn="ctr"/>
            <a:r>
              <a:rPr lang="en-US" sz="7200" dirty="0">
                <a:solidFill>
                  <a:schemeClr val="bg1"/>
                </a:solidFill>
                <a:latin typeface="Segoe UI Light" panose="020B0502040204020203" pitchFamily="34" charset="0"/>
                <a:ea typeface="Times New Roman" panose="02020603050405020304" pitchFamily="18" charset="0"/>
                <a:cs typeface="Segoe UI Light" panose="020B0502040204020203" pitchFamily="34" charset="0"/>
              </a:rPr>
              <a:t>Checklist! </a:t>
            </a:r>
            <a:endParaRPr lang="en-US" sz="7200" dirty="0">
              <a:solidFill>
                <a:schemeClr val="bg1"/>
              </a:solidFill>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1" b="29921"/>
          <a:stretch/>
        </p:blipFill>
        <p:spPr>
          <a:xfrm>
            <a:off x="0" y="5527681"/>
            <a:ext cx="13208000" cy="4378319"/>
          </a:xfrm>
          <a:prstGeom prst="rect">
            <a:avLst/>
          </a:prstGeom>
        </p:spPr>
      </p:pic>
      <p:sp>
        <p:nvSpPr>
          <p:cNvPr id="2" name="Rectangle 1"/>
          <p:cNvSpPr/>
          <p:nvPr/>
        </p:nvSpPr>
        <p:spPr>
          <a:xfrm>
            <a:off x="7315200" y="910936"/>
            <a:ext cx="5499100" cy="3785652"/>
          </a:xfrm>
          <a:prstGeom prst="rect">
            <a:avLst/>
          </a:prstGeom>
        </p:spPr>
        <p:txBody>
          <a:bodyPr wrap="square">
            <a:spAutoFit/>
          </a:bodyPr>
          <a:lstStyle/>
          <a:p>
            <a:r>
              <a:rPr lang="en-US" sz="2400" b="1" dirty="0">
                <a:latin typeface="Segoe UI Light" panose="020B0502040204020203" pitchFamily="34" charset="0"/>
                <a:ea typeface="Times New Roman" panose="02020603050405020304" pitchFamily="18" charset="0"/>
                <a:cs typeface="Segoe UI Light" panose="020B0502040204020203" pitchFamily="34" charset="0"/>
              </a:rPr>
              <a:t>Where your Dynamics ERP system </a:t>
            </a:r>
            <a:br>
              <a:rPr lang="en-US" sz="2400" b="1" dirty="0">
                <a:latin typeface="Segoe UI Light" panose="020B0502040204020203" pitchFamily="34" charset="0"/>
                <a:ea typeface="Times New Roman" panose="02020603050405020304" pitchFamily="18" charset="0"/>
                <a:cs typeface="Segoe UI Light" panose="020B0502040204020203" pitchFamily="34" charset="0"/>
              </a:rPr>
            </a:br>
            <a:r>
              <a:rPr lang="en-US" sz="2400" b="1" dirty="0">
                <a:latin typeface="Segoe UI Light" panose="020B0502040204020203" pitchFamily="34" charset="0"/>
                <a:ea typeface="Times New Roman" panose="02020603050405020304" pitchFamily="18" charset="0"/>
                <a:cs typeface="Segoe UI Light" panose="020B0502040204020203" pitchFamily="34" charset="0"/>
              </a:rPr>
              <a:t>should be after the first 18 months </a:t>
            </a:r>
            <a:br>
              <a:rPr lang="en-US" sz="2400" b="1" dirty="0">
                <a:latin typeface="Segoe UI Light" panose="020B0502040204020203" pitchFamily="34" charset="0"/>
                <a:ea typeface="Times New Roman" panose="02020603050405020304" pitchFamily="18" charset="0"/>
                <a:cs typeface="Segoe UI Light" panose="020B0502040204020203" pitchFamily="34" charset="0"/>
              </a:rPr>
            </a:br>
            <a:r>
              <a:rPr lang="en-US" sz="2400" b="1" dirty="0">
                <a:latin typeface="Segoe UI Light" panose="020B0502040204020203" pitchFamily="34" charset="0"/>
                <a:ea typeface="Times New Roman" panose="02020603050405020304" pitchFamily="18" charset="0"/>
                <a:cs typeface="Segoe UI Light" panose="020B0502040204020203" pitchFamily="34" charset="0"/>
              </a:rPr>
              <a:t>of an implementation?</a:t>
            </a:r>
          </a:p>
          <a:p>
            <a:endParaRPr lang="en-US" sz="2400" dirty="0">
              <a:latin typeface="Segoe UI Light" panose="020B0502040204020203" pitchFamily="34" charset="0"/>
              <a:ea typeface="Times New Roman" panose="02020603050405020304" pitchFamily="18" charset="0"/>
              <a:cs typeface="Segoe UI Light" panose="020B0502040204020203" pitchFamily="34" charset="0"/>
            </a:endParaRPr>
          </a:p>
          <a:p>
            <a:r>
              <a:rPr lang="en-US" sz="2400" dirty="0">
                <a:latin typeface="Segoe UI Light" panose="020B0502040204020203" pitchFamily="34" charset="0"/>
                <a:ea typeface="Times New Roman" panose="02020603050405020304" pitchFamily="18" charset="0"/>
                <a:cs typeface="Segoe UI Light" panose="020B0502040204020203" pitchFamily="34" charset="0"/>
              </a:rPr>
              <a:t>If you can’t check off all the boxes in this list….</a:t>
            </a:r>
            <a:br>
              <a:rPr lang="en-US" sz="2400" dirty="0">
                <a:latin typeface="Segoe UI Light" panose="020B0502040204020203" pitchFamily="34" charset="0"/>
                <a:ea typeface="Times New Roman" panose="02020603050405020304" pitchFamily="18" charset="0"/>
                <a:cs typeface="Segoe UI Light" panose="020B0502040204020203" pitchFamily="34" charset="0"/>
              </a:rPr>
            </a:br>
            <a:endParaRPr lang="en-US" sz="2400" dirty="0">
              <a:latin typeface="Segoe UI Light" panose="020B0502040204020203" pitchFamily="34" charset="0"/>
              <a:ea typeface="Times New Roman" panose="02020603050405020304" pitchFamily="18" charset="0"/>
              <a:cs typeface="Segoe UI Light" panose="020B0502040204020203" pitchFamily="34" charset="0"/>
            </a:endParaRPr>
          </a:p>
          <a:p>
            <a:r>
              <a:rPr lang="en-US" sz="2400" dirty="0">
                <a:latin typeface="Segoe UI Light" panose="020B0502040204020203" pitchFamily="34" charset="0"/>
                <a:ea typeface="Times New Roman" panose="02020603050405020304" pitchFamily="18" charset="0"/>
                <a:cs typeface="Segoe UI Light" panose="020B0502040204020203" pitchFamily="34" charset="0"/>
              </a:rPr>
              <a:t>You probably should be looking for a new partner that can help support you and accomplish those goals. </a:t>
            </a:r>
            <a:endParaRPr lang="en-US" sz="2400" dirty="0">
              <a:latin typeface="Segoe UI Light" panose="020B0502040204020203" pitchFamily="34" charset="0"/>
              <a:cs typeface="Segoe UI Light" panose="020B0502040204020203" pitchFamily="34" charset="0"/>
            </a:endParaRPr>
          </a:p>
        </p:txBody>
      </p:sp>
      <p:pic>
        <p:nvPicPr>
          <p:cNvPr id="1026" name="Picture 2" descr="Image result for checkbox icon whi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0905" y="3652504"/>
            <a:ext cx="989486" cy="989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80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050" y="527404"/>
            <a:ext cx="11391900" cy="3257363"/>
          </a:xfrm>
        </p:spPr>
        <p:txBody>
          <a:bodyPr>
            <a:normAutofit fontScale="90000"/>
          </a:bodyPr>
          <a:lstStyle/>
          <a:p>
            <a:r>
              <a:rPr lang="en-US" dirty="0"/>
              <a:t>It’s Been 18 Months Since You Implemented Your ERP Software. What Does That Mean? Are You Done? Where Should You Be At This Point? What’s Next?</a:t>
            </a:r>
          </a:p>
        </p:txBody>
      </p:sp>
      <p:sp>
        <p:nvSpPr>
          <p:cNvPr id="3" name="Content Placeholder 2"/>
          <p:cNvSpPr>
            <a:spLocks noGrp="1"/>
          </p:cNvSpPr>
          <p:nvPr>
            <p:ph idx="1"/>
          </p:nvPr>
        </p:nvSpPr>
        <p:spPr>
          <a:xfrm>
            <a:off x="908050" y="4196550"/>
            <a:ext cx="11391900" cy="4725729"/>
          </a:xfrm>
        </p:spPr>
        <p:txBody>
          <a:bodyPr/>
          <a:lstStyle/>
          <a:p>
            <a:endParaRPr lang="en-US" dirty="0"/>
          </a:p>
        </p:txBody>
      </p:sp>
    </p:spTree>
    <p:extLst>
      <p:ext uri="{BB962C8B-B14F-4D97-AF65-F5344CB8AC3E}">
        <p14:creationId xmlns:p14="http://schemas.microsoft.com/office/powerpoint/2010/main" val="3571280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678" y="831334"/>
            <a:ext cx="7509300" cy="830997"/>
          </a:xfrm>
          <a:prstGeom prst="rect">
            <a:avLst/>
          </a:prstGeom>
        </p:spPr>
        <p:txBody>
          <a:bodyPr wrap="none">
            <a:spAutoFit/>
          </a:bodyPr>
          <a:lstStyle/>
          <a:p>
            <a:r>
              <a:rPr lang="en-US" sz="4800" b="1" dirty="0">
                <a:solidFill>
                  <a:srgbClr val="F58026"/>
                </a:solidFill>
                <a:latin typeface="Segoe UI Light" panose="020B0502040204020203" pitchFamily="34" charset="0"/>
                <a:ea typeface="Times New Roman" panose="02020603050405020304" pitchFamily="18" charset="0"/>
                <a:cs typeface="Segoe UI Light" panose="020B0502040204020203" pitchFamily="34" charset="0"/>
              </a:rPr>
              <a:t>1. Is Phase 1 really complete?</a:t>
            </a:r>
          </a:p>
        </p:txBody>
      </p:sp>
      <p:sp>
        <p:nvSpPr>
          <p:cNvPr id="2" name="Rectangle 1"/>
          <p:cNvSpPr/>
          <p:nvPr/>
        </p:nvSpPr>
        <p:spPr>
          <a:xfrm>
            <a:off x="1091459" y="2505657"/>
            <a:ext cx="7814768" cy="7133235"/>
          </a:xfrm>
          <a:prstGeom prst="rect">
            <a:avLst/>
          </a:prstGeom>
        </p:spPr>
        <p:txBody>
          <a:bodyPr wrap="square">
            <a:spAutoFit/>
          </a:bodyPr>
          <a:lstStyle/>
          <a:p>
            <a:pPr>
              <a:lnSpc>
                <a:spcPct val="107000"/>
              </a:lnSpc>
              <a:spcAft>
                <a:spcPts val="800"/>
              </a:spcAft>
            </a:pPr>
            <a:r>
              <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It’s been 18 months. You should be up and running on your ERP software and checked off some critical boxes in your implementation plan. </a:t>
            </a:r>
          </a:p>
          <a:p>
            <a:pPr>
              <a:lnSpc>
                <a:spcPct val="107000"/>
              </a:lnSpc>
              <a:spcAft>
                <a:spcPts val="800"/>
              </a:spcAft>
            </a:pPr>
            <a:r>
              <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Start with the list of goals, objectives and Critical Success Factors from the initial implementation &amp; project plan.  Has this list been successfully implemented and deployed?  Some of these may have been discarded during the first phase, due to time, expense or complexity.</a:t>
            </a:r>
          </a:p>
          <a:p>
            <a:pPr>
              <a:lnSpc>
                <a:spcPct val="107000"/>
              </a:lnSpc>
              <a:spcAft>
                <a:spcPts val="800"/>
              </a:spcAft>
            </a:pPr>
            <a:endParaRPr lang="en-US" sz="2400" dirty="0">
              <a:solidFill>
                <a:srgbClr val="292929"/>
              </a:solidFill>
              <a:latin typeface="Segoe UI Light" panose="020B0502040204020203" pitchFamily="34" charset="0"/>
              <a:ea typeface="Calibri" panose="020F0502020204030204" pitchFamily="34" charset="0"/>
              <a:cs typeface="Segoe UI Light" panose="020B0502040204020203" pitchFamily="34" charset="0"/>
            </a:endParaRPr>
          </a:p>
          <a:p>
            <a:pPr>
              <a:lnSpc>
                <a:spcPct val="107000"/>
              </a:lnSpc>
              <a:spcAft>
                <a:spcPts val="800"/>
              </a:spcAft>
            </a:pPr>
            <a:r>
              <a:rPr lang="en-US" sz="2400" dirty="0">
                <a:solidFill>
                  <a:srgbClr val="292929"/>
                </a:solidFill>
                <a:latin typeface="Segoe UI Light" panose="020B0502040204020203" pitchFamily="34" charset="0"/>
                <a:ea typeface="Calibri" panose="020F0502020204030204" pitchFamily="34" charset="0"/>
                <a:cs typeface="Segoe UI Light" panose="020B0502040204020203" pitchFamily="34" charset="0"/>
              </a:rPr>
              <a:t>Phase 1 is typically intended to build a solid foundation, so that any future Phase 2 (or 3, 4 ……) will be stable, and can leverage the work done in Phase 1.</a:t>
            </a:r>
          </a:p>
          <a:p>
            <a:pPr>
              <a:lnSpc>
                <a:spcPct val="107000"/>
              </a:lnSpc>
              <a:spcAft>
                <a:spcPts val="800"/>
              </a:spcAft>
            </a:pPr>
            <a:endParaRPr lang="en-US" sz="2400" dirty="0">
              <a:solidFill>
                <a:srgbClr val="292929"/>
              </a:solidFill>
              <a:latin typeface="Segoe UI Light" panose="020B0502040204020203" pitchFamily="34" charset="0"/>
              <a:ea typeface="Calibri" panose="020F0502020204030204" pitchFamily="34" charset="0"/>
              <a:cs typeface="Segoe UI Light" panose="020B0502040204020203" pitchFamily="34" charset="0"/>
            </a:endParaRPr>
          </a:p>
          <a:p>
            <a:pPr>
              <a:lnSpc>
                <a:spcPct val="107000"/>
              </a:lnSpc>
              <a:spcAft>
                <a:spcPts val="800"/>
              </a:spcAft>
            </a:pPr>
            <a:r>
              <a:rPr lang="en-US" sz="2400" dirty="0">
                <a:solidFill>
                  <a:srgbClr val="292929"/>
                </a:solidFill>
                <a:latin typeface="Segoe UI Light" panose="020B0502040204020203" pitchFamily="34" charset="0"/>
                <a:ea typeface="Calibri" panose="020F0502020204030204" pitchFamily="34" charset="0"/>
                <a:cs typeface="Segoe UI Light" panose="020B0502040204020203" pitchFamily="34" charset="0"/>
              </a:rPr>
              <a:t>Once Phase is 1 is (truly) complete, it is time for Phase 2.</a:t>
            </a:r>
          </a:p>
          <a:p>
            <a:pPr>
              <a:lnSpc>
                <a:spcPct val="107000"/>
              </a:lnSpc>
              <a:spcAft>
                <a:spcPts val="800"/>
              </a:spcAft>
            </a:pPr>
            <a:endParaRPr lang="en-US" sz="2400" dirty="0">
              <a:solidFill>
                <a:srgbClr val="292929"/>
              </a:solidFill>
              <a:latin typeface="Segoe UI Light" panose="020B0502040204020203" pitchFamily="34" charset="0"/>
              <a:ea typeface="Calibri" panose="020F0502020204030204" pitchFamily="34" charset="0"/>
              <a:cs typeface="Segoe UI Light" panose="020B0502040204020203" pitchFamily="34" charset="0"/>
            </a:endParaRPr>
          </a:p>
          <a:p>
            <a:pPr>
              <a:lnSpc>
                <a:spcPct val="107000"/>
              </a:lnSpc>
              <a:spcAft>
                <a:spcPts val="800"/>
              </a:spcAft>
            </a:pPr>
            <a:r>
              <a:rPr lang="en-US" sz="2400" dirty="0">
                <a:solidFill>
                  <a:srgbClr val="292929"/>
                </a:solidFill>
                <a:latin typeface="Segoe UI Light" panose="020B0502040204020203" pitchFamily="34" charset="0"/>
                <a:ea typeface="Calibri" panose="020F0502020204030204" pitchFamily="34" charset="0"/>
                <a:cs typeface="Segoe UI Light" panose="020B0502040204020203" pitchFamily="34" charset="0"/>
              </a:rPr>
              <a:t>Let’s Review What Should Be Completed By This Point</a:t>
            </a:r>
          </a:p>
        </p:txBody>
      </p:sp>
      <p:sp>
        <p:nvSpPr>
          <p:cNvPr id="4" name="Rectangle 3"/>
          <p:cNvSpPr/>
          <p:nvPr/>
        </p:nvSpPr>
        <p:spPr>
          <a:xfrm>
            <a:off x="9766300" y="0"/>
            <a:ext cx="3441700" cy="5969955"/>
          </a:xfrm>
          <a:prstGeom prst="rect">
            <a:avLst/>
          </a:prstGeom>
          <a:solidFill>
            <a:srgbClr val="F58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pic>
        <p:nvPicPr>
          <p:cNvPr id="5" name="Picture 2" descr="Image result for checkbox icon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2407" y="2211264"/>
            <a:ext cx="989486" cy="989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9756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678" y="831334"/>
            <a:ext cx="5326010" cy="830997"/>
          </a:xfrm>
          <a:prstGeom prst="rect">
            <a:avLst/>
          </a:prstGeom>
        </p:spPr>
        <p:txBody>
          <a:bodyPr wrap="none">
            <a:spAutoFit/>
          </a:bodyPr>
          <a:lstStyle/>
          <a:p>
            <a:r>
              <a:rPr lang="en-US" sz="4800" dirty="0">
                <a:latin typeface="Segoe UI Light" panose="020B0502040204020203" pitchFamily="34" charset="0"/>
                <a:cs typeface="Segoe UI Light" panose="020B0502040204020203" pitchFamily="34" charset="0"/>
              </a:rPr>
              <a:t>Process Automation</a:t>
            </a:r>
          </a:p>
        </p:txBody>
      </p:sp>
      <p:sp>
        <p:nvSpPr>
          <p:cNvPr id="2" name="Rectangle 1"/>
          <p:cNvSpPr/>
          <p:nvPr/>
        </p:nvSpPr>
        <p:spPr>
          <a:xfrm>
            <a:off x="897678" y="4271995"/>
            <a:ext cx="6604000" cy="4249240"/>
          </a:xfrm>
          <a:prstGeom prst="rect">
            <a:avLst/>
          </a:prstGeom>
        </p:spPr>
        <p:txBody>
          <a:bodyPr>
            <a:spAutoFit/>
          </a:bodyPr>
          <a:lstStyle/>
          <a:p>
            <a:pPr>
              <a:lnSpc>
                <a:spcPct val="107000"/>
              </a:lnSpc>
              <a:spcAft>
                <a:spcPts val="800"/>
              </a:spcAft>
            </a:pPr>
            <a:r>
              <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With an eye towards minimizing disruptions and maintaining existing levels of efficiency, some manual processes or approvals may have been left in place during the initial implementation. However, manual systems are prone to errors, delays and other issues.</a:t>
            </a:r>
          </a:p>
          <a:p>
            <a:pPr>
              <a:lnSpc>
                <a:spcPct val="107000"/>
              </a:lnSpc>
              <a:spcAft>
                <a:spcPts val="800"/>
              </a:spcAft>
            </a:pPr>
            <a:endPar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endParaRPr>
          </a:p>
          <a:p>
            <a:pPr>
              <a:lnSpc>
                <a:spcPct val="107000"/>
              </a:lnSpc>
              <a:spcAft>
                <a:spcPts val="800"/>
              </a:spcAft>
            </a:pPr>
            <a:r>
              <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Utilizing automated workflows and process approvals will tighten internal controls and improve efficiency.</a:t>
            </a:r>
            <a:endParaRPr lang="en-US" sz="2400" dirty="0">
              <a:solidFill>
                <a:srgbClr val="292929"/>
              </a:solidFill>
              <a:latin typeface="Segoe UI Light" panose="020B0502040204020203" pitchFamily="34" charset="0"/>
              <a:ea typeface="Calibri" panose="020F0502020204030204" pitchFamily="34" charset="0"/>
              <a:cs typeface="Segoe UI Light" panose="020B0502040204020203" pitchFamily="34" charset="0"/>
            </a:endParaRPr>
          </a:p>
        </p:txBody>
      </p:sp>
      <p:sp>
        <p:nvSpPr>
          <p:cNvPr id="4" name="Rectangle 3"/>
          <p:cNvSpPr/>
          <p:nvPr/>
        </p:nvSpPr>
        <p:spPr>
          <a:xfrm>
            <a:off x="9766300" y="0"/>
            <a:ext cx="3441700" cy="5969955"/>
          </a:xfrm>
          <a:prstGeom prst="rect">
            <a:avLst/>
          </a:prstGeom>
          <a:solidFill>
            <a:srgbClr val="F58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pic>
        <p:nvPicPr>
          <p:cNvPr id="5" name="Picture 2" descr="Image result for checkbox icon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2407" y="2211264"/>
            <a:ext cx="989486" cy="989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796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678" y="831334"/>
            <a:ext cx="8443145" cy="830997"/>
          </a:xfrm>
          <a:prstGeom prst="rect">
            <a:avLst/>
          </a:prstGeom>
        </p:spPr>
        <p:txBody>
          <a:bodyPr wrap="none">
            <a:spAutoFit/>
          </a:bodyPr>
          <a:lstStyle/>
          <a:p>
            <a:r>
              <a:rPr lang="en-US" sz="4800" b="1" dirty="0">
                <a:solidFill>
                  <a:srgbClr val="F58026"/>
                </a:solidFill>
                <a:latin typeface="Segoe UI Light" panose="020B0502040204020203" pitchFamily="34" charset="0"/>
                <a:ea typeface="Times New Roman" panose="02020603050405020304" pitchFamily="18" charset="0"/>
                <a:cs typeface="Segoe UI Light" panose="020B0502040204020203" pitchFamily="34" charset="0"/>
              </a:rPr>
              <a:t>3. Human Resources and Payroll</a:t>
            </a:r>
          </a:p>
        </p:txBody>
      </p:sp>
      <p:sp>
        <p:nvSpPr>
          <p:cNvPr id="2" name="Rectangle 1"/>
          <p:cNvSpPr/>
          <p:nvPr/>
        </p:nvSpPr>
        <p:spPr>
          <a:xfrm>
            <a:off x="897678" y="2384545"/>
            <a:ext cx="7814768" cy="3327258"/>
          </a:xfrm>
          <a:prstGeom prst="rect">
            <a:avLst/>
          </a:prstGeom>
        </p:spPr>
        <p:txBody>
          <a:bodyPr wrap="square">
            <a:spAutoFit/>
          </a:bodyPr>
          <a:lstStyle/>
          <a:p>
            <a:pPr>
              <a:lnSpc>
                <a:spcPct val="107000"/>
              </a:lnSpc>
              <a:spcAft>
                <a:spcPts val="800"/>
              </a:spcAft>
            </a:pPr>
            <a:r>
              <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For many initial implementations, an existing reliance on an external payroll provider may have been left in place. In other cases, it might have been decided to minimize the potential disruption caused by replacing both ERP and HR/Payroll at the same time.</a:t>
            </a:r>
          </a:p>
          <a:p>
            <a:pPr>
              <a:lnSpc>
                <a:spcPct val="107000"/>
              </a:lnSpc>
              <a:spcAft>
                <a:spcPts val="800"/>
              </a:spcAft>
            </a:pPr>
            <a:r>
              <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These capabilities, however, are in the ERP solution, and now may be the time to review the decision to use an outside provider.</a:t>
            </a:r>
            <a:endParaRPr lang="en-US" sz="2400" dirty="0">
              <a:solidFill>
                <a:srgbClr val="292929"/>
              </a:solidFill>
              <a:latin typeface="Segoe UI Light" panose="020B0502040204020203" pitchFamily="34" charset="0"/>
              <a:ea typeface="Calibri" panose="020F0502020204030204" pitchFamily="34" charset="0"/>
              <a:cs typeface="Segoe UI Light" panose="020B0502040204020203" pitchFamily="34" charset="0"/>
            </a:endParaRPr>
          </a:p>
        </p:txBody>
      </p:sp>
      <p:sp>
        <p:nvSpPr>
          <p:cNvPr id="4" name="Rectangle 3"/>
          <p:cNvSpPr/>
          <p:nvPr/>
        </p:nvSpPr>
        <p:spPr>
          <a:xfrm>
            <a:off x="9766300" y="-84779"/>
            <a:ext cx="3441700" cy="5969955"/>
          </a:xfrm>
          <a:prstGeom prst="rect">
            <a:avLst/>
          </a:prstGeom>
          <a:solidFill>
            <a:srgbClr val="F58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pic>
        <p:nvPicPr>
          <p:cNvPr id="5" name="Picture 2" descr="Image result for checkbox icon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2407" y="2211264"/>
            <a:ext cx="989486" cy="989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282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7678" y="831334"/>
            <a:ext cx="8071761" cy="830997"/>
          </a:xfrm>
          <a:prstGeom prst="rect">
            <a:avLst/>
          </a:prstGeom>
        </p:spPr>
        <p:txBody>
          <a:bodyPr wrap="none">
            <a:spAutoFit/>
          </a:bodyPr>
          <a:lstStyle/>
          <a:p>
            <a:r>
              <a:rPr lang="en-US" sz="4800" dirty="0">
                <a:latin typeface="Segoe UI Light" panose="020B0502040204020203" pitchFamily="34" charset="0"/>
                <a:cs typeface="Segoe UI Light" panose="020B0502040204020203" pitchFamily="34" charset="0"/>
              </a:rPr>
              <a:t>Better reporting and analytics. </a:t>
            </a:r>
          </a:p>
        </p:txBody>
      </p:sp>
      <p:sp>
        <p:nvSpPr>
          <p:cNvPr id="2" name="Rectangle 1"/>
          <p:cNvSpPr/>
          <p:nvPr/>
        </p:nvSpPr>
        <p:spPr>
          <a:xfrm>
            <a:off x="897677" y="2981353"/>
            <a:ext cx="8389757" cy="4249240"/>
          </a:xfrm>
          <a:prstGeom prst="rect">
            <a:avLst/>
          </a:prstGeom>
        </p:spPr>
        <p:txBody>
          <a:bodyPr wrap="square">
            <a:spAutoFit/>
          </a:bodyPr>
          <a:lstStyle/>
          <a:p>
            <a:pPr>
              <a:lnSpc>
                <a:spcPct val="107000"/>
              </a:lnSpc>
              <a:spcAft>
                <a:spcPts val="800"/>
              </a:spcAft>
            </a:pPr>
            <a:r>
              <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While this is a common area for driving new ERP deployments, the goals and objectives of better reporting can get left behind initially, due to the needs of keeping the operations moving forward.   Don’t let this remain as a permanent state however, since the Business Decision Makers have a real need, and the ERP system can provide it.</a:t>
            </a:r>
          </a:p>
          <a:p>
            <a:pPr>
              <a:lnSpc>
                <a:spcPct val="107000"/>
              </a:lnSpc>
              <a:spcAft>
                <a:spcPts val="800"/>
              </a:spcAft>
            </a:pPr>
            <a:endPar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endParaRPr>
          </a:p>
          <a:p>
            <a:pPr>
              <a:lnSpc>
                <a:spcPct val="107000"/>
              </a:lnSpc>
              <a:spcAft>
                <a:spcPts val="800"/>
              </a:spcAft>
            </a:pPr>
            <a:r>
              <a:rPr lang="en-US" sz="2400" dirty="0">
                <a:solidFill>
                  <a:srgbClr val="292929"/>
                </a:solidFill>
                <a:latin typeface="Segoe UI Light" panose="020B0502040204020203" pitchFamily="34" charset="0"/>
                <a:ea typeface="Times New Roman" panose="02020603050405020304" pitchFamily="18" charset="0"/>
                <a:cs typeface="Segoe UI Light" panose="020B0502040204020203" pitchFamily="34" charset="0"/>
              </a:rPr>
              <a:t>With the ERP system now stable, it might be time to re-visit the Business Intelligence components of the system and make certain they are being utilized to their potential. </a:t>
            </a:r>
          </a:p>
        </p:txBody>
      </p:sp>
      <p:sp>
        <p:nvSpPr>
          <p:cNvPr id="4" name="Rectangle 3"/>
          <p:cNvSpPr/>
          <p:nvPr/>
        </p:nvSpPr>
        <p:spPr>
          <a:xfrm>
            <a:off x="9766300" y="0"/>
            <a:ext cx="3441700" cy="5969955"/>
          </a:xfrm>
          <a:prstGeom prst="rect">
            <a:avLst/>
          </a:prstGeom>
          <a:solidFill>
            <a:srgbClr val="F580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p>
        </p:txBody>
      </p:sp>
      <p:pic>
        <p:nvPicPr>
          <p:cNvPr id="5" name="Picture 2" descr="Image result for checkbox icon 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92407" y="2211264"/>
            <a:ext cx="989486" cy="9894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7524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8050" y="527405"/>
            <a:ext cx="11391900" cy="4747048"/>
          </a:xfrm>
        </p:spPr>
        <p:txBody>
          <a:bodyPr>
            <a:normAutofit fontScale="90000"/>
          </a:bodyPr>
          <a:lstStyle/>
          <a:p>
            <a:r>
              <a:rPr lang="en-US" dirty="0"/>
              <a:t>STOP. If You Haven’t Completed The Above By the First 18 Months, Engage Your Current Partner Why You Aren’t There Yet. If You Aren’t Satisfied With Their Answer, It’s Probably Time to Find a New Support Partner for Your ERP System</a:t>
            </a:r>
          </a:p>
        </p:txBody>
      </p:sp>
      <p:sp>
        <p:nvSpPr>
          <p:cNvPr id="3" name="Content Placeholder 2"/>
          <p:cNvSpPr>
            <a:spLocks noGrp="1"/>
          </p:cNvSpPr>
          <p:nvPr>
            <p:ph idx="1"/>
          </p:nvPr>
        </p:nvSpPr>
        <p:spPr>
          <a:xfrm>
            <a:off x="908050" y="5771014"/>
            <a:ext cx="11391900" cy="3151265"/>
          </a:xfrm>
        </p:spPr>
        <p:txBody>
          <a:bodyPr/>
          <a:lstStyle/>
          <a:p>
            <a:endParaRPr lang="en-US" dirty="0"/>
          </a:p>
        </p:txBody>
      </p:sp>
    </p:spTree>
    <p:extLst>
      <p:ext uri="{BB962C8B-B14F-4D97-AF65-F5344CB8AC3E}">
        <p14:creationId xmlns:p14="http://schemas.microsoft.com/office/powerpoint/2010/main" val="20197426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4641</TotalTime>
  <Words>1132</Words>
  <Application>Microsoft Office PowerPoint</Application>
  <PresentationFormat>Custom</PresentationFormat>
  <Paragraphs>70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Segoe UI Light</vt:lpstr>
      <vt:lpstr>Times New Roman</vt:lpstr>
      <vt:lpstr>Office Theme</vt:lpstr>
      <vt:lpstr>PowerPoint Presentation</vt:lpstr>
      <vt:lpstr>PowerPoint Presentation</vt:lpstr>
      <vt:lpstr>PowerPoint Presentation</vt:lpstr>
      <vt:lpstr>It’s Been 18 Months Since You Implemented Your ERP Software. What Does That Mean? Are You Done? Where Should You Be At This Point? What’s Next?</vt:lpstr>
      <vt:lpstr>PowerPoint Presentation</vt:lpstr>
      <vt:lpstr>PowerPoint Presentation</vt:lpstr>
      <vt:lpstr>PowerPoint Presentation</vt:lpstr>
      <vt:lpstr>PowerPoint Presentation</vt:lpstr>
      <vt:lpstr>STOP. If You Haven’t Completed The Above By the First 18 Months, Engage Your Current Partner Why You Aren’t There Yet. If You Aren’t Satisfied With Their Answer, It’s Probably Time to Find a New Support Partner for Your ERP System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Roland Chi</dc:creator>
  <cp:lastModifiedBy>Brett Hensley</cp:lastModifiedBy>
  <cp:revision>54</cp:revision>
  <dcterms:created xsi:type="dcterms:W3CDTF">2017-02-27T14:05:53Z</dcterms:created>
  <dcterms:modified xsi:type="dcterms:W3CDTF">2017-04-11T01:12:45Z</dcterms:modified>
</cp:coreProperties>
</file>