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0"/>
  </p:notesMasterIdLst>
  <p:sldIdLst>
    <p:sldId id="370" r:id="rId2"/>
    <p:sldId id="259" r:id="rId3"/>
    <p:sldId id="361" r:id="rId4"/>
    <p:sldId id="369" r:id="rId5"/>
    <p:sldId id="362" r:id="rId6"/>
    <p:sldId id="363" r:id="rId7"/>
    <p:sldId id="365" r:id="rId8"/>
    <p:sldId id="366" r:id="rId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8" autoAdjust="0"/>
    <p:restoredTop sz="94687" autoAdjust="0"/>
  </p:normalViewPr>
  <p:slideViewPr>
    <p:cSldViewPr>
      <p:cViewPr>
        <p:scale>
          <a:sx n="75" d="100"/>
          <a:sy n="75" d="100"/>
        </p:scale>
        <p:origin x="-1224" y="-3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9915479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7684FBB3-ED12-4CFA-BB87-23B8F5D712C2}" type="datetimeFigureOut">
              <a:rPr lang="en-US" smtClean="0"/>
              <a:t>3/27/2018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05C9E9-EF49-44FB-B520-D42764F4D0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6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819150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428749"/>
            <a:ext cx="8603700" cy="3140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 dirty="0"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-1" y="4552950"/>
            <a:ext cx="9144001" cy="59055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7107115" y="115765"/>
            <a:ext cx="1887416" cy="876300"/>
            <a:chOff x="2971800" y="57150"/>
            <a:chExt cx="2133600" cy="990600"/>
          </a:xfrm>
        </p:grpSpPr>
        <p:sp>
          <p:nvSpPr>
            <p:cNvPr id="2" name="Rectangle 1"/>
            <p:cNvSpPr/>
            <p:nvPr userDrawn="1"/>
          </p:nvSpPr>
          <p:spPr>
            <a:xfrm>
              <a:off x="2971800" y="57150"/>
              <a:ext cx="2133600" cy="990600"/>
            </a:xfrm>
            <a:prstGeom prst="rect">
              <a:avLst/>
            </a:pr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26" name="Picture 2" descr="http://bigcryptosummit.com/wp-content/uploads/2018/03/BECS_Logo.png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00400" y="209550"/>
              <a:ext cx="1657350" cy="6635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6" r:id="rId3"/>
    <p:sldLayoutId id="2147483657" r:id="rId4"/>
    <p:sldLayoutId id="2147483661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R\Documents\Conference\Southwest BTC Expo\btc eth crypto summit backgroun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339"/>
          <a:stretch/>
        </p:blipFill>
        <p:spPr bwMode="auto">
          <a:xfrm>
            <a:off x="0" y="0"/>
            <a:ext cx="9144000" cy="4610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5639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000" dirty="0" smtClean="0"/>
              <a:t>Purpose of BECS</a:t>
            </a:r>
            <a:r>
              <a:rPr lang="en-US" sz="2000" dirty="0"/>
              <a:t>™</a:t>
            </a:r>
            <a:r>
              <a:rPr lang="en-US" sz="2000" dirty="0" smtClean="0"/>
              <a:t> Bitcoin + </a:t>
            </a:r>
            <a:r>
              <a:rPr lang="en-US" sz="2000" dirty="0" err="1" smtClean="0"/>
              <a:t>Ethereum</a:t>
            </a:r>
            <a:r>
              <a:rPr lang="en-US" sz="2000" dirty="0" smtClean="0"/>
              <a:t> Crypto Summit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Pack 1-2 years of esoteric crypto knowledge into 6 hours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Paving the way for attendees to have a greater understanding of the </a:t>
            </a:r>
            <a:r>
              <a:rPr lang="en-US" sz="1600" dirty="0" err="1" smtClean="0"/>
              <a:t>blockchain</a:t>
            </a:r>
            <a:r>
              <a:rPr lang="en-US" sz="1600" dirty="0" smtClean="0"/>
              <a:t> and crypto ecosystem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Learn from experts in crypto and </a:t>
            </a:r>
            <a:r>
              <a:rPr lang="en-US" sz="1600" dirty="0" err="1" smtClean="0"/>
              <a:t>blockchain</a:t>
            </a:r>
            <a:r>
              <a:rPr lang="en-US" sz="1600" dirty="0" smtClean="0"/>
              <a:t> fields who are changing and defining it every day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Help crypto and </a:t>
            </a:r>
            <a:r>
              <a:rPr lang="en-US" sz="1600" dirty="0" err="1"/>
              <a:t>blockchain</a:t>
            </a:r>
            <a:r>
              <a:rPr lang="en-US" sz="1600" dirty="0"/>
              <a:t> businesses connect with the audience they wish to reach</a:t>
            </a:r>
          </a:p>
          <a:p>
            <a:pPr marL="285750" indent="-285750">
              <a:buFontTx/>
              <a:buChar char="-"/>
            </a:pPr>
            <a:r>
              <a:rPr lang="en-US" sz="1600" dirty="0"/>
              <a:t>To provide a no-frills national conference experience to a regional audience who may not have the resources or time to travel</a:t>
            </a:r>
            <a:br>
              <a:rPr lang="en-US" sz="1600" dirty="0"/>
            </a:br>
            <a:endParaRPr lang="en-US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201735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7160"/>
            <a:ext cx="6858000" cy="651510"/>
          </a:xfrm>
        </p:spPr>
        <p:txBody>
          <a:bodyPr>
            <a:normAutofit/>
          </a:bodyPr>
          <a:lstStyle/>
          <a:p>
            <a:r>
              <a:rPr lang="en-US" sz="2400" b="1" dirty="0" smtClean="0">
                <a:solidFill>
                  <a:schemeClr val="tx1"/>
                </a:solidFill>
              </a:rPr>
              <a:t>Competitive Lineup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228600" y="1047750"/>
            <a:ext cx="8686800" cy="113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 Speakers include Cody Marx Bailey, James Drake, Brett </a:t>
            </a:r>
            <a:r>
              <a:rPr lang="en-US" sz="1400" dirty="0" err="1" smtClean="0">
                <a:solidFill>
                  <a:schemeClr val="tx1"/>
                </a:solidFill>
              </a:rPr>
              <a:t>Tabke</a:t>
            </a:r>
            <a:r>
              <a:rPr lang="en-US" sz="1400" dirty="0" smtClean="0">
                <a:solidFill>
                  <a:schemeClr val="tx1"/>
                </a:solidFill>
              </a:rPr>
              <a:t>, Rich </a:t>
            </a:r>
            <a:r>
              <a:rPr lang="en-US" sz="1400" dirty="0" err="1" smtClean="0">
                <a:solidFill>
                  <a:schemeClr val="tx1"/>
                </a:solidFill>
              </a:rPr>
              <a:t>Pasqua</a:t>
            </a:r>
            <a:r>
              <a:rPr lang="en-US" sz="1400" dirty="0" smtClean="0">
                <a:solidFill>
                  <a:schemeClr val="tx1"/>
                </a:solidFill>
              </a:rPr>
              <a:t>, Joshua </a:t>
            </a:r>
            <a:r>
              <a:rPr lang="en-US" sz="1400" dirty="0" err="1" smtClean="0">
                <a:solidFill>
                  <a:schemeClr val="tx1"/>
                </a:solidFill>
              </a:rPr>
              <a:t>Belland</a:t>
            </a:r>
            <a:r>
              <a:rPr lang="en-US" sz="1400" dirty="0" smtClean="0">
                <a:solidFill>
                  <a:schemeClr val="tx1"/>
                </a:solidFill>
              </a:rPr>
              <a:t>, Tony </a:t>
            </a:r>
            <a:r>
              <a:rPr lang="en-US" sz="1400" dirty="0" err="1" smtClean="0">
                <a:solidFill>
                  <a:schemeClr val="tx1"/>
                </a:solidFill>
              </a:rPr>
              <a:t>Cecala</a:t>
            </a:r>
            <a:r>
              <a:rPr lang="en-US" sz="1400" dirty="0" smtClean="0">
                <a:solidFill>
                  <a:schemeClr val="tx1"/>
                </a:solidFill>
              </a:rPr>
              <a:t>, Gary Leland, and many more</a:t>
            </a:r>
            <a:endParaRPr lang="en-US" sz="1400" dirty="0">
              <a:solidFill>
                <a:schemeClr val="tx1"/>
              </a:solidFill>
            </a:endParaRPr>
          </a:p>
          <a:p>
            <a:pPr lvl="0">
              <a:buFont typeface="Arial"/>
              <a:buChar char="•"/>
            </a:pPr>
            <a:r>
              <a:rPr lang="en-US" sz="1400" dirty="0" smtClean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2050" name="Picture 2" descr="http://bigcryptosummit.com/wp-content/uploads/2018/03/James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2266950"/>
            <a:ext cx="104775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bigcryptosummit.com/wp-content/uploads/2018/03/Cody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266950"/>
            <a:ext cx="1085850" cy="1085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http://bigcryptosummit.com/wp-content/uploads/2018/03/Gary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5050" y="2266950"/>
            <a:ext cx="1111250" cy="111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bigcryptosummit.com/wp-content/uploads/2018/03/Tony3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2241550"/>
            <a:ext cx="1111250" cy="111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0" descr="http://bigcryptosummit.com/wp-content/uploads/2018/03/Mike3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0250" y="2222500"/>
            <a:ext cx="1111250" cy="111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0" name="Picture 12" descr="http://bigcryptosummit.com/wp-content/uploads/2018/03/Josh3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1500" y="2222500"/>
            <a:ext cx="1111250" cy="111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2" name="Picture 14" descr="http://bigcryptosummit.com/wp-content/uploads/2018/03/Brett3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2750" y="2190750"/>
            <a:ext cx="1123950" cy="112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64" name="Picture 16" descr="http://bigcryptosummit.com/wp-content/uploads/2018/03/Casey3.pn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0350" y="2190750"/>
            <a:ext cx="1111250" cy="1111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07424" y="3387725"/>
            <a:ext cx="737702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b="1" dirty="0" smtClean="0"/>
              <a:t>James Drake</a:t>
            </a:r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sz="600" dirty="0" err="1" smtClean="0"/>
              <a:t>Embermine</a:t>
            </a:r>
            <a:endParaRPr lang="en-US" sz="700" dirty="0"/>
          </a:p>
        </p:txBody>
      </p:sp>
      <p:sp>
        <p:nvSpPr>
          <p:cNvPr id="15" name="TextBox 14"/>
          <p:cNvSpPr txBox="1"/>
          <p:nvPr/>
        </p:nvSpPr>
        <p:spPr>
          <a:xfrm>
            <a:off x="1273818" y="3391584"/>
            <a:ext cx="933269" cy="3385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b="1" dirty="0" smtClean="0"/>
              <a:t>Cody Marx Bailey</a:t>
            </a:r>
            <a:r>
              <a:rPr lang="en-US" sz="700" dirty="0" smtClean="0"/>
              <a:t/>
            </a:r>
            <a:br>
              <a:rPr lang="en-US" sz="700" dirty="0" smtClean="0"/>
            </a:br>
            <a:endParaRPr lang="en-US" sz="700" dirty="0"/>
          </a:p>
        </p:txBody>
      </p:sp>
      <p:sp>
        <p:nvSpPr>
          <p:cNvPr id="16" name="TextBox 15"/>
          <p:cNvSpPr txBox="1"/>
          <p:nvPr/>
        </p:nvSpPr>
        <p:spPr>
          <a:xfrm>
            <a:off x="2526622" y="3409950"/>
            <a:ext cx="713658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b="1" dirty="0" smtClean="0"/>
              <a:t>Gary Leland</a:t>
            </a:r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sz="600" dirty="0" smtClean="0"/>
              <a:t>Crypto Cousins</a:t>
            </a:r>
            <a:endParaRPr lang="en-US" sz="700" dirty="0"/>
          </a:p>
        </p:txBody>
      </p:sp>
      <p:sp>
        <p:nvSpPr>
          <p:cNvPr id="17" name="TextBox 16"/>
          <p:cNvSpPr txBox="1"/>
          <p:nvPr/>
        </p:nvSpPr>
        <p:spPr>
          <a:xfrm>
            <a:off x="3639268" y="3422362"/>
            <a:ext cx="713657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b="1" dirty="0" smtClean="0"/>
              <a:t>Tony </a:t>
            </a:r>
            <a:r>
              <a:rPr lang="en-US" sz="700" b="1" dirty="0" err="1" smtClean="0"/>
              <a:t>Cecala</a:t>
            </a:r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sz="600" dirty="0" smtClean="0"/>
              <a:t>Crypto Cousins</a:t>
            </a:r>
            <a:endParaRPr lang="en-US" sz="700" dirty="0"/>
          </a:p>
        </p:txBody>
      </p:sp>
      <p:sp>
        <p:nvSpPr>
          <p:cNvPr id="18" name="TextBox 17"/>
          <p:cNvSpPr txBox="1"/>
          <p:nvPr/>
        </p:nvSpPr>
        <p:spPr>
          <a:xfrm>
            <a:off x="4659733" y="3422362"/>
            <a:ext cx="939681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b="1" dirty="0" smtClean="0"/>
              <a:t>Michael King</a:t>
            </a:r>
            <a:r>
              <a:rPr lang="en-US" sz="700" dirty="0" smtClean="0"/>
              <a:t/>
            </a:r>
            <a:br>
              <a:rPr lang="en-US" sz="700" dirty="0" smtClean="0"/>
            </a:br>
            <a:r>
              <a:rPr lang="en-US" sz="600" dirty="0" smtClean="0"/>
              <a:t>Hip Hop Underground</a:t>
            </a:r>
            <a:endParaRPr lang="en-US" sz="700" dirty="0"/>
          </a:p>
        </p:txBody>
      </p:sp>
      <p:sp>
        <p:nvSpPr>
          <p:cNvPr id="19" name="TextBox 18"/>
          <p:cNvSpPr txBox="1"/>
          <p:nvPr/>
        </p:nvSpPr>
        <p:spPr>
          <a:xfrm>
            <a:off x="5812406" y="3436658"/>
            <a:ext cx="846706" cy="25436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b="1" dirty="0" smtClean="0"/>
              <a:t>Joshua </a:t>
            </a:r>
            <a:r>
              <a:rPr lang="en-US" sz="700" b="1" dirty="0" err="1" smtClean="0"/>
              <a:t>Belland</a:t>
            </a:r>
            <a:r>
              <a:rPr lang="en-US" sz="700" dirty="0" smtClean="0"/>
              <a:t/>
            </a:r>
            <a:br>
              <a:rPr lang="en-US" sz="700" dirty="0" smtClean="0"/>
            </a:br>
            <a:endParaRPr lang="en-US" sz="700" dirty="0"/>
          </a:p>
        </p:txBody>
      </p:sp>
      <p:sp>
        <p:nvSpPr>
          <p:cNvPr id="20" name="TextBox 19"/>
          <p:cNvSpPr txBox="1"/>
          <p:nvPr/>
        </p:nvSpPr>
        <p:spPr>
          <a:xfrm>
            <a:off x="6985531" y="3458522"/>
            <a:ext cx="678391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b="1" dirty="0" smtClean="0"/>
              <a:t>Brett </a:t>
            </a:r>
            <a:r>
              <a:rPr lang="en-US" sz="700" b="1" dirty="0" err="1" smtClean="0"/>
              <a:t>Tabke</a:t>
            </a:r>
            <a:r>
              <a:rPr lang="en-US" sz="700" b="1" dirty="0" smtClean="0"/>
              <a:t/>
            </a:r>
            <a:br>
              <a:rPr lang="en-US" sz="700" b="1" dirty="0" smtClean="0"/>
            </a:br>
            <a:r>
              <a:rPr lang="en-US" sz="700" dirty="0" err="1" smtClean="0"/>
              <a:t>Pubcon</a:t>
            </a:r>
            <a:r>
              <a:rPr lang="en-US" sz="700" dirty="0" smtClean="0"/>
              <a:t/>
            </a:r>
            <a:br>
              <a:rPr lang="en-US" sz="700" dirty="0" smtClean="0"/>
            </a:br>
            <a:endParaRPr lang="en-US" sz="700" dirty="0"/>
          </a:p>
        </p:txBody>
      </p:sp>
      <p:sp>
        <p:nvSpPr>
          <p:cNvPr id="21" name="TextBox 20"/>
          <p:cNvSpPr txBox="1"/>
          <p:nvPr/>
        </p:nvSpPr>
        <p:spPr>
          <a:xfrm>
            <a:off x="8007472" y="3451652"/>
            <a:ext cx="817853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00" b="1" dirty="0" smtClean="0"/>
              <a:t>Casey Watkins</a:t>
            </a:r>
            <a:br>
              <a:rPr lang="en-US" sz="700" b="1" dirty="0" smtClean="0"/>
            </a:br>
            <a:r>
              <a:rPr lang="en-US" sz="700" dirty="0" smtClean="0"/>
              <a:t>Tokay</a:t>
            </a:r>
            <a:br>
              <a:rPr lang="en-US" sz="700" dirty="0" smtClean="0"/>
            </a:br>
            <a:endParaRPr lang="en-US" sz="700" dirty="0"/>
          </a:p>
        </p:txBody>
      </p:sp>
      <p:sp>
        <p:nvSpPr>
          <p:cNvPr id="5" name="TextBox 4"/>
          <p:cNvSpPr txBox="1"/>
          <p:nvPr/>
        </p:nvSpPr>
        <p:spPr>
          <a:xfrm>
            <a:off x="3276600" y="4019550"/>
            <a:ext cx="250260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 smtClean="0"/>
              <a:t>And more speakers are being added!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392016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Sessions – more being added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1700" y="1428749"/>
            <a:ext cx="4031700" cy="3140125"/>
          </a:xfrm>
        </p:spPr>
        <p:txBody>
          <a:bodyPr/>
          <a:lstStyle/>
          <a:p>
            <a:pPr lvl="0">
              <a:buFont typeface="Arial"/>
              <a:buChar char="•"/>
            </a:pPr>
            <a:endParaRPr lang="en-US" sz="100" dirty="0">
              <a:solidFill>
                <a:schemeClr val="tx1"/>
              </a:solidFill>
            </a:endParaRPr>
          </a:p>
          <a:p>
            <a:r>
              <a:rPr lang="en-US" sz="1000" dirty="0"/>
              <a:t>Meet the Altcoins – Fast-paced review of over 20 of the top alternative cryptocurrencies, including Ripple, Stellar, </a:t>
            </a:r>
            <a:r>
              <a:rPr lang="en-US" sz="1000" dirty="0" err="1"/>
              <a:t>Stratis</a:t>
            </a:r>
            <a:r>
              <a:rPr lang="en-US" sz="1000" dirty="0"/>
              <a:t>, </a:t>
            </a:r>
            <a:r>
              <a:rPr lang="en-US" sz="1000" dirty="0" err="1"/>
              <a:t>Monero</a:t>
            </a:r>
            <a:r>
              <a:rPr lang="en-US" sz="1000" dirty="0"/>
              <a:t>, Dash, and many more</a:t>
            </a:r>
          </a:p>
          <a:p>
            <a:r>
              <a:rPr lang="en-US" sz="1000" dirty="0"/>
              <a:t>Cryptocurrency and Taxes</a:t>
            </a:r>
          </a:p>
          <a:p>
            <a:r>
              <a:rPr lang="en-US" sz="1000" dirty="0"/>
              <a:t>Overview of Cryptocurrency Exchanges such as </a:t>
            </a:r>
            <a:r>
              <a:rPr lang="en-US" sz="1000" dirty="0" err="1"/>
              <a:t>Coinbase</a:t>
            </a:r>
            <a:r>
              <a:rPr lang="en-US" sz="1000" dirty="0"/>
              <a:t>, </a:t>
            </a:r>
            <a:r>
              <a:rPr lang="en-US" sz="1000" dirty="0" err="1"/>
              <a:t>Poloniex</a:t>
            </a:r>
            <a:r>
              <a:rPr lang="en-US" sz="1000" dirty="0"/>
              <a:t>, and more</a:t>
            </a:r>
          </a:p>
          <a:p>
            <a:r>
              <a:rPr lang="en-US" sz="1000" dirty="0"/>
              <a:t>Cold Wallets, Hot Wallets, Paper Wallets, and more – The main types, how to use them, and keep your crypto safe!</a:t>
            </a:r>
          </a:p>
          <a:p>
            <a:r>
              <a:rPr lang="en-US" sz="1000" dirty="0"/>
              <a:t>How To Spend and Accept Bitcoin, </a:t>
            </a:r>
            <a:r>
              <a:rPr lang="en-US" sz="1000" dirty="0" err="1"/>
              <a:t>Ethereum</a:t>
            </a:r>
            <a:r>
              <a:rPr lang="en-US" sz="1000" dirty="0"/>
              <a:t>, and other </a:t>
            </a:r>
            <a:r>
              <a:rPr lang="en-US" sz="1000" dirty="0" smtClean="0"/>
              <a:t>Cryptocurrencies</a:t>
            </a:r>
            <a:endParaRPr lang="en-US" sz="10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48200" y="1428750"/>
            <a:ext cx="4031700" cy="3140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buNone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R="0" lvl="1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R="0" lvl="2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R="0" lvl="3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R="0" lvl="4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R="0" lvl="5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R="0" lvl="6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R="0" lvl="7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R="0" lvl="8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None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buFont typeface="Arial"/>
              <a:buChar char="•"/>
            </a:pPr>
            <a:endParaRPr lang="en-US" sz="100" dirty="0" smtClean="0">
              <a:solidFill>
                <a:schemeClr val="tx1"/>
              </a:solidFill>
            </a:endParaRPr>
          </a:p>
          <a:p>
            <a:r>
              <a:rPr lang="en-US" sz="1000" dirty="0" smtClean="0"/>
              <a:t>The Basics of </a:t>
            </a:r>
            <a:r>
              <a:rPr lang="en-US" sz="1000" dirty="0" err="1" smtClean="0"/>
              <a:t>Blockchain</a:t>
            </a:r>
            <a:r>
              <a:rPr lang="en-US" sz="1000" dirty="0" smtClean="0"/>
              <a:t> and Internet of Money</a:t>
            </a:r>
          </a:p>
          <a:p>
            <a:r>
              <a:rPr lang="en-US" sz="1000" dirty="0" smtClean="0"/>
              <a:t>Trading Bots and Trading Software</a:t>
            </a:r>
          </a:p>
          <a:p>
            <a:r>
              <a:rPr lang="en-US" sz="1000" dirty="0" smtClean="0"/>
              <a:t>User Experience and the </a:t>
            </a:r>
            <a:r>
              <a:rPr lang="en-US" sz="1000" dirty="0" err="1" smtClean="0"/>
              <a:t>Blockchain</a:t>
            </a:r>
            <a:endParaRPr lang="en-US" sz="1000" dirty="0" smtClean="0"/>
          </a:p>
          <a:p>
            <a:r>
              <a:rPr lang="en-US" sz="1000" dirty="0" smtClean="0"/>
              <a:t>Mining 101 – What is it, how does it work, and should you start mining on your own?</a:t>
            </a:r>
          </a:p>
          <a:p>
            <a:r>
              <a:rPr lang="en-US" sz="1000" dirty="0" smtClean="0"/>
              <a:t>How To Start Your Own Token or Coin</a:t>
            </a:r>
          </a:p>
          <a:p>
            <a:r>
              <a:rPr lang="en-US" sz="1000" dirty="0" smtClean="0"/>
              <a:t>Understanding Coin Price Indexes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256928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228600" y="923880"/>
            <a:ext cx="8686800" cy="36455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 smtClean="0">
              <a:solidFill>
                <a:schemeClr val="tx1"/>
              </a:solidFill>
            </a:endParaRPr>
          </a:p>
          <a:p>
            <a:r>
              <a:rPr lang="en-US" sz="1800" dirty="0" smtClean="0">
                <a:solidFill>
                  <a:schemeClr val="tx1"/>
                </a:solidFill>
              </a:rPr>
              <a:t>Ticket Information – Register at EventBrite.com</a:t>
            </a:r>
            <a:endParaRPr lang="en-US" sz="1800" dirty="0">
              <a:solidFill>
                <a:schemeClr val="tx1"/>
              </a:solidFill>
            </a:endParaRPr>
          </a:p>
          <a:p>
            <a:pPr lvl="0">
              <a:buFont typeface="Arial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 Only </a:t>
            </a:r>
            <a:r>
              <a:rPr lang="en-US" dirty="0">
                <a:solidFill>
                  <a:schemeClr val="tx1"/>
                </a:solidFill>
              </a:rPr>
              <a:t>2</a:t>
            </a:r>
            <a:r>
              <a:rPr lang="en-US" dirty="0" smtClean="0">
                <a:solidFill>
                  <a:schemeClr val="tx1"/>
                </a:solidFill>
              </a:rPr>
              <a:t>0</a:t>
            </a:r>
            <a:r>
              <a:rPr lang="en-US" sz="1800" dirty="0" smtClean="0">
                <a:solidFill>
                  <a:schemeClr val="tx1"/>
                </a:solidFill>
              </a:rPr>
              <a:t>0 </a:t>
            </a:r>
            <a:r>
              <a:rPr lang="en-US" sz="1800" dirty="0">
                <a:solidFill>
                  <a:schemeClr val="tx1"/>
                </a:solidFill>
              </a:rPr>
              <a:t>tickets available </a:t>
            </a:r>
            <a:endParaRPr lang="en-US" sz="1800" dirty="0" smtClean="0">
              <a:solidFill>
                <a:schemeClr val="tx1"/>
              </a:solidFill>
            </a:endParaRPr>
          </a:p>
          <a:p>
            <a:pPr lvl="0">
              <a:buFont typeface="Arial"/>
              <a:buChar char="•"/>
            </a:pPr>
            <a:r>
              <a:rPr lang="en-US" dirty="0" smtClean="0">
                <a:solidFill>
                  <a:schemeClr val="tx1"/>
                </a:solidFill>
              </a:rPr>
              <a:t> 25</a:t>
            </a:r>
            <a:r>
              <a:rPr lang="en-US" sz="1800" dirty="0" smtClean="0">
                <a:solidFill>
                  <a:schemeClr val="tx1"/>
                </a:solidFill>
              </a:rPr>
              <a:t> Super Early </a:t>
            </a:r>
            <a:r>
              <a:rPr lang="en-US" dirty="0">
                <a:solidFill>
                  <a:schemeClr val="tx1"/>
                </a:solidFill>
              </a:rPr>
              <a:t>B</a:t>
            </a:r>
            <a:r>
              <a:rPr lang="en-US" sz="1800" dirty="0" smtClean="0">
                <a:solidFill>
                  <a:schemeClr val="tx1"/>
                </a:solidFill>
              </a:rPr>
              <a:t>ird </a:t>
            </a:r>
            <a:r>
              <a:rPr lang="en-US" sz="1800" dirty="0">
                <a:solidFill>
                  <a:schemeClr val="tx1"/>
                </a:solidFill>
              </a:rPr>
              <a:t>tickets available </a:t>
            </a:r>
          </a:p>
          <a:p>
            <a:pPr lvl="0">
              <a:buFont typeface="Arial"/>
              <a:buChar char="•"/>
            </a:pPr>
            <a:r>
              <a:rPr lang="en-US" sz="1800" dirty="0" smtClean="0">
                <a:solidFill>
                  <a:schemeClr val="tx1"/>
                </a:solidFill>
              </a:rPr>
              <a:t>100 Early Bird tickets </a:t>
            </a:r>
          </a:p>
          <a:p>
            <a:pPr lvl="0"/>
            <a:endParaRPr lang="en-US" sz="1800" dirty="0">
              <a:solidFill>
                <a:schemeClr val="tx1"/>
              </a:solidFill>
            </a:endParaRPr>
          </a:p>
          <a:p>
            <a:r>
              <a:rPr lang="en-US" sz="1800" dirty="0">
                <a:solidFill>
                  <a:schemeClr val="tx1"/>
                </a:solidFill>
              </a:rPr>
              <a:t> </a:t>
            </a:r>
            <a:endParaRPr lang="en-US" sz="1800" dirty="0" smtClean="0">
              <a:solidFill>
                <a:schemeClr val="tx1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chemeClr val="tx1"/>
                </a:solidFill>
              </a:rPr>
              <a:t>Get In…. While You </a:t>
            </a:r>
            <a:r>
              <a:rPr lang="en-US" sz="2400" dirty="0" smtClean="0">
                <a:solidFill>
                  <a:schemeClr val="tx1"/>
                </a:solidFill>
              </a:rPr>
              <a:t>Can – This Show is Going to Sell Out </a:t>
            </a:r>
            <a:endParaRPr lang="en-US" sz="2400" dirty="0"/>
          </a:p>
        </p:txBody>
      </p:sp>
      <p:sp>
        <p:nvSpPr>
          <p:cNvPr id="7" name="AutoShape 2" descr="Image result for eventbrite log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AutoShape 4" descr="Image result for eventbrite logo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102" name="Picture 6" descr="https://cdn.evbuc.com/eventlogos/8373/eventbritelogogradientv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2495550"/>
            <a:ext cx="2041970" cy="7908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2805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228600" y="923880"/>
            <a:ext cx="8686800" cy="2569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Why Sponsor Bitcoin + </a:t>
            </a:r>
            <a:r>
              <a:rPr lang="en-US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Ethereum</a:t>
            </a:r>
            <a:r>
              <a:rPr lang="en-U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Crypto Summit?</a:t>
            </a:r>
          </a:p>
          <a:p>
            <a:pPr>
              <a:buFont typeface="Arial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The name of our conference says it all. Influential </a:t>
            </a:r>
            <a:r>
              <a:rPr lang="en-US" sz="1600" dirty="0" smtClean="0">
                <a:solidFill>
                  <a:schemeClr val="tx1"/>
                </a:solidFill>
              </a:rPr>
              <a:t>crypto voices </a:t>
            </a:r>
            <a:r>
              <a:rPr lang="en-US" sz="1600" dirty="0">
                <a:solidFill>
                  <a:schemeClr val="tx1"/>
                </a:solidFill>
              </a:rPr>
              <a:t>descend on Dallas for one reason: to hear </a:t>
            </a:r>
            <a:r>
              <a:rPr lang="en-US" sz="1600" dirty="0" smtClean="0">
                <a:solidFill>
                  <a:schemeClr val="tx1"/>
                </a:solidFill>
              </a:rPr>
              <a:t>the unique educational content from some of the best minds in the crypto space. </a:t>
            </a:r>
            <a:endParaRPr lang="en-US" sz="1600" dirty="0">
              <a:solidFill>
                <a:schemeClr val="tx1"/>
              </a:solidFill>
            </a:endParaRPr>
          </a:p>
          <a:p>
            <a:pPr>
              <a:buFont typeface="Arial"/>
              <a:buChar char="•"/>
            </a:pPr>
            <a:r>
              <a:rPr lang="en-US" sz="1600" dirty="0">
                <a:solidFill>
                  <a:schemeClr val="tx1"/>
                </a:solidFill>
              </a:rPr>
              <a:t> </a:t>
            </a:r>
            <a:r>
              <a:rPr lang="en-US" sz="1600" dirty="0" smtClean="0">
                <a:solidFill>
                  <a:schemeClr val="tx1"/>
                </a:solidFill>
              </a:rPr>
              <a:t>Reach a core audience of people interested in learning about the crypto space</a:t>
            </a:r>
          </a:p>
          <a:p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3440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02870"/>
            <a:ext cx="6858000" cy="651510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rgbClr val="FFFFFF"/>
                </a:solidFill>
              </a:rPr>
              <a:t>Sponsor Kit </a:t>
            </a:r>
            <a:endParaRPr lang="en-US" sz="2800" b="1" dirty="0">
              <a:solidFill>
                <a:srgbClr val="FFFFFF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847427"/>
              </p:ext>
            </p:extLst>
          </p:nvPr>
        </p:nvGraphicFramePr>
        <p:xfrm>
          <a:off x="-1" y="1"/>
          <a:ext cx="9144002" cy="4872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1244"/>
                <a:gridCol w="1091246"/>
                <a:gridCol w="1091246"/>
                <a:gridCol w="1091246"/>
                <a:gridCol w="1033815"/>
                <a:gridCol w="689208"/>
                <a:gridCol w="1247277"/>
                <a:gridCol w="1808720"/>
              </a:tblGrid>
              <a:tr h="265470">
                <a:tc gridSpan="6">
                  <a:txBody>
                    <a:bodyPr/>
                    <a:lstStyle/>
                    <a:p>
                      <a:pPr algn="l"/>
                      <a:r>
                        <a:rPr lang="en-US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BECS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|</a:t>
                      </a:r>
                      <a:r>
                        <a:rPr lang="en-US" sz="120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Advertising</a:t>
                      </a:r>
                      <a:r>
                        <a:rPr lang="en-US" sz="1200" baseline="0" dirty="0" smtClean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</a:rPr>
                        <a:t> Sponsorship Program</a:t>
                      </a:r>
                    </a:p>
                  </a:txBody>
                  <a:tcPr marL="84762" marR="84762" marT="38143" marB="3814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sz="1200" baseline="0" dirty="0" smtClean="0"/>
                    </a:p>
                  </a:txBody>
                  <a:tcPr marL="84762" marR="84762" marT="38143" marB="3814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en-US" sz="1200" baseline="0" dirty="0" smtClean="0"/>
                    </a:p>
                  </a:txBody>
                  <a:tcPr marL="84762" marR="84762" marT="38143" marB="38143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580585"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solidFill>
                      <a:srgbClr val="FF2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Title Sponsorship</a:t>
                      </a:r>
                    </a:p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1 </a:t>
                      </a:r>
                      <a:r>
                        <a:rPr lang="en-US" sz="800" kern="1200" dirty="0" smtClean="0">
                          <a:solidFill>
                            <a:schemeClr val="bg1"/>
                          </a:solidFill>
                        </a:rPr>
                        <a:t>Available</a:t>
                      </a:r>
                      <a:endParaRPr lang="en-US" sz="800" kern="1200" dirty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4762" marR="84762" marT="38143" marB="38143" anchor="ctr">
                    <a:solidFill>
                      <a:srgbClr val="FF2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Session Sponsor</a:t>
                      </a:r>
                      <a:br>
                        <a:rPr lang="en-US" sz="8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(10 available)</a:t>
                      </a:r>
                      <a:endParaRPr lang="en-US" sz="80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solidFill>
                      <a:srgbClr val="FF2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Exhibitor/Table Sponsor</a:t>
                      </a:r>
                      <a:br>
                        <a:rPr lang="en-US" sz="800" dirty="0" smtClean="0">
                          <a:solidFill>
                            <a:schemeClr val="bg1"/>
                          </a:solidFill>
                        </a:rPr>
                      </a:br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(10 available)</a:t>
                      </a:r>
                    </a:p>
                    <a:p>
                      <a:pPr algn="ctr"/>
                      <a:endParaRPr lang="en-US" sz="800" dirty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solidFill>
                      <a:srgbClr val="FF2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Lanyard/ Sponsor</a:t>
                      </a:r>
                      <a:endParaRPr lang="en-US" sz="800" dirty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solidFill>
                      <a:srgbClr val="FF2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err="1" smtClean="0">
                          <a:solidFill>
                            <a:schemeClr val="bg1"/>
                          </a:solidFill>
                        </a:rPr>
                        <a:t>Tshirt</a:t>
                      </a:r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 Sponsor</a:t>
                      </a:r>
                    </a:p>
                    <a:p>
                      <a:pPr algn="ctr"/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1 available</a:t>
                      </a:r>
                    </a:p>
                  </a:txBody>
                  <a:tcPr marL="84762" marR="84762" marT="38143" marB="38143" anchor="ctr">
                    <a:solidFill>
                      <a:srgbClr val="FF2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Beverage Sponsor</a:t>
                      </a:r>
                    </a:p>
                  </a:txBody>
                  <a:tcPr marL="84762" marR="84762" marT="38143" marB="38143" anchor="ctr">
                    <a:solidFill>
                      <a:srgbClr val="FF2F2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Physical Token Sponsorship – 1,000 Minted</a:t>
                      </a:r>
                    </a:p>
                  </a:txBody>
                  <a:tcPr marL="84762" marR="84762" marT="38143" marB="38143" anchor="ctr">
                    <a:solidFill>
                      <a:srgbClr val="FF2F2F"/>
                    </a:solidFill>
                  </a:tcPr>
                </a:tc>
              </a:tr>
              <a:tr h="454511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Price</a:t>
                      </a:r>
                      <a:r>
                        <a:rPr lang="en-US" sz="800" baseline="0" dirty="0" smtClean="0">
                          <a:solidFill>
                            <a:schemeClr val="bg1"/>
                          </a:solidFill>
                        </a:rPr>
                        <a:t> Per Show</a:t>
                      </a:r>
                      <a:endParaRPr lang="en-US" sz="800" dirty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$10,000</a:t>
                      </a:r>
                      <a:endParaRPr lang="en-US" sz="800" dirty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$500</a:t>
                      </a:r>
                      <a:endParaRPr lang="en-US" sz="800" dirty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$1,500</a:t>
                      </a:r>
                      <a:endParaRPr lang="en-US" sz="800" dirty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 smtClean="0">
                        <a:solidFill>
                          <a:schemeClr val="bg1"/>
                        </a:solidFill>
                      </a:endParaRPr>
                    </a:p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$3,500</a:t>
                      </a:r>
                    </a:p>
                    <a:p>
                      <a:pPr algn="ctr"/>
                      <a:endParaRPr lang="en-US" sz="800" dirty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$6,000</a:t>
                      </a:r>
                      <a:endParaRPr lang="en-US" sz="800" dirty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$</a:t>
                      </a:r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2,500</a:t>
                      </a:r>
                      <a:endParaRPr lang="en-US" sz="800" dirty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solidFill>
                            <a:schemeClr val="bg1"/>
                          </a:solidFill>
                        </a:rPr>
                        <a:t>$3,500</a:t>
                      </a:r>
                      <a:endParaRPr lang="en-US" sz="800" dirty="0">
                        <a:solidFill>
                          <a:schemeClr val="bg1"/>
                        </a:solidFill>
                      </a:endParaRPr>
                    </a:p>
                  </a:txBody>
                  <a:tcPr marL="84762" marR="84762" marT="38143" marB="38143" anchor="ctr">
                    <a:lnB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75000"/>
                      </a:schemeClr>
                    </a:solidFill>
                  </a:tcPr>
                </a:tc>
              </a:tr>
              <a:tr h="300419">
                <a:tc>
                  <a:txBody>
                    <a:bodyPr/>
                    <a:lstStyle/>
                    <a:p>
                      <a:r>
                        <a:rPr lang="en-US" sz="700" dirty="0" smtClean="0"/>
                        <a:t>Logo with link on </a:t>
                      </a:r>
                      <a:r>
                        <a:rPr lang="en-US" sz="700" baseline="0" dirty="0" smtClean="0"/>
                        <a:t> BECS</a:t>
                      </a:r>
                      <a:r>
                        <a:rPr lang="en-US" sz="700" dirty="0" smtClean="0"/>
                        <a:t>™ website</a:t>
                      </a:r>
                    </a:p>
                  </a:txBody>
                  <a:tcPr marL="84762" marR="84762" marT="38143" marB="38143"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charset="2"/>
                        <a:buNone/>
                      </a:pPr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>
                    <a:lnT w="381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95871">
                <a:tc>
                  <a:txBody>
                    <a:bodyPr/>
                    <a:lstStyle/>
                    <a:p>
                      <a:r>
                        <a:rPr lang="en-US" sz="700" dirty="0" smtClean="0"/>
                        <a:t>3 minute intro</a:t>
                      </a:r>
                      <a:r>
                        <a:rPr lang="en-US" sz="700" baseline="0" dirty="0" smtClean="0"/>
                        <a:t> prior to afternoon keynote</a:t>
                      </a:r>
                      <a:endParaRPr lang="en-US" sz="7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</a:tr>
              <a:tr h="288318">
                <a:tc>
                  <a:txBody>
                    <a:bodyPr/>
                    <a:lstStyle/>
                    <a:p>
                      <a:r>
                        <a:rPr lang="en-US" sz="700" dirty="0" smtClean="0"/>
                        <a:t>Table</a:t>
                      </a:r>
                      <a:r>
                        <a:rPr lang="en-US" sz="700" baseline="0" dirty="0" smtClean="0"/>
                        <a:t> in Exhibit area</a:t>
                      </a:r>
                      <a:endParaRPr lang="en-US" sz="7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dirty="0" smtClean="0"/>
                        <a:t>X</a:t>
                      </a:r>
                      <a:endParaRPr lang="en-US" sz="10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</a:tr>
              <a:tr h="524552">
                <a:tc>
                  <a:txBody>
                    <a:bodyPr/>
                    <a:lstStyle/>
                    <a:p>
                      <a:r>
                        <a:rPr lang="en-US" sz="700" dirty="0" smtClean="0"/>
                        <a:t>Marquee</a:t>
                      </a:r>
                      <a:r>
                        <a:rPr lang="en-US" sz="700" baseline="0" dirty="0" smtClean="0"/>
                        <a:t> Title Sponsor  Mentions- Social, press releases, etc.</a:t>
                      </a:r>
                      <a:endParaRPr lang="en-US" sz="7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</a:tr>
              <a:tr h="412486">
                <a:tc>
                  <a:txBody>
                    <a:bodyPr/>
                    <a:lstStyle/>
                    <a:p>
                      <a:r>
                        <a:rPr lang="en-US" sz="700" dirty="0" smtClean="0"/>
                        <a:t>Announcement as session sponsor</a:t>
                      </a:r>
                      <a:r>
                        <a:rPr lang="en-US" sz="700" baseline="0" dirty="0" smtClean="0"/>
                        <a:t> before one session</a:t>
                      </a:r>
                      <a:endParaRPr lang="en-US" sz="7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</a:tr>
              <a:tr h="300419">
                <a:tc>
                  <a:txBody>
                    <a:bodyPr/>
                    <a:lstStyle/>
                    <a:p>
                      <a:r>
                        <a:rPr lang="en-US" sz="700" dirty="0" smtClean="0"/>
                        <a:t>Logo on Lanyard Holders</a:t>
                      </a:r>
                      <a:endParaRPr lang="en-US" sz="7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</a:tr>
              <a:tr h="412486">
                <a:tc>
                  <a:txBody>
                    <a:bodyPr/>
                    <a:lstStyle/>
                    <a:p>
                      <a:r>
                        <a:rPr lang="en-US" sz="700" dirty="0" smtClean="0"/>
                        <a:t>Logo on reverse of conference </a:t>
                      </a:r>
                      <a:r>
                        <a:rPr lang="en-US" sz="700" dirty="0" smtClean="0"/>
                        <a:t>T-Shirt, 200 shirts</a:t>
                      </a:r>
                      <a:endParaRPr lang="en-US" sz="7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</a:tr>
              <a:tr h="524552">
                <a:tc>
                  <a:txBody>
                    <a:bodyPr/>
                    <a:lstStyle/>
                    <a:p>
                      <a:r>
                        <a:rPr lang="en-US" sz="700" dirty="0" smtClean="0"/>
                        <a:t>Physical Token – One side BECS, the other side your company</a:t>
                      </a:r>
                      <a:endParaRPr lang="en-US" sz="7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/>
                </a:tc>
              </a:tr>
              <a:tr h="412486">
                <a:tc>
                  <a:txBody>
                    <a:bodyPr/>
                    <a:lstStyle/>
                    <a:p>
                      <a:r>
                        <a:rPr lang="en-US" sz="700" dirty="0" smtClean="0"/>
                        <a:t>Logo banner above conference drink tables</a:t>
                      </a:r>
                      <a:endParaRPr lang="en-US" sz="7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900" dirty="0" smtClean="0"/>
                        <a:t>X</a:t>
                      </a:r>
                      <a:endParaRPr lang="en-US" sz="900" dirty="0"/>
                    </a:p>
                  </a:txBody>
                  <a:tcPr marL="84762" marR="84762" marT="38143" marB="38143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900" dirty="0"/>
                    </a:p>
                  </a:txBody>
                  <a:tcPr marL="84762" marR="84762" marT="38143" marB="38143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" y="819150"/>
            <a:ext cx="8520599" cy="572699"/>
          </a:xfrm>
        </p:spPr>
        <p:txBody>
          <a:bodyPr/>
          <a:lstStyle/>
          <a:p>
            <a:r>
              <a:rPr lang="en-US" sz="1800" dirty="0" smtClean="0"/>
              <a:t>Contact Us</a:t>
            </a:r>
            <a:endParaRPr lang="en-US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1428749"/>
            <a:ext cx="8603700" cy="3140125"/>
          </a:xfrm>
        </p:spPr>
        <p:txBody>
          <a:bodyPr/>
          <a:lstStyle/>
          <a:p>
            <a:r>
              <a:rPr lang="en-US" sz="1400" dirty="0" smtClean="0"/>
              <a:t>www.bigcryptosummit.com</a:t>
            </a:r>
          </a:p>
          <a:p>
            <a:r>
              <a:rPr lang="en-US" sz="1400" dirty="0" smtClean="0"/>
              <a:t>Rob Garner</a:t>
            </a:r>
            <a:br>
              <a:rPr lang="en-US" sz="1400" dirty="0" smtClean="0"/>
            </a:br>
            <a:r>
              <a:rPr lang="en-US" sz="1400" dirty="0" smtClean="0"/>
              <a:t>469.347.4090</a:t>
            </a:r>
            <a:br>
              <a:rPr lang="en-US" sz="1400" dirty="0" smtClean="0"/>
            </a:br>
            <a:r>
              <a:rPr lang="en-US" sz="1400" dirty="0" smtClean="0"/>
              <a:t>rgarner1@gmail.com</a:t>
            </a:r>
          </a:p>
          <a:p>
            <a:endParaRPr lang="en-US" sz="1400" dirty="0"/>
          </a:p>
        </p:txBody>
      </p:sp>
      <p:pic>
        <p:nvPicPr>
          <p:cNvPr id="7" name="Picture 2" descr="C:\Users\R\Documents\Conference\Southwest BTC Expo\btc eth crypto summit background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858" t="20" r="5750" b="3010"/>
          <a:stretch/>
        </p:blipFill>
        <p:spPr bwMode="auto">
          <a:xfrm>
            <a:off x="2514600" y="-19050"/>
            <a:ext cx="6635336" cy="457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1059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4936</TotalTime>
  <Words>508</Words>
  <Application>Microsoft Office PowerPoint</Application>
  <PresentationFormat>On-screen Show (16:9)</PresentationFormat>
  <Paragraphs>91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simple-light-2</vt:lpstr>
      <vt:lpstr>PowerPoint Presentation</vt:lpstr>
      <vt:lpstr>Purpose of BECS™ Bitcoin + Ethereum Crypto Summit</vt:lpstr>
      <vt:lpstr>Competitive Lineup</vt:lpstr>
      <vt:lpstr>Sessions – more being added</vt:lpstr>
      <vt:lpstr>Get In…. While You Can – This Show is Going to Sell Out </vt:lpstr>
      <vt:lpstr>PowerPoint Presentation</vt:lpstr>
      <vt:lpstr>Sponsor Kit </vt:lpstr>
      <vt:lpstr>Contact 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Workhacker PPT</dc:title>
  <dc:creator>R G</dc:creator>
  <cp:lastModifiedBy>R G</cp:lastModifiedBy>
  <cp:revision>35</cp:revision>
  <dcterms:modified xsi:type="dcterms:W3CDTF">2018-03-28T05:03:27Z</dcterms:modified>
</cp:coreProperties>
</file>