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00"/>
    <a:srgbClr val="CC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4" autoAdjust="0"/>
    <p:restoredTop sz="94660"/>
  </p:normalViewPr>
  <p:slideViewPr>
    <p:cSldViewPr snapToGrid="0">
      <p:cViewPr varScale="1">
        <p:scale>
          <a:sx n="90" d="100"/>
          <a:sy n="90" d="100"/>
        </p:scale>
        <p:origin x="208" y="6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9D50F0D-D494-42B6-928E-935EBD5B866C}"/>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CCD8B0E-5324-434E-8DE0-721A6994DA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CD7B2E7-1689-4CA6-AE31-54A2789DA86A}"/>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03BDC19D-AFA4-4FD9-9547-5B3412C3B4C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8FBD70B5-05D0-4900-A97B-64B86F8AC314}"/>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618166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071B2F-938B-402B-A7D1-116C312CA8B5}"/>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5EDAC21E-9A3D-4AA7-841D-38A64053CD98}"/>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931E533E-5341-46A2-A30D-C1B0517D635E}"/>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1E466A60-A036-4BED-A396-E4CFEE43D7A0}"/>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3F49A31-4DF2-44C1-A41F-D2F9898C05DF}"/>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982957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FEB1413D-53A0-421A-BF5A-454C0715D739}"/>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0EF77491-ABEF-4647-9609-C8F9D1566597}"/>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F622CC5-E061-4013-B925-4E3F2F6834CE}"/>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A25880C9-98D9-42E3-8BBA-CE7E93E297F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C6C8FFC7-4C0D-4BBA-94CD-A8F059BADBA8}"/>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2809319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8D0B07-7D75-4352-A652-3B1903CEC14C}"/>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2DD4B8A-2194-4EA5-9DE9-27C613CA4803}"/>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30A39753-748E-4599-BDDF-ADBE9B523F2A}"/>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FCC693B1-9FF4-48D8-A726-74A06B8AE40D}"/>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7B1D4FA-D25D-4DFF-B4E6-18049C8F0132}"/>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2767676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F99CBBB-CDE3-4458-9A88-C26E6BD4E7DE}"/>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7431AAE9-CFB2-4310-A260-4DA276D536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53BA259C-89C0-42B6-84E0-9F2C17BAA942}"/>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A5CDD3BB-926A-43A8-9F02-DBA94529E8A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6CD46FB-3544-40B5-AF83-428F661CF2B5}"/>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5722195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F2897EB-1F43-4971-A200-C2FF38EA354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80D7AF43-EE19-44A5-BD4D-D7368A136467}"/>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553ECCEE-8E14-4C4F-AB10-8172AD11A4F1}"/>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55615260-131F-4AEA-8B57-4DE63D3AE009}"/>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6" name="页脚占位符 5">
            <a:extLst>
              <a:ext uri="{FF2B5EF4-FFF2-40B4-BE49-F238E27FC236}">
                <a16:creationId xmlns:a16="http://schemas.microsoft.com/office/drawing/2014/main" id="{E516A341-A44A-49CC-B85D-417B0F196363}"/>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15A7CE06-4936-415A-B05F-E70C35AFCC7A}"/>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2232145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BADBF8-3A12-4C15-B5C4-25C3015B1BD0}"/>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D54B8F9A-35DD-4185-9452-B92771D9793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660AD490-F03E-4D13-BF7B-63F51C4B208C}"/>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BE478571-9330-486C-B957-2EB50AD1AAB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1F1AFC70-CAB4-4E9F-AEBF-8A7CC6D49B58}"/>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41648405-6E57-415D-8168-675419E940BD}"/>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8" name="页脚占位符 7">
            <a:extLst>
              <a:ext uri="{FF2B5EF4-FFF2-40B4-BE49-F238E27FC236}">
                <a16:creationId xmlns:a16="http://schemas.microsoft.com/office/drawing/2014/main" id="{5B519227-3EC1-4855-9AF8-2CC5AC3F4B0D}"/>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048E99F9-1B35-41B8-BE57-E7F58905415C}"/>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3471146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8E18F3-9B1F-464F-ADF1-3002EAB478D9}"/>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1045D255-0969-46A9-9DE6-B0D26B4D0952}"/>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4" name="页脚占位符 3">
            <a:extLst>
              <a:ext uri="{FF2B5EF4-FFF2-40B4-BE49-F238E27FC236}">
                <a16:creationId xmlns:a16="http://schemas.microsoft.com/office/drawing/2014/main" id="{ABC814D9-B6C6-49B2-AD5E-D2DAFE1FD4E8}"/>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A8E81B09-E478-41A5-8882-A2F10EED968F}"/>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1572460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DE4D24B-38C0-49F3-B0D6-AB58ACF928D0}"/>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3" name="页脚占位符 2">
            <a:extLst>
              <a:ext uri="{FF2B5EF4-FFF2-40B4-BE49-F238E27FC236}">
                <a16:creationId xmlns:a16="http://schemas.microsoft.com/office/drawing/2014/main" id="{C459F7B6-BAC6-4E15-B0E6-73BE647AF1C8}"/>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0703A362-F23C-4D60-9E28-7516A3A9A218}"/>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1962594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814EF69-7E38-4D01-9865-B40E8FB46DD0}"/>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5DC51668-BA3F-44DF-9FAC-204932B505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43A2FD44-7609-4F79-BBFB-7881A78627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4F2B70D-9EB0-4851-98A5-2022737C4957}"/>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6" name="页脚占位符 5">
            <a:extLst>
              <a:ext uri="{FF2B5EF4-FFF2-40B4-BE49-F238E27FC236}">
                <a16:creationId xmlns:a16="http://schemas.microsoft.com/office/drawing/2014/main" id="{743777D8-6980-4F89-B670-F16DD9B3AF60}"/>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6480AAE-AF77-4817-8A29-D0EFD1F2195C}"/>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2297581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D14391E-960E-4E7E-AD26-FF9FF980185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5677572-FC98-4C54-AE39-F84508FC4A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F0960DB1-E960-4555-A90D-93E830704B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E1CF46FB-6699-47AF-AFBB-8E84E97C8887}"/>
              </a:ext>
            </a:extLst>
          </p:cNvPr>
          <p:cNvSpPr>
            <a:spLocks noGrp="1"/>
          </p:cNvSpPr>
          <p:nvPr>
            <p:ph type="dt" sz="half" idx="10"/>
          </p:nvPr>
        </p:nvSpPr>
        <p:spPr/>
        <p:txBody>
          <a:bodyPr/>
          <a:lstStyle/>
          <a:p>
            <a:fld id="{F9A19E10-29FB-4611-B3F4-29ECD3C7CAC2}" type="datetimeFigureOut">
              <a:rPr lang="zh-CN" altLang="en-US" smtClean="0"/>
              <a:t>2021/3/29</a:t>
            </a:fld>
            <a:endParaRPr lang="zh-CN" altLang="en-US"/>
          </a:p>
        </p:txBody>
      </p:sp>
      <p:sp>
        <p:nvSpPr>
          <p:cNvPr id="6" name="页脚占位符 5">
            <a:extLst>
              <a:ext uri="{FF2B5EF4-FFF2-40B4-BE49-F238E27FC236}">
                <a16:creationId xmlns:a16="http://schemas.microsoft.com/office/drawing/2014/main" id="{038115C0-3876-4DF9-B27A-4D3DFB045E07}"/>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A6C9C425-4380-4805-83A7-D8195A5EA1EE}"/>
              </a:ext>
            </a:extLst>
          </p:cNvPr>
          <p:cNvSpPr>
            <a:spLocks noGrp="1"/>
          </p:cNvSpPr>
          <p:nvPr>
            <p:ph type="sldNum" sz="quarter" idx="12"/>
          </p:nvPr>
        </p:nvSpPr>
        <p:spPr/>
        <p:txBody>
          <a:body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2359389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E7C8E6B2-8BA2-4A88-9E7D-68FDB31487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CDAD0A0D-5398-42D8-AE21-F77FBB2582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EF956CC5-4AC4-4694-AC31-193376045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A19E10-29FB-4611-B3F4-29ECD3C7CAC2}" type="datetimeFigureOut">
              <a:rPr lang="zh-CN" altLang="en-US" smtClean="0"/>
              <a:t>2021/3/29</a:t>
            </a:fld>
            <a:endParaRPr lang="zh-CN" altLang="en-US"/>
          </a:p>
        </p:txBody>
      </p:sp>
      <p:sp>
        <p:nvSpPr>
          <p:cNvPr id="5" name="页脚占位符 4">
            <a:extLst>
              <a:ext uri="{FF2B5EF4-FFF2-40B4-BE49-F238E27FC236}">
                <a16:creationId xmlns:a16="http://schemas.microsoft.com/office/drawing/2014/main" id="{7F8DC0CC-9716-4FB9-80E2-AD6198360C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4E910445-6D84-4A18-9105-581E2DDA3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B36AF-D25A-4F7B-8CFA-78F6156B4C88}" type="slidenum">
              <a:rPr lang="zh-CN" altLang="en-US" smtClean="0"/>
              <a:t>‹#›</a:t>
            </a:fld>
            <a:endParaRPr lang="zh-CN" altLang="en-US"/>
          </a:p>
        </p:txBody>
      </p:sp>
    </p:spTree>
    <p:extLst>
      <p:ext uri="{BB962C8B-B14F-4D97-AF65-F5344CB8AC3E}">
        <p14:creationId xmlns:p14="http://schemas.microsoft.com/office/powerpoint/2010/main" val="4109612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矩形 7">
            <a:extLst>
              <a:ext uri="{FF2B5EF4-FFF2-40B4-BE49-F238E27FC236}">
                <a16:creationId xmlns:a16="http://schemas.microsoft.com/office/drawing/2014/main" id="{42F312D8-0DCB-42D8-BC84-77654605D5A7}"/>
              </a:ext>
            </a:extLst>
          </p:cNvPr>
          <p:cNvSpPr/>
          <p:nvPr/>
        </p:nvSpPr>
        <p:spPr>
          <a:xfrm>
            <a:off x="9516765" y="2690546"/>
            <a:ext cx="2214694" cy="2758532"/>
          </a:xfrm>
          <a:prstGeom prst="rect">
            <a:avLst/>
          </a:prstGeom>
          <a:solidFill>
            <a:srgbClr val="FFFFCC">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000</a:t>
            </a:r>
            <a:endParaRPr lang="zh-CN" altLang="en-US" dirty="0"/>
          </a:p>
        </p:txBody>
      </p:sp>
      <p:pic>
        <p:nvPicPr>
          <p:cNvPr id="6" name="图片 5">
            <a:extLst>
              <a:ext uri="{FF2B5EF4-FFF2-40B4-BE49-F238E27FC236}">
                <a16:creationId xmlns:a16="http://schemas.microsoft.com/office/drawing/2014/main" id="{A3E8B088-0570-402E-A5FA-4B1B92D1E805}"/>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22441" y="1117599"/>
            <a:ext cx="2718684" cy="5546871"/>
          </a:xfrm>
          <a:prstGeom prst="rect">
            <a:avLst/>
          </a:prstGeom>
        </p:spPr>
      </p:pic>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3212982" y="630969"/>
            <a:ext cx="5824755" cy="1018432"/>
          </a:xfrm>
        </p:spPr>
        <p:txBody>
          <a:bodyPr>
            <a:normAutofit fontScale="90000"/>
          </a:bodyPr>
          <a:lstStyle/>
          <a:p>
            <a:pPr algn="l"/>
            <a:r>
              <a:rPr lang="en-US" altLang="zh-CN" sz="7200" b="1" dirty="0">
                <a:latin typeface="微软雅黑" panose="020B0503020204020204" pitchFamily="34" charset="-122"/>
                <a:ea typeface="微软雅黑" panose="020B0503020204020204" pitchFamily="34" charset="-122"/>
              </a:rPr>
              <a:t>The Wand</a:t>
            </a:r>
            <a:endParaRPr lang="zh-CN" altLang="en-US" sz="7200" b="1"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3212983" y="1741477"/>
            <a:ext cx="5824756" cy="491790"/>
          </a:xfrm>
        </p:spPr>
        <p:txBody>
          <a:bodyPr/>
          <a:lstStyle/>
          <a:p>
            <a:pPr algn="l"/>
            <a:r>
              <a:rPr lang="en-US" altLang="zh-CN" dirty="0">
                <a:latin typeface="微软雅黑" panose="020B0503020204020204" pitchFamily="34" charset="-122"/>
                <a:ea typeface="微软雅黑" panose="020B0503020204020204" pitchFamily="34" charset="-122"/>
              </a:rPr>
              <a:t>Dabbing Without Fire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3221372" y="2644327"/>
            <a:ext cx="6182686" cy="3785652"/>
          </a:xfrm>
          <a:prstGeom prst="rect">
            <a:avLst/>
          </a:prstGeom>
          <a:noFill/>
        </p:spPr>
        <p:txBody>
          <a:bodyPr wrap="square" rtlCol="0">
            <a:spAutoFit/>
          </a:bodyPr>
          <a:lstStyle/>
          <a:p>
            <a:r>
              <a:rPr lang="en-US" altLang="zh-CN" sz="1600" dirty="0">
                <a:latin typeface="微软雅黑 Light" panose="020B0502040204020203" pitchFamily="34" charset="-122"/>
                <a:ea typeface="微软雅黑 Light" panose="020B0502040204020203" pitchFamily="34" charset="-122"/>
              </a:rPr>
              <a:t>Welcome to the dabbing revolution. Our sleek portable </a:t>
            </a:r>
            <a:r>
              <a:rPr lang="en-US" altLang="zh-CN" sz="1600" dirty="0" err="1">
                <a:latin typeface="微软雅黑 Light" panose="020B0502040204020203" pitchFamily="34" charset="-122"/>
                <a:ea typeface="微软雅黑 Light" panose="020B0502040204020203" pitchFamily="34" charset="-122"/>
              </a:rPr>
              <a:t>eNail</a:t>
            </a:r>
            <a:r>
              <a:rPr lang="en-US" altLang="zh-CN" sz="1600" dirty="0">
                <a:latin typeface="微软雅黑 Light" panose="020B0502040204020203" pitchFamily="34" charset="-122"/>
                <a:ea typeface="微软雅黑 Light" panose="020B0502040204020203" pitchFamily="34" charset="-122"/>
              </a:rPr>
              <a:t> dab kit includes the first ever </a:t>
            </a:r>
            <a:r>
              <a:rPr lang="en-US" altLang="zh-CN" sz="1600" dirty="0" err="1">
                <a:latin typeface="微软雅黑 Light" panose="020B0502040204020203" pitchFamily="34" charset="-122"/>
                <a:ea typeface="微软雅黑 Light" panose="020B0502040204020203" pitchFamily="34" charset="-122"/>
              </a:rPr>
              <a:t>eNail</a:t>
            </a:r>
            <a:r>
              <a:rPr lang="en-US" altLang="zh-CN" sz="1600" dirty="0">
                <a:latin typeface="微软雅黑 Light" panose="020B0502040204020203" pitchFamily="34" charset="-122"/>
                <a:ea typeface="微软雅黑 Light" panose="020B0502040204020203" pitchFamily="34" charset="-122"/>
              </a:rPr>
              <a:t> to use induction heating. It gives you the power to select your desired temperature for the perfect dabbing experience every time.</a:t>
            </a:r>
          </a:p>
          <a:p>
            <a:endParaRPr lang="en-US" altLang="zh-CN" sz="1600" dirty="0">
              <a:latin typeface="微软雅黑 Light" panose="020B0502040204020203" pitchFamily="34" charset="-122"/>
              <a:ea typeface="微软雅黑 Light" panose="020B0502040204020203" pitchFamily="34" charset="-122"/>
            </a:endParaRPr>
          </a:p>
          <a:p>
            <a:r>
              <a:rPr lang="en-US" altLang="zh-CN" sz="1600" dirty="0">
                <a:latin typeface="微软雅黑 Light" panose="020B0502040204020203" pitchFamily="34" charset="-122"/>
                <a:ea typeface="微软雅黑 Light" panose="020B0502040204020203" pitchFamily="34" charset="-122"/>
              </a:rPr>
              <a:t>With The Wand, you're in control.</a:t>
            </a:r>
          </a:p>
          <a:p>
            <a:endParaRPr lang="en-US" altLang="zh-CN" sz="1600" dirty="0">
              <a:latin typeface="微软雅黑 Light" panose="020B0502040204020203" pitchFamily="34" charset="-122"/>
              <a:ea typeface="微软雅黑 Light" panose="020B0502040204020203" pitchFamily="34" charset="-122"/>
            </a:endParaRPr>
          </a:p>
          <a:p>
            <a:r>
              <a:rPr lang="en-US" altLang="zh-CN" sz="1600" dirty="0">
                <a:latin typeface="微软雅黑 Light" panose="020B0502040204020203" pitchFamily="34" charset="-122"/>
                <a:ea typeface="微软雅黑 Light" panose="020B0502040204020203" pitchFamily="34" charset="-122"/>
              </a:rPr>
              <a:t>The Wand combined with our Borosilicate glass bangers create a safe and easy dabbing experience by eliminating the need for a torch along with the wires and coils found with other </a:t>
            </a:r>
            <a:r>
              <a:rPr lang="en-US" altLang="zh-CN" sz="1600" dirty="0" err="1">
                <a:latin typeface="微软雅黑 Light" panose="020B0502040204020203" pitchFamily="34" charset="-122"/>
                <a:ea typeface="微软雅黑 Light" panose="020B0502040204020203" pitchFamily="34" charset="-122"/>
              </a:rPr>
              <a:t>eNails</a:t>
            </a:r>
            <a:r>
              <a:rPr lang="en-US" altLang="zh-CN" sz="1600" dirty="0">
                <a:latin typeface="微软雅黑 Light" panose="020B0502040204020203" pitchFamily="34" charset="-122"/>
                <a:ea typeface="微软雅黑 Light" panose="020B0502040204020203" pitchFamily="34" charset="-122"/>
              </a:rPr>
              <a:t>. By using borosilicate glass bangers with an induction heating method, The Wand is able to precisely heat the banger to your desired temperature. Once it is at the perfect dabbing temperature place the concentrate in one of our borosilicate glass bangers and take the perfect hit.</a:t>
            </a:r>
            <a:endParaRPr lang="zh-CN" altLang="en-US" sz="1600" dirty="0">
              <a:latin typeface="微软雅黑 Light" panose="020B0502040204020203" pitchFamily="34" charset="-122"/>
              <a:ea typeface="微软雅黑 Light" panose="020B0502040204020203" pitchFamily="34" charset="-122"/>
            </a:endParaRPr>
          </a:p>
        </p:txBody>
      </p:sp>
      <p:sp>
        <p:nvSpPr>
          <p:cNvPr id="7" name="文本框 6">
            <a:extLst>
              <a:ext uri="{FF2B5EF4-FFF2-40B4-BE49-F238E27FC236}">
                <a16:creationId xmlns:a16="http://schemas.microsoft.com/office/drawing/2014/main" id="{50157DDF-520A-417D-9A8A-1686D971CCDA}"/>
              </a:ext>
            </a:extLst>
          </p:cNvPr>
          <p:cNvSpPr txBox="1"/>
          <p:nvPr/>
        </p:nvSpPr>
        <p:spPr>
          <a:xfrm>
            <a:off x="9591413" y="2734811"/>
            <a:ext cx="2214694" cy="2641044"/>
          </a:xfrm>
          <a:prstGeom prst="rect">
            <a:avLst/>
          </a:prstGeom>
          <a:noFill/>
        </p:spPr>
        <p:txBody>
          <a:bodyPr wrap="square" rtlCol="0">
            <a:spAutoFit/>
          </a:bodyPr>
          <a:lstStyle/>
          <a:p>
            <a:pPr>
              <a:lnSpc>
                <a:spcPct val="150000"/>
              </a:lnSpc>
            </a:pPr>
            <a:r>
              <a:rPr lang="en-US" altLang="zh-CN" sz="1400" dirty="0">
                <a:latin typeface="微软雅黑" panose="020B0503020204020204" pitchFamily="34" charset="-122"/>
                <a:ea typeface="微软雅黑" panose="020B0503020204020204" pitchFamily="34" charset="-122"/>
              </a:rPr>
              <a:t>Product Features</a:t>
            </a:r>
          </a:p>
          <a:p>
            <a:pPr>
              <a:lnSpc>
                <a:spcPct val="150000"/>
              </a:lnSpc>
            </a:pPr>
            <a:r>
              <a:rPr lang="en-US" altLang="zh-CN" sz="1400" dirty="0">
                <a:latin typeface="微软雅黑 Light" panose="020B0502040204020203" pitchFamily="34" charset="-122"/>
                <a:ea typeface="微软雅黑 Light" panose="020B0502040204020203" pitchFamily="34" charset="-122"/>
              </a:rPr>
              <a:t>￭ Induction Heating</a:t>
            </a:r>
          </a:p>
          <a:p>
            <a:pPr>
              <a:lnSpc>
                <a:spcPct val="150000"/>
              </a:lnSpc>
            </a:pPr>
            <a:r>
              <a:rPr lang="en-US" altLang="zh-CN" sz="1400" dirty="0">
                <a:latin typeface="微软雅黑 Light" panose="020B0502040204020203" pitchFamily="34" charset="-122"/>
                <a:ea typeface="微软雅黑 Light" panose="020B0502040204020203" pitchFamily="34" charset="-122"/>
              </a:rPr>
              <a:t>￭ Quartz Banger Cups</a:t>
            </a:r>
          </a:p>
          <a:p>
            <a:pPr>
              <a:lnSpc>
                <a:spcPct val="150000"/>
              </a:lnSpc>
            </a:pPr>
            <a:r>
              <a:rPr lang="en-US" altLang="zh-CN" sz="1400" dirty="0">
                <a:latin typeface="微软雅黑 Light" panose="020B0502040204020203" pitchFamily="34" charset="-122"/>
                <a:ea typeface="微软雅黑 Light" panose="020B0502040204020203" pitchFamily="34" charset="-122"/>
              </a:rPr>
              <a:t>￭ Battery</a:t>
            </a:r>
          </a:p>
          <a:p>
            <a:pPr>
              <a:lnSpc>
                <a:spcPct val="150000"/>
              </a:lnSpc>
            </a:pPr>
            <a:r>
              <a:rPr lang="en-US" altLang="zh-CN" sz="1400" dirty="0">
                <a:latin typeface="微软雅黑 Light" panose="020B0502040204020203" pitchFamily="34" charset="-122"/>
                <a:ea typeface="微软雅黑 Light" panose="020B0502040204020203" pitchFamily="34" charset="-122"/>
              </a:rPr>
              <a:t>￭ Viscosity Ranges</a:t>
            </a:r>
          </a:p>
          <a:p>
            <a:pPr>
              <a:lnSpc>
                <a:spcPct val="150000"/>
              </a:lnSpc>
            </a:pPr>
            <a:r>
              <a:rPr lang="en-US" altLang="zh-CN" sz="1400" dirty="0">
                <a:latin typeface="微软雅黑 Light" panose="020B0502040204020203" pitchFamily="34" charset="-122"/>
                <a:ea typeface="微软雅黑 Light" panose="020B0502040204020203" pitchFamily="34" charset="-122"/>
              </a:rPr>
              <a:t>￭ Temperature Settings</a:t>
            </a:r>
          </a:p>
          <a:p>
            <a:pPr>
              <a:lnSpc>
                <a:spcPct val="150000"/>
              </a:lnSpc>
            </a:pPr>
            <a:r>
              <a:rPr lang="en-US" altLang="zh-CN" sz="1400" dirty="0">
                <a:latin typeface="微软雅黑 Light" panose="020B0502040204020203" pitchFamily="34" charset="-122"/>
                <a:ea typeface="微软雅黑 Light" panose="020B0502040204020203" pitchFamily="34" charset="-122"/>
              </a:rPr>
              <a:t>￭ Safety Features</a:t>
            </a:r>
          </a:p>
          <a:p>
            <a:pPr>
              <a:lnSpc>
                <a:spcPct val="150000"/>
              </a:lnSpc>
            </a:pPr>
            <a:r>
              <a:rPr lang="en-US" altLang="zh-CN" sz="1400" dirty="0">
                <a:latin typeface="微软雅黑 Light" panose="020B0502040204020203" pitchFamily="34" charset="-122"/>
                <a:ea typeface="微软雅黑 Light" panose="020B0502040204020203" pitchFamily="34" charset="-122"/>
              </a:rPr>
              <a:t>￭ Compatibility</a:t>
            </a:r>
            <a:endParaRPr lang="zh-CN" altLang="en-US" sz="1400" dirty="0">
              <a:latin typeface="微软雅黑 Light" panose="020B0502040204020203" pitchFamily="34" charset="-122"/>
              <a:ea typeface="微软雅黑 Light" panose="020B0502040204020203" pitchFamily="34" charset="-122"/>
            </a:endParaRPr>
          </a:p>
        </p:txBody>
      </p:sp>
    </p:spTree>
    <p:extLst>
      <p:ext uri="{BB962C8B-B14F-4D97-AF65-F5344CB8AC3E}">
        <p14:creationId xmlns:p14="http://schemas.microsoft.com/office/powerpoint/2010/main" val="1366322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图片 9">
            <a:extLst>
              <a:ext uri="{FF2B5EF4-FFF2-40B4-BE49-F238E27FC236}">
                <a16:creationId xmlns:a16="http://schemas.microsoft.com/office/drawing/2014/main" id="{F0DD83ED-707A-47A4-9AF2-7BD73BF5839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8873" y="1904999"/>
            <a:ext cx="11415704" cy="4552231"/>
          </a:xfrm>
          <a:prstGeom prst="rect">
            <a:avLst/>
          </a:prstGeom>
        </p:spPr>
      </p:pic>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0" y="619125"/>
            <a:ext cx="12192000" cy="981075"/>
          </a:xfrm>
        </p:spPr>
        <p:txBody>
          <a:bodyPr>
            <a:normAutofit/>
          </a:bodyPr>
          <a:lstStyle/>
          <a:p>
            <a:r>
              <a:rPr lang="en-US" altLang="zh-CN" sz="5400" b="1" dirty="0">
                <a:latin typeface="微软雅黑" panose="020B0503020204020204" pitchFamily="34" charset="-122"/>
                <a:ea typeface="微软雅黑" panose="020B0503020204020204" pitchFamily="34" charset="-122"/>
              </a:rPr>
              <a:t>Technical Specs</a:t>
            </a:r>
            <a:endParaRPr lang="zh-CN" altLang="en-US" sz="5400" dirty="0">
              <a:latin typeface="微软雅黑" panose="020B0503020204020204" pitchFamily="34" charset="-122"/>
              <a:ea typeface="微软雅黑" panose="020B0503020204020204" pitchFamily="34" charset="-122"/>
            </a:endParaRPr>
          </a:p>
        </p:txBody>
      </p:sp>
      <p:sp>
        <p:nvSpPr>
          <p:cNvPr id="11" name="副标题 2">
            <a:extLst>
              <a:ext uri="{FF2B5EF4-FFF2-40B4-BE49-F238E27FC236}">
                <a16:creationId xmlns:a16="http://schemas.microsoft.com/office/drawing/2014/main" id="{A5C11612-07DD-4F5B-8ED6-B388DC04AB3C}"/>
              </a:ext>
            </a:extLst>
          </p:cNvPr>
          <p:cNvSpPr>
            <a:spLocks noGrp="1"/>
          </p:cNvSpPr>
          <p:nvPr>
            <p:ph type="subTitle" idx="1"/>
          </p:nvPr>
        </p:nvSpPr>
        <p:spPr>
          <a:xfrm>
            <a:off x="1090425" y="2672771"/>
            <a:ext cx="2395726" cy="613353"/>
          </a:xfrm>
        </p:spPr>
        <p:txBody>
          <a:bodyPr>
            <a:normAutofit/>
          </a:bodyPr>
          <a:lstStyle/>
          <a:p>
            <a:pPr algn="l"/>
            <a:r>
              <a:rPr lang="en-US" altLang="zh-CN" sz="1400" dirty="0">
                <a:latin typeface="微软雅黑" panose="020B0503020204020204" pitchFamily="34" charset="-122"/>
                <a:ea typeface="微软雅黑" panose="020B0503020204020204" pitchFamily="34" charset="-122"/>
              </a:rPr>
              <a:t>Activation Mode</a:t>
            </a:r>
          </a:p>
          <a:p>
            <a:pPr algn="l"/>
            <a:r>
              <a:rPr lang="en-US" altLang="zh-CN" sz="1400" dirty="0">
                <a:latin typeface="微软雅黑 Light" panose="020B0502040204020203" pitchFamily="34" charset="-122"/>
                <a:ea typeface="微软雅黑 Light" panose="020B0502040204020203" pitchFamily="34" charset="-122"/>
              </a:rPr>
              <a:t>Manual and Auto Mode</a:t>
            </a:r>
          </a:p>
        </p:txBody>
      </p:sp>
      <p:sp>
        <p:nvSpPr>
          <p:cNvPr id="13" name="副标题 2">
            <a:extLst>
              <a:ext uri="{FF2B5EF4-FFF2-40B4-BE49-F238E27FC236}">
                <a16:creationId xmlns:a16="http://schemas.microsoft.com/office/drawing/2014/main" id="{F9A91272-4AE0-4FBC-81F3-AE5CE37C7F7F}"/>
              </a:ext>
            </a:extLst>
          </p:cNvPr>
          <p:cNvSpPr txBox="1">
            <a:spLocks/>
          </p:cNvSpPr>
          <p:nvPr/>
        </p:nvSpPr>
        <p:spPr>
          <a:xfrm>
            <a:off x="5519550" y="2672771"/>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Software</a:t>
            </a:r>
          </a:p>
          <a:p>
            <a:pPr algn="l"/>
            <a:r>
              <a:rPr lang="en-US" altLang="zh-CN" sz="1400" dirty="0">
                <a:latin typeface="微软雅黑 Light" panose="020B0502040204020203" pitchFamily="34" charset="-122"/>
                <a:ea typeface="微软雅黑 Light" panose="020B0502040204020203" pitchFamily="34" charset="-122"/>
              </a:rPr>
              <a:t>Upgradeable Software</a:t>
            </a:r>
          </a:p>
        </p:txBody>
      </p:sp>
      <p:sp>
        <p:nvSpPr>
          <p:cNvPr id="15" name="副标题 2">
            <a:extLst>
              <a:ext uri="{FF2B5EF4-FFF2-40B4-BE49-F238E27FC236}">
                <a16:creationId xmlns:a16="http://schemas.microsoft.com/office/drawing/2014/main" id="{827AA71B-0644-449C-8B55-1E27AC63FB40}"/>
              </a:ext>
            </a:extLst>
          </p:cNvPr>
          <p:cNvSpPr txBox="1">
            <a:spLocks/>
          </p:cNvSpPr>
          <p:nvPr/>
        </p:nvSpPr>
        <p:spPr>
          <a:xfrm>
            <a:off x="9558150" y="2669017"/>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Temperature Range</a:t>
            </a:r>
          </a:p>
          <a:p>
            <a:pPr algn="l"/>
            <a:r>
              <a:rPr lang="en-US" altLang="zh-CN" sz="1400" dirty="0">
                <a:latin typeface="微软雅黑 Light" panose="020B0502040204020203" pitchFamily="34" charset="-122"/>
                <a:ea typeface="微软雅黑 Light" panose="020B0502040204020203" pitchFamily="34" charset="-122"/>
              </a:rPr>
              <a:t>450 to 800ºF</a:t>
            </a:r>
          </a:p>
        </p:txBody>
      </p:sp>
      <p:sp>
        <p:nvSpPr>
          <p:cNvPr id="16" name="副标题 2">
            <a:extLst>
              <a:ext uri="{FF2B5EF4-FFF2-40B4-BE49-F238E27FC236}">
                <a16:creationId xmlns:a16="http://schemas.microsoft.com/office/drawing/2014/main" id="{278EEFF7-0C05-4104-A84F-4DC80DCFBB15}"/>
              </a:ext>
            </a:extLst>
          </p:cNvPr>
          <p:cNvSpPr txBox="1">
            <a:spLocks/>
          </p:cNvSpPr>
          <p:nvPr/>
        </p:nvSpPr>
        <p:spPr>
          <a:xfrm>
            <a:off x="1090425" y="3825295"/>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Battery Capacity</a:t>
            </a:r>
          </a:p>
          <a:p>
            <a:pPr algn="l"/>
            <a:r>
              <a:rPr lang="en-US" altLang="zh-CN" sz="1400" dirty="0">
                <a:latin typeface="微软雅黑 Light" panose="020B0502040204020203" pitchFamily="34" charset="-122"/>
                <a:ea typeface="微软雅黑 Light" panose="020B0502040204020203" pitchFamily="34" charset="-122"/>
              </a:rPr>
              <a:t>External Dual 18650</a:t>
            </a:r>
          </a:p>
        </p:txBody>
      </p:sp>
      <p:sp>
        <p:nvSpPr>
          <p:cNvPr id="17" name="副标题 2">
            <a:extLst>
              <a:ext uri="{FF2B5EF4-FFF2-40B4-BE49-F238E27FC236}">
                <a16:creationId xmlns:a16="http://schemas.microsoft.com/office/drawing/2014/main" id="{BF82627F-68B9-4A1D-A303-619E908B0ECB}"/>
              </a:ext>
            </a:extLst>
          </p:cNvPr>
          <p:cNvSpPr txBox="1">
            <a:spLocks/>
          </p:cNvSpPr>
          <p:nvPr/>
        </p:nvSpPr>
        <p:spPr>
          <a:xfrm>
            <a:off x="5519550" y="3825295"/>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Charging Current</a:t>
            </a:r>
          </a:p>
          <a:p>
            <a:pPr algn="l"/>
            <a:r>
              <a:rPr lang="en-US" altLang="zh-CN" sz="1400" dirty="0">
                <a:latin typeface="微软雅黑 Light" panose="020B0502040204020203" pitchFamily="34" charset="-122"/>
                <a:ea typeface="微软雅黑 Light" panose="020B0502040204020203" pitchFamily="34" charset="-122"/>
              </a:rPr>
              <a:t>5V – 2A</a:t>
            </a:r>
          </a:p>
        </p:txBody>
      </p:sp>
      <p:sp>
        <p:nvSpPr>
          <p:cNvPr id="18" name="副标题 2">
            <a:extLst>
              <a:ext uri="{FF2B5EF4-FFF2-40B4-BE49-F238E27FC236}">
                <a16:creationId xmlns:a16="http://schemas.microsoft.com/office/drawing/2014/main" id="{59136745-6E86-4B21-A7A7-0E0B3082145B}"/>
              </a:ext>
            </a:extLst>
          </p:cNvPr>
          <p:cNvSpPr txBox="1">
            <a:spLocks/>
          </p:cNvSpPr>
          <p:nvPr/>
        </p:nvSpPr>
        <p:spPr>
          <a:xfrm>
            <a:off x="9558150" y="3821541"/>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Liquid Temp Range</a:t>
            </a:r>
          </a:p>
          <a:p>
            <a:pPr algn="l"/>
            <a:r>
              <a:rPr lang="en-US" altLang="zh-CN" sz="1400" dirty="0">
                <a:latin typeface="微软雅黑 Light" panose="020B0502040204020203" pitchFamily="34" charset="-122"/>
                <a:ea typeface="微软雅黑 Light" panose="020B0502040204020203" pitchFamily="34" charset="-122"/>
              </a:rPr>
              <a:t>Optimal at 710ºF</a:t>
            </a:r>
          </a:p>
        </p:txBody>
      </p:sp>
      <p:sp>
        <p:nvSpPr>
          <p:cNvPr id="19" name="副标题 2">
            <a:extLst>
              <a:ext uri="{FF2B5EF4-FFF2-40B4-BE49-F238E27FC236}">
                <a16:creationId xmlns:a16="http://schemas.microsoft.com/office/drawing/2014/main" id="{1271D0E1-98CA-4EB3-A1B4-F2328969A573}"/>
              </a:ext>
            </a:extLst>
          </p:cNvPr>
          <p:cNvSpPr txBox="1">
            <a:spLocks/>
          </p:cNvSpPr>
          <p:nvPr/>
        </p:nvSpPr>
        <p:spPr>
          <a:xfrm>
            <a:off x="1090425" y="5044495"/>
            <a:ext cx="2395726"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Charging Port</a:t>
            </a:r>
          </a:p>
          <a:p>
            <a:pPr algn="l"/>
            <a:r>
              <a:rPr lang="en-US" altLang="zh-CN" sz="1400" dirty="0">
                <a:latin typeface="微软雅黑 Light" panose="020B0502040204020203" pitchFamily="34" charset="-122"/>
                <a:ea typeface="微软雅黑 Light" panose="020B0502040204020203" pitchFamily="34" charset="-122"/>
              </a:rPr>
              <a:t>Micro USB / Type C Cable</a:t>
            </a:r>
          </a:p>
        </p:txBody>
      </p:sp>
      <p:sp>
        <p:nvSpPr>
          <p:cNvPr id="20" name="副标题 2">
            <a:extLst>
              <a:ext uri="{FF2B5EF4-FFF2-40B4-BE49-F238E27FC236}">
                <a16:creationId xmlns:a16="http://schemas.microsoft.com/office/drawing/2014/main" id="{018B93B8-1B0C-42BF-B1F5-EC720383AFB8}"/>
              </a:ext>
            </a:extLst>
          </p:cNvPr>
          <p:cNvSpPr txBox="1">
            <a:spLocks/>
          </p:cNvSpPr>
          <p:nvPr/>
        </p:nvSpPr>
        <p:spPr>
          <a:xfrm>
            <a:off x="5519550" y="5044495"/>
            <a:ext cx="3414900" cy="613353"/>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altLang="zh-CN" sz="1400" dirty="0">
                <a:latin typeface="微软雅黑" panose="020B0503020204020204" pitchFamily="34" charset="-122"/>
                <a:ea typeface="微软雅黑" panose="020B0503020204020204" pitchFamily="34" charset="-122"/>
              </a:rPr>
              <a:t>Accessories</a:t>
            </a:r>
          </a:p>
          <a:p>
            <a:pPr algn="l"/>
            <a:r>
              <a:rPr lang="en-US" altLang="zh-CN" sz="1400" dirty="0">
                <a:latin typeface="微软雅黑 Light" panose="020B0502040204020203" pitchFamily="34" charset="-122"/>
                <a:ea typeface="微软雅黑 Light" panose="020B0502040204020203" pitchFamily="34" charset="-122"/>
              </a:rPr>
              <a:t>Borosilicate Glass Banger Cups</a:t>
            </a:r>
          </a:p>
        </p:txBody>
      </p:sp>
    </p:spTree>
    <p:extLst>
      <p:ext uri="{BB962C8B-B14F-4D97-AF65-F5344CB8AC3E}">
        <p14:creationId xmlns:p14="http://schemas.microsoft.com/office/powerpoint/2010/main" val="2336543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7F871751-E6F9-42AC-B849-91031C94C069}"/>
              </a:ext>
            </a:extLst>
          </p:cNvPr>
          <p:cNvSpPr/>
          <p:nvPr/>
        </p:nvSpPr>
        <p:spPr>
          <a:xfrm flipH="1">
            <a:off x="0" y="1444624"/>
            <a:ext cx="12192000" cy="5413375"/>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0" y="232350"/>
            <a:ext cx="12192000" cy="981075"/>
          </a:xfrm>
        </p:spPr>
        <p:txBody>
          <a:bodyPr>
            <a:normAutofit/>
          </a:bodyPr>
          <a:lstStyle/>
          <a:p>
            <a:r>
              <a:rPr lang="en-US" altLang="zh-CN" sz="5400" b="1" dirty="0">
                <a:latin typeface="微软雅黑" panose="020B0503020204020204" pitchFamily="34" charset="-122"/>
                <a:ea typeface="微软雅黑" panose="020B0503020204020204" pitchFamily="34" charset="-122"/>
              </a:rPr>
              <a:t>In the Box</a:t>
            </a:r>
            <a:endParaRPr lang="zh-CN" altLang="en-US" sz="5400" dirty="0">
              <a:latin typeface="微软雅黑" panose="020B0503020204020204" pitchFamily="34" charset="-122"/>
              <a:ea typeface="微软雅黑" panose="020B0503020204020204" pitchFamily="34" charset="-122"/>
            </a:endParaRPr>
          </a:p>
        </p:txBody>
      </p:sp>
      <p:sp>
        <p:nvSpPr>
          <p:cNvPr id="14" name="副标题 2">
            <a:extLst>
              <a:ext uri="{FF2B5EF4-FFF2-40B4-BE49-F238E27FC236}">
                <a16:creationId xmlns:a16="http://schemas.microsoft.com/office/drawing/2014/main" id="{DFEB5582-F5E2-45AD-9813-B04FB3E7C950}"/>
              </a:ext>
            </a:extLst>
          </p:cNvPr>
          <p:cNvSpPr txBox="1">
            <a:spLocks/>
          </p:cNvSpPr>
          <p:nvPr/>
        </p:nvSpPr>
        <p:spPr>
          <a:xfrm>
            <a:off x="8925885" y="1907019"/>
            <a:ext cx="2733413" cy="81101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dirty="0">
                <a:latin typeface="微软雅黑" panose="020B0503020204020204" pitchFamily="34" charset="-122"/>
                <a:ea typeface="微软雅黑" panose="020B0503020204020204" pitchFamily="34" charset="-122"/>
              </a:rPr>
              <a:t>The Wand Kit Box comes with</a:t>
            </a:r>
            <a:endParaRPr lang="zh-CN" altLang="en-US" dirty="0">
              <a:latin typeface="微软雅黑" panose="020B0503020204020204" pitchFamily="34" charset="-122"/>
              <a:ea typeface="微软雅黑" panose="020B0503020204020204" pitchFamily="34" charset="-122"/>
            </a:endParaRPr>
          </a:p>
        </p:txBody>
      </p:sp>
      <p:sp>
        <p:nvSpPr>
          <p:cNvPr id="3" name="TextBox 2">
            <a:extLst>
              <a:ext uri="{FF2B5EF4-FFF2-40B4-BE49-F238E27FC236}">
                <a16:creationId xmlns:a16="http://schemas.microsoft.com/office/drawing/2014/main" id="{5D82D5FF-AA97-4E29-A547-8B6C4FE2CBBB}"/>
              </a:ext>
            </a:extLst>
          </p:cNvPr>
          <p:cNvSpPr txBox="1"/>
          <p:nvPr/>
        </p:nvSpPr>
        <p:spPr>
          <a:xfrm>
            <a:off x="8766495" y="2949232"/>
            <a:ext cx="2892803" cy="1569660"/>
          </a:xfrm>
          <a:prstGeom prst="rect">
            <a:avLst/>
          </a:prstGeom>
          <a:noFill/>
        </p:spPr>
        <p:txBody>
          <a:bodyPr wrap="square" rtlCol="0">
            <a:spAutoFit/>
          </a:bodyPr>
          <a:lstStyle/>
          <a:p>
            <a:pPr marL="285750" indent="-285750">
              <a:buFont typeface="Arial" panose="020B0604020202020204" pitchFamily="34" charset="0"/>
              <a:buChar char="•"/>
            </a:pPr>
            <a:r>
              <a:rPr lang="en-US" sz="1200" dirty="0"/>
              <a:t>The Wand Device x 1</a:t>
            </a:r>
          </a:p>
          <a:p>
            <a:pPr marL="285750" indent="-285750">
              <a:buFont typeface="Arial" panose="020B0604020202020204" pitchFamily="34" charset="0"/>
              <a:buChar char="•"/>
            </a:pPr>
            <a:r>
              <a:rPr lang="en-US" sz="1200" dirty="0"/>
              <a:t>Charger Cable x 1</a:t>
            </a:r>
          </a:p>
          <a:p>
            <a:pPr marL="285750" indent="-285750">
              <a:buFont typeface="Arial" panose="020B0604020202020204" pitchFamily="34" charset="0"/>
              <a:buChar char="•"/>
            </a:pPr>
            <a:r>
              <a:rPr lang="en-US" sz="1200" dirty="0"/>
              <a:t>Straight Banger x 1</a:t>
            </a:r>
          </a:p>
          <a:p>
            <a:pPr marL="285750" indent="-285750">
              <a:buFont typeface="Arial" panose="020B0604020202020204" pitchFamily="34" charset="0"/>
              <a:buChar char="•"/>
            </a:pPr>
            <a:r>
              <a:rPr lang="en-US" sz="1200" dirty="0"/>
              <a:t>Angled Banger x 1</a:t>
            </a:r>
          </a:p>
          <a:p>
            <a:pPr marL="285750" indent="-285750">
              <a:buFont typeface="Arial" panose="020B0604020202020204" pitchFamily="34" charset="0"/>
              <a:buChar char="•"/>
            </a:pPr>
            <a:r>
              <a:rPr lang="en-US" sz="1200" dirty="0"/>
              <a:t>Inner Cup x 1</a:t>
            </a:r>
          </a:p>
          <a:p>
            <a:pPr marL="285750" indent="-285750">
              <a:buFont typeface="Arial" panose="020B0604020202020204" pitchFamily="34" charset="0"/>
              <a:buChar char="•"/>
            </a:pPr>
            <a:r>
              <a:rPr lang="en-US" sz="1200" dirty="0"/>
              <a:t>User Manual x 1</a:t>
            </a:r>
          </a:p>
          <a:p>
            <a:pPr marL="285750" indent="-285750">
              <a:buFont typeface="Arial" panose="020B0604020202020204" pitchFamily="34" charset="0"/>
              <a:buChar char="•"/>
            </a:pPr>
            <a:endParaRPr lang="en-US" sz="1200" dirty="0"/>
          </a:p>
          <a:p>
            <a:r>
              <a:rPr lang="en-US" sz="1200" dirty="0"/>
              <a:t>**External Battery not included</a:t>
            </a:r>
          </a:p>
        </p:txBody>
      </p:sp>
      <p:pic>
        <p:nvPicPr>
          <p:cNvPr id="5" name="Picture 4">
            <a:extLst>
              <a:ext uri="{FF2B5EF4-FFF2-40B4-BE49-F238E27FC236}">
                <a16:creationId xmlns:a16="http://schemas.microsoft.com/office/drawing/2014/main" id="{88F4B33E-B22D-4558-A34A-414519A228E2}"/>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1458680"/>
            <a:ext cx="7633982" cy="5362575"/>
          </a:xfrm>
          <a:prstGeom prst="rect">
            <a:avLst/>
          </a:prstGeom>
        </p:spPr>
      </p:pic>
    </p:spTree>
    <p:extLst>
      <p:ext uri="{BB962C8B-B14F-4D97-AF65-F5344CB8AC3E}">
        <p14:creationId xmlns:p14="http://schemas.microsoft.com/office/powerpoint/2010/main" val="2936338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矩形 20">
            <a:extLst>
              <a:ext uri="{FF2B5EF4-FFF2-40B4-BE49-F238E27FC236}">
                <a16:creationId xmlns:a16="http://schemas.microsoft.com/office/drawing/2014/main" id="{7F871751-E6F9-42AC-B849-91031C94C069}"/>
              </a:ext>
            </a:extLst>
          </p:cNvPr>
          <p:cNvSpPr/>
          <p:nvPr/>
        </p:nvSpPr>
        <p:spPr>
          <a:xfrm flipH="1">
            <a:off x="0" y="3429000"/>
            <a:ext cx="12192000" cy="3428999"/>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pic>
        <p:nvPicPr>
          <p:cNvPr id="4" name="图片 3">
            <a:extLst>
              <a:ext uri="{FF2B5EF4-FFF2-40B4-BE49-F238E27FC236}">
                <a16:creationId xmlns:a16="http://schemas.microsoft.com/office/drawing/2014/main" id="{FE62C416-0979-4A28-A1ED-1474329D0E2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660226" y="1329361"/>
            <a:ext cx="4871548" cy="1480951"/>
          </a:xfrm>
          <a:prstGeom prst="rect">
            <a:avLst/>
          </a:prstGeom>
        </p:spPr>
      </p:pic>
      <p:sp>
        <p:nvSpPr>
          <p:cNvPr id="8" name="副标题 2">
            <a:extLst>
              <a:ext uri="{FF2B5EF4-FFF2-40B4-BE49-F238E27FC236}">
                <a16:creationId xmlns:a16="http://schemas.microsoft.com/office/drawing/2014/main" id="{7F3A6FA5-8380-41AA-B73E-2751CBA415D6}"/>
              </a:ext>
            </a:extLst>
          </p:cNvPr>
          <p:cNvSpPr txBox="1">
            <a:spLocks/>
          </p:cNvSpPr>
          <p:nvPr/>
        </p:nvSpPr>
        <p:spPr>
          <a:xfrm>
            <a:off x="0" y="4367006"/>
            <a:ext cx="12192000" cy="9265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dirty="0">
                <a:latin typeface="微软雅黑" panose="020B0503020204020204" pitchFamily="34" charset="-122"/>
                <a:ea typeface="微软雅黑" panose="020B0503020204020204" pitchFamily="34" charset="-122"/>
              </a:rPr>
              <a:t>sales@getispire.com </a:t>
            </a:r>
          </a:p>
          <a:p>
            <a:r>
              <a:rPr lang="en-US" altLang="zh-CN" dirty="0">
                <a:latin typeface="微软雅黑" panose="020B0503020204020204" pitchFamily="34" charset="-122"/>
                <a:ea typeface="微软雅黑" panose="020B0503020204020204" pitchFamily="34" charset="-122"/>
              </a:rPr>
              <a:t>marketing@getispire.com</a:t>
            </a:r>
            <a:endParaRPr lang="zh-CN" altLang="en-US" dirty="0">
              <a:latin typeface="微软雅黑" panose="020B0503020204020204" pitchFamily="34" charset="-122"/>
              <a:ea typeface="微软雅黑" panose="020B0503020204020204" pitchFamily="34" charset="-122"/>
            </a:endParaRPr>
          </a:p>
        </p:txBody>
      </p:sp>
      <p:sp>
        <p:nvSpPr>
          <p:cNvPr id="5" name="副标题 2">
            <a:extLst>
              <a:ext uri="{FF2B5EF4-FFF2-40B4-BE49-F238E27FC236}">
                <a16:creationId xmlns:a16="http://schemas.microsoft.com/office/drawing/2014/main" id="{655D1905-79BA-4D7A-B50A-54282B18A39C}"/>
              </a:ext>
            </a:extLst>
          </p:cNvPr>
          <p:cNvSpPr txBox="1">
            <a:spLocks/>
          </p:cNvSpPr>
          <p:nvPr/>
        </p:nvSpPr>
        <p:spPr>
          <a:xfrm>
            <a:off x="0" y="6231606"/>
            <a:ext cx="12192000" cy="926594"/>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tLang="zh-CN" dirty="0">
                <a:solidFill>
                  <a:srgbClr val="996600"/>
                </a:solidFill>
                <a:latin typeface="微软雅黑" panose="020B0503020204020204" pitchFamily="34" charset="-122"/>
                <a:ea typeface="微软雅黑" panose="020B0503020204020204" pitchFamily="34" charset="-122"/>
              </a:rPr>
              <a:t>www.getispire.com</a:t>
            </a:r>
            <a:endParaRPr lang="zh-CN" altLang="en-US" dirty="0">
              <a:solidFill>
                <a:srgbClr val="9966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64852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3416183" y="584200"/>
            <a:ext cx="7713164" cy="1916377"/>
          </a:xfrm>
        </p:spPr>
        <p:txBody>
          <a:bodyPr>
            <a:normAutofit fontScale="90000"/>
          </a:bodyPr>
          <a:lstStyle/>
          <a:p>
            <a:pPr algn="l"/>
            <a:r>
              <a:rPr lang="en-US" altLang="zh-CN" b="1" dirty="0">
                <a:latin typeface="微软雅黑" panose="020B0503020204020204" pitchFamily="34" charset="-122"/>
                <a:ea typeface="微软雅黑" panose="020B0503020204020204" pitchFamily="34" charset="-122"/>
              </a:rPr>
              <a:t>Induction Heating</a:t>
            </a:r>
            <a:br>
              <a:rPr lang="en-US" altLang="zh-CN" b="1"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Patented Technology</a:t>
            </a:r>
            <a:endParaRPr lang="zh-CN" altLang="en-US"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3416183" y="2592653"/>
            <a:ext cx="5824756" cy="491790"/>
          </a:xfrm>
        </p:spPr>
        <p:txBody>
          <a:bodyPr/>
          <a:lstStyle/>
          <a:p>
            <a:pPr algn="l"/>
            <a:r>
              <a:rPr lang="en-US" altLang="zh-CN" dirty="0">
                <a:latin typeface="微软雅黑" panose="020B0503020204020204" pitchFamily="34" charset="-122"/>
                <a:ea typeface="微软雅黑" panose="020B0503020204020204" pitchFamily="34" charset="-122"/>
              </a:rPr>
              <a:t>Dabbing Without Fire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3424572" y="3495503"/>
            <a:ext cx="6182686" cy="2428678"/>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What makes this heating method so unique? In most common heating methods, a torch or open flame is applied directly to the part to be heated. With induction heating, heat is “induced” within the part itself by circulating electrical currents. Since heat is transferred the part never comes into direct contact with any flame or contaminant, the inductor itself does not get hot and there is no product contamination. When properly set up, the process becomes very repeatable, controllable, clean and safe.</a:t>
            </a:r>
            <a:endParaRPr lang="zh-CN" altLang="en-US" sz="1600" dirty="0">
              <a:latin typeface="微软雅黑 Light" panose="020B0502040204020203" pitchFamily="34" charset="-122"/>
              <a:ea typeface="微软雅黑 Light" panose="020B0502040204020203" pitchFamily="34" charset="-122"/>
            </a:endParaRPr>
          </a:p>
        </p:txBody>
      </p:sp>
      <p:pic>
        <p:nvPicPr>
          <p:cNvPr id="9" name="图片 8">
            <a:extLst>
              <a:ext uri="{FF2B5EF4-FFF2-40B4-BE49-F238E27FC236}">
                <a16:creationId xmlns:a16="http://schemas.microsoft.com/office/drawing/2014/main" id="{8C7FA397-FF40-4C53-839D-57275484BFC6}"/>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40040" y="809733"/>
            <a:ext cx="3211043" cy="6048268"/>
          </a:xfrm>
          <a:prstGeom prst="rect">
            <a:avLst/>
          </a:prstGeom>
        </p:spPr>
      </p:pic>
    </p:spTree>
    <p:extLst>
      <p:ext uri="{BB962C8B-B14F-4D97-AF65-F5344CB8AC3E}">
        <p14:creationId xmlns:p14="http://schemas.microsoft.com/office/powerpoint/2010/main" val="2602512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a:extLst>
              <a:ext uri="{FF2B5EF4-FFF2-40B4-BE49-F238E27FC236}">
                <a16:creationId xmlns:a16="http://schemas.microsoft.com/office/drawing/2014/main" id="{0E016857-5670-47B1-A86B-DFE8421E3CE8}"/>
              </a:ext>
            </a:extLst>
          </p:cNvPr>
          <p:cNvSpPr/>
          <p:nvPr/>
        </p:nvSpPr>
        <p:spPr>
          <a:xfrm flipH="1">
            <a:off x="7400924" y="476250"/>
            <a:ext cx="4791073" cy="5905500"/>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1071374" y="1007219"/>
            <a:ext cx="7713164" cy="1916377"/>
          </a:xfrm>
        </p:spPr>
        <p:txBody>
          <a:bodyPr>
            <a:normAutofit/>
          </a:bodyPr>
          <a:lstStyle/>
          <a:p>
            <a:pPr algn="l"/>
            <a:r>
              <a:rPr lang="en-US" altLang="zh-CN" sz="5400" b="1" dirty="0">
                <a:latin typeface="微软雅黑" panose="020B0503020204020204" pitchFamily="34" charset="-122"/>
                <a:ea typeface="微软雅黑" panose="020B0503020204020204" pitchFamily="34" charset="-122"/>
              </a:rPr>
              <a:t>Borosilicate Glass</a:t>
            </a:r>
            <a:br>
              <a:rPr lang="en-US" altLang="zh-CN" sz="5400" b="1" dirty="0">
                <a:latin typeface="微软雅黑" panose="020B0503020204020204" pitchFamily="34" charset="-122"/>
                <a:ea typeface="微软雅黑" panose="020B0503020204020204" pitchFamily="34" charset="-122"/>
              </a:rPr>
            </a:br>
            <a:r>
              <a:rPr lang="en-US" altLang="zh-CN" sz="5400" dirty="0">
                <a:latin typeface="微软雅黑" panose="020B0503020204020204" pitchFamily="34" charset="-122"/>
                <a:ea typeface="微软雅黑" panose="020B0503020204020204" pitchFamily="34" charset="-122"/>
              </a:rPr>
              <a:t>Banger Cups</a:t>
            </a:r>
            <a:endParaRPr lang="zh-CN" altLang="en-US" sz="5400"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1071374" y="3015672"/>
            <a:ext cx="5824756" cy="491790"/>
          </a:xfrm>
        </p:spPr>
        <p:txBody>
          <a:bodyPr/>
          <a:lstStyle/>
          <a:p>
            <a:pPr algn="l"/>
            <a:r>
              <a:rPr lang="en-US" altLang="zh-CN" dirty="0" err="1">
                <a:latin typeface="微软雅黑" panose="020B0503020204020204" pitchFamily="34" charset="-122"/>
                <a:ea typeface="微软雅黑" panose="020B0503020204020204" pitchFamily="34" charset="-122"/>
              </a:rPr>
              <a:t>Ispire</a:t>
            </a:r>
            <a:r>
              <a:rPr lang="en-US" altLang="zh-CN" dirty="0">
                <a:latin typeface="微软雅黑" panose="020B0503020204020204" pitchFamily="34" charset="-122"/>
                <a:ea typeface="微软雅黑" panose="020B0503020204020204" pitchFamily="34" charset="-122"/>
              </a:rPr>
              <a:t> Patent Pending</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1079763" y="3918522"/>
            <a:ext cx="6182686" cy="1248868"/>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Our Borosilicate Glass Banger cups have ferrous metal encased in between two sealed walls of Quartz completely sealed away from the dabbing environment and creating an absolutely clean and sealed Quartz Banger cup.</a:t>
            </a:r>
            <a:endParaRPr lang="zh-CN" altLang="en-US" sz="1600" dirty="0">
              <a:latin typeface="微软雅黑 Light" panose="020B0502040204020203" pitchFamily="34" charset="-122"/>
              <a:ea typeface="微软雅黑 Light" panose="020B0502040204020203" pitchFamily="34" charset="-122"/>
            </a:endParaRPr>
          </a:p>
        </p:txBody>
      </p:sp>
      <p:pic>
        <p:nvPicPr>
          <p:cNvPr id="8" name="图片 7">
            <a:extLst>
              <a:ext uri="{FF2B5EF4-FFF2-40B4-BE49-F238E27FC236}">
                <a16:creationId xmlns:a16="http://schemas.microsoft.com/office/drawing/2014/main" id="{1B479923-DBE8-4557-88B5-5E5ADE22CBA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762751" y="759086"/>
            <a:ext cx="5395846" cy="5377860"/>
          </a:xfrm>
          <a:prstGeom prst="rect">
            <a:avLst/>
          </a:prstGeom>
        </p:spPr>
      </p:pic>
    </p:spTree>
    <p:extLst>
      <p:ext uri="{BB962C8B-B14F-4D97-AF65-F5344CB8AC3E}">
        <p14:creationId xmlns:p14="http://schemas.microsoft.com/office/powerpoint/2010/main" val="1217141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a:extLst>
              <a:ext uri="{FF2B5EF4-FFF2-40B4-BE49-F238E27FC236}">
                <a16:creationId xmlns:a16="http://schemas.microsoft.com/office/drawing/2014/main" id="{0E016857-5670-47B1-A86B-DFE8421E3CE8}"/>
              </a:ext>
            </a:extLst>
          </p:cNvPr>
          <p:cNvSpPr/>
          <p:nvPr/>
        </p:nvSpPr>
        <p:spPr>
          <a:xfrm flipH="1">
            <a:off x="5700523" y="476250"/>
            <a:ext cx="6145405" cy="5905500"/>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5700524" y="1007219"/>
            <a:ext cx="4791073" cy="1916377"/>
          </a:xfrm>
        </p:spPr>
        <p:txBody>
          <a:bodyPr>
            <a:normAutofit/>
          </a:bodyPr>
          <a:lstStyle/>
          <a:p>
            <a:pPr algn="l"/>
            <a:r>
              <a:rPr lang="en-US" altLang="zh-CN" sz="5400" b="1" dirty="0">
                <a:latin typeface="微软雅黑" panose="020B0503020204020204" pitchFamily="34" charset="-122"/>
                <a:ea typeface="微软雅黑" panose="020B0503020204020204" pitchFamily="34" charset="-122"/>
              </a:rPr>
              <a:t>Dual battery</a:t>
            </a:r>
            <a:br>
              <a:rPr lang="en-US" altLang="zh-CN" sz="5400" b="1" dirty="0">
                <a:latin typeface="微软雅黑" panose="020B0503020204020204" pitchFamily="34" charset="-122"/>
                <a:ea typeface="微软雅黑" panose="020B0503020204020204" pitchFamily="34" charset="-122"/>
              </a:rPr>
            </a:br>
            <a:r>
              <a:rPr lang="en-US" altLang="zh-CN" sz="5400" dirty="0">
                <a:latin typeface="微软雅黑" panose="020B0503020204020204" pitchFamily="34" charset="-122"/>
                <a:ea typeface="微软雅黑" panose="020B0503020204020204" pitchFamily="34" charset="-122"/>
              </a:rPr>
              <a:t>18650 cell</a:t>
            </a:r>
            <a:endParaRPr lang="zh-CN" altLang="en-US" sz="5400"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5700524" y="3015672"/>
            <a:ext cx="4791073" cy="491790"/>
          </a:xfrm>
        </p:spPr>
        <p:txBody>
          <a:bodyPr/>
          <a:lstStyle/>
          <a:p>
            <a:pPr algn="l"/>
            <a:r>
              <a:rPr lang="en-US" altLang="zh-CN" dirty="0">
                <a:latin typeface="微软雅黑" panose="020B0503020204020204" pitchFamily="34" charset="-122"/>
                <a:ea typeface="微软雅黑" panose="020B0503020204020204" pitchFamily="34" charset="-122"/>
              </a:rPr>
              <a:t>USB Charging Available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5708913" y="3918522"/>
            <a:ext cx="6182686" cy="1838773"/>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The Wand induction device uses replaceable dual 18650 battery to power the super high heating efficiency with minimal combustion. Moreover, external batteries ensure extended usage for a worry-free experience. Rechargeable via USB port – fast charging, the Wand device can reach up to 5 Volts with a maximum charging current of 2 Amps.</a:t>
            </a:r>
          </a:p>
        </p:txBody>
      </p:sp>
      <p:pic>
        <p:nvPicPr>
          <p:cNvPr id="6" name="图片 5">
            <a:extLst>
              <a:ext uri="{FF2B5EF4-FFF2-40B4-BE49-F238E27FC236}">
                <a16:creationId xmlns:a16="http://schemas.microsoft.com/office/drawing/2014/main" id="{C7F1FF88-8428-42C4-8206-3E9F5391F09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47625" y="1081121"/>
            <a:ext cx="5652897" cy="5157753"/>
          </a:xfrm>
          <a:prstGeom prst="rect">
            <a:avLst/>
          </a:prstGeom>
        </p:spPr>
      </p:pic>
    </p:spTree>
    <p:extLst>
      <p:ext uri="{BB962C8B-B14F-4D97-AF65-F5344CB8AC3E}">
        <p14:creationId xmlns:p14="http://schemas.microsoft.com/office/powerpoint/2010/main" val="11166679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图片 6">
            <a:extLst>
              <a:ext uri="{FF2B5EF4-FFF2-40B4-BE49-F238E27FC236}">
                <a16:creationId xmlns:a16="http://schemas.microsoft.com/office/drawing/2014/main" id="{AC1D7CA7-FE17-46E0-A1D2-6AFD0EC50202}"/>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0" y="0"/>
            <a:ext cx="12185944" cy="6858000"/>
          </a:xfrm>
          <a:prstGeom prst="rect">
            <a:avLst/>
          </a:prstGeom>
        </p:spPr>
      </p:pic>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704889" y="1502973"/>
            <a:ext cx="4791073" cy="1916377"/>
          </a:xfrm>
        </p:spPr>
        <p:txBody>
          <a:bodyPr>
            <a:normAutofit/>
          </a:bodyPr>
          <a:lstStyle/>
          <a:p>
            <a:pPr algn="l"/>
            <a:r>
              <a:rPr lang="en-US" altLang="zh-CN" sz="5400" b="1" dirty="0">
                <a:solidFill>
                  <a:schemeClr val="bg1">
                    <a:lumMod val="85000"/>
                  </a:schemeClr>
                </a:solidFill>
                <a:latin typeface="微软雅黑" panose="020B0503020204020204" pitchFamily="34" charset="-122"/>
                <a:ea typeface="微软雅黑" panose="020B0503020204020204" pitchFamily="34" charset="-122"/>
              </a:rPr>
              <a:t>All </a:t>
            </a:r>
            <a:r>
              <a:rPr lang="en-US" altLang="zh-CN" sz="5400" b="1" dirty="0" err="1">
                <a:solidFill>
                  <a:schemeClr val="bg1">
                    <a:lumMod val="85000"/>
                  </a:schemeClr>
                </a:solidFill>
                <a:latin typeface="微软雅黑" panose="020B0503020204020204" pitchFamily="34" charset="-122"/>
                <a:ea typeface="微软雅黑" panose="020B0503020204020204" pitchFamily="34" charset="-122"/>
              </a:rPr>
              <a:t>Viscocity</a:t>
            </a:r>
            <a:br>
              <a:rPr lang="en-US" altLang="zh-CN" sz="5400" b="1" dirty="0">
                <a:solidFill>
                  <a:schemeClr val="bg1">
                    <a:lumMod val="85000"/>
                  </a:schemeClr>
                </a:solidFill>
                <a:latin typeface="微软雅黑" panose="020B0503020204020204" pitchFamily="34" charset="-122"/>
                <a:ea typeface="微软雅黑" panose="020B0503020204020204" pitchFamily="34" charset="-122"/>
              </a:rPr>
            </a:br>
            <a:r>
              <a:rPr lang="en-US" altLang="zh-CN" sz="5400" dirty="0">
                <a:solidFill>
                  <a:schemeClr val="bg1">
                    <a:lumMod val="85000"/>
                  </a:schemeClr>
                </a:solidFill>
                <a:latin typeface="微软雅黑" panose="020B0503020204020204" pitchFamily="34" charset="-122"/>
                <a:ea typeface="微软雅黑" panose="020B0503020204020204" pitchFamily="34" charset="-122"/>
              </a:rPr>
              <a:t>18650 cell</a:t>
            </a:r>
            <a:endParaRPr lang="zh-CN" altLang="en-US" sz="5400" dirty="0">
              <a:solidFill>
                <a:schemeClr val="bg1">
                  <a:lumMod val="85000"/>
                </a:schemeClr>
              </a:solidFill>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704889" y="3511426"/>
            <a:ext cx="4791073" cy="491790"/>
          </a:xfrm>
        </p:spPr>
        <p:txBody>
          <a:bodyPr/>
          <a:lstStyle/>
          <a:p>
            <a:pPr algn="l"/>
            <a:r>
              <a:rPr lang="en-US" altLang="zh-CN" dirty="0">
                <a:solidFill>
                  <a:schemeClr val="bg1">
                    <a:lumMod val="85000"/>
                  </a:schemeClr>
                </a:solidFill>
                <a:latin typeface="微软雅黑" panose="020B0503020204020204" pitchFamily="34" charset="-122"/>
                <a:ea typeface="微软雅黑" panose="020B0503020204020204" pitchFamily="34" charset="-122"/>
              </a:rPr>
              <a:t>Wax and Concentrates</a:t>
            </a:r>
            <a:endParaRPr lang="zh-CN" altLang="en-US" dirty="0">
              <a:solidFill>
                <a:schemeClr val="bg1">
                  <a:lumMod val="85000"/>
                </a:schemeClr>
              </a:solidFill>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713278" y="4414276"/>
            <a:ext cx="6182686" cy="658963"/>
          </a:xfrm>
          <a:prstGeom prst="rect">
            <a:avLst/>
          </a:prstGeom>
          <a:noFill/>
        </p:spPr>
        <p:txBody>
          <a:bodyPr wrap="square" rtlCol="0">
            <a:spAutoFit/>
          </a:bodyPr>
          <a:lstStyle/>
          <a:p>
            <a:pPr>
              <a:lnSpc>
                <a:spcPts val="2300"/>
              </a:lnSpc>
            </a:pPr>
            <a:r>
              <a:rPr lang="en-US" altLang="zh-CN" sz="1600" dirty="0">
                <a:solidFill>
                  <a:schemeClr val="bg1">
                    <a:lumMod val="85000"/>
                  </a:schemeClr>
                </a:solidFill>
                <a:latin typeface="微软雅黑 Light" panose="020B0502040204020203" pitchFamily="34" charset="-122"/>
                <a:ea typeface="微软雅黑 Light" panose="020B0502040204020203" pitchFamily="34" charset="-122"/>
              </a:rPr>
              <a:t>Versatile enough to support wax and concentrates of any </a:t>
            </a:r>
            <a:r>
              <a:rPr lang="en-US" altLang="zh-CN" sz="1600" dirty="0" err="1">
                <a:solidFill>
                  <a:schemeClr val="bg1">
                    <a:lumMod val="85000"/>
                  </a:schemeClr>
                </a:solidFill>
                <a:latin typeface="微软雅黑 Light" panose="020B0502040204020203" pitchFamily="34" charset="-122"/>
                <a:ea typeface="微软雅黑 Light" panose="020B0502040204020203" pitchFamily="34" charset="-122"/>
              </a:rPr>
              <a:t>viscocity</a:t>
            </a:r>
            <a:r>
              <a:rPr lang="en-US" altLang="zh-CN" sz="1600" dirty="0">
                <a:solidFill>
                  <a:schemeClr val="bg1">
                    <a:lumMod val="85000"/>
                  </a:schemeClr>
                </a:solidFill>
                <a:latin typeface="微软雅黑 Light" panose="020B0502040204020203" pitchFamily="34" charset="-122"/>
                <a:ea typeface="微软雅黑 Light" panose="020B0502040204020203" pitchFamily="34" charset="-122"/>
              </a:rPr>
              <a:t> to meet your daily preference</a:t>
            </a:r>
          </a:p>
        </p:txBody>
      </p:sp>
    </p:spTree>
    <p:extLst>
      <p:ext uri="{BB962C8B-B14F-4D97-AF65-F5344CB8AC3E}">
        <p14:creationId xmlns:p14="http://schemas.microsoft.com/office/powerpoint/2010/main" val="3315567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a:extLst>
              <a:ext uri="{FF2B5EF4-FFF2-40B4-BE49-F238E27FC236}">
                <a16:creationId xmlns:a16="http://schemas.microsoft.com/office/drawing/2014/main" id="{17F6F867-3CBB-4948-8B05-822BAB35217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36449" y="2546350"/>
            <a:ext cx="5735114" cy="4281223"/>
          </a:xfrm>
          <a:prstGeom prst="rect">
            <a:avLst/>
          </a:prstGeom>
        </p:spPr>
      </p:pic>
      <p:sp>
        <p:nvSpPr>
          <p:cNvPr id="11" name="矩形 10">
            <a:extLst>
              <a:ext uri="{FF2B5EF4-FFF2-40B4-BE49-F238E27FC236}">
                <a16:creationId xmlns:a16="http://schemas.microsoft.com/office/drawing/2014/main" id="{0E016857-5670-47B1-A86B-DFE8421E3CE8}"/>
              </a:ext>
            </a:extLst>
          </p:cNvPr>
          <p:cNvSpPr/>
          <p:nvPr/>
        </p:nvSpPr>
        <p:spPr>
          <a:xfrm flipH="1">
            <a:off x="9880599" y="228600"/>
            <a:ext cx="2306167" cy="5905500"/>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3921008" y="527050"/>
            <a:ext cx="7713164" cy="1916377"/>
          </a:xfrm>
        </p:spPr>
        <p:txBody>
          <a:bodyPr>
            <a:normAutofit fontScale="90000"/>
          </a:bodyPr>
          <a:lstStyle/>
          <a:p>
            <a:pPr algn="l"/>
            <a:r>
              <a:rPr lang="en-US" altLang="zh-CN" b="1" dirty="0">
                <a:latin typeface="微软雅黑" panose="020B0503020204020204" pitchFamily="34" charset="-122"/>
                <a:ea typeface="微软雅黑" panose="020B0503020204020204" pitchFamily="34" charset="-122"/>
              </a:rPr>
              <a:t>Precise Temperature</a:t>
            </a:r>
            <a:br>
              <a:rPr lang="en-US" altLang="zh-CN" b="1"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settings</a:t>
            </a:r>
            <a:endParaRPr lang="zh-CN" altLang="en-US"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3921008" y="2535503"/>
            <a:ext cx="5824756" cy="491790"/>
          </a:xfrm>
        </p:spPr>
        <p:txBody>
          <a:bodyPr/>
          <a:lstStyle/>
          <a:p>
            <a:pPr algn="l"/>
            <a:r>
              <a:rPr lang="en-US" altLang="zh-CN" dirty="0">
                <a:latin typeface="微软雅黑" panose="020B0503020204020204" pitchFamily="34" charset="-122"/>
                <a:ea typeface="微软雅黑" panose="020B0503020204020204" pitchFamily="34" charset="-122"/>
              </a:rPr>
              <a:t>Auto and Manual Mode Available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3929397" y="3438353"/>
            <a:ext cx="6182686" cy="1248868"/>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With accurate temperature control settings, it easy to adjust temperature control settings for that perfect dabbing experience. The Wand also available in both Auto and Manual mode for more flexibility.</a:t>
            </a:r>
          </a:p>
        </p:txBody>
      </p:sp>
    </p:spTree>
    <p:extLst>
      <p:ext uri="{BB962C8B-B14F-4D97-AF65-F5344CB8AC3E}">
        <p14:creationId xmlns:p14="http://schemas.microsoft.com/office/powerpoint/2010/main" val="3598427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a:extLst>
              <a:ext uri="{FF2B5EF4-FFF2-40B4-BE49-F238E27FC236}">
                <a16:creationId xmlns:a16="http://schemas.microsoft.com/office/drawing/2014/main" id="{F1409481-F6BF-4AAA-926A-94394D7E5C4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3450" y="801074"/>
            <a:ext cx="4392825" cy="5452088"/>
          </a:xfrm>
          <a:prstGeom prst="rect">
            <a:avLst/>
          </a:prstGeom>
        </p:spPr>
      </p:pic>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4796786" y="1512623"/>
            <a:ext cx="7014214" cy="1916377"/>
          </a:xfrm>
        </p:spPr>
        <p:txBody>
          <a:bodyPr>
            <a:normAutofit fontScale="90000"/>
          </a:bodyPr>
          <a:lstStyle/>
          <a:p>
            <a:pPr algn="l"/>
            <a:r>
              <a:rPr lang="en-US" altLang="zh-CN" b="1" dirty="0">
                <a:latin typeface="微软雅黑" panose="020B0503020204020204" pitchFamily="34" charset="-122"/>
                <a:ea typeface="微软雅黑" panose="020B0503020204020204" pitchFamily="34" charset="-122"/>
              </a:rPr>
              <a:t>Safety Features</a:t>
            </a:r>
            <a:br>
              <a:rPr lang="en-US" altLang="zh-CN" b="1" dirty="0">
                <a:latin typeface="微软雅黑" panose="020B0503020204020204" pitchFamily="34" charset="-122"/>
                <a:ea typeface="微软雅黑" panose="020B0503020204020204" pitchFamily="34" charset="-122"/>
              </a:rPr>
            </a:br>
            <a:r>
              <a:rPr lang="en-US" altLang="zh-CN" dirty="0">
                <a:latin typeface="微软雅黑" panose="020B0503020204020204" pitchFamily="34" charset="-122"/>
                <a:ea typeface="微软雅黑" panose="020B0503020204020204" pitchFamily="34" charset="-122"/>
              </a:rPr>
              <a:t>Industry Standards</a:t>
            </a:r>
            <a:endParaRPr lang="zh-CN" altLang="en-US"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4796786" y="3521076"/>
            <a:ext cx="5824756" cy="491790"/>
          </a:xfrm>
        </p:spPr>
        <p:txBody>
          <a:bodyPr/>
          <a:lstStyle/>
          <a:p>
            <a:pPr algn="l"/>
            <a:r>
              <a:rPr lang="en-US" altLang="zh-CN" dirty="0">
                <a:latin typeface="微软雅黑" panose="020B0503020204020204" pitchFamily="34" charset="-122"/>
                <a:ea typeface="微软雅黑" panose="020B0503020204020204" pitchFamily="34" charset="-122"/>
              </a:rPr>
              <a:t>Built for convenience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4805175" y="4423926"/>
            <a:ext cx="6182686" cy="658963"/>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Equipped with industry standards safety features to ensure top performance, durability, and prolong usage.</a:t>
            </a:r>
          </a:p>
        </p:txBody>
      </p:sp>
    </p:spTree>
    <p:extLst>
      <p:ext uri="{BB962C8B-B14F-4D97-AF65-F5344CB8AC3E}">
        <p14:creationId xmlns:p14="http://schemas.microsoft.com/office/powerpoint/2010/main" val="1935826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a:extLst>
              <a:ext uri="{FF2B5EF4-FFF2-40B4-BE49-F238E27FC236}">
                <a16:creationId xmlns:a16="http://schemas.microsoft.com/office/drawing/2014/main" id="{0E016857-5670-47B1-A86B-DFE8421E3CE8}"/>
              </a:ext>
            </a:extLst>
          </p:cNvPr>
          <p:cNvSpPr/>
          <p:nvPr/>
        </p:nvSpPr>
        <p:spPr>
          <a:xfrm flipH="1">
            <a:off x="5286374" y="476250"/>
            <a:ext cx="6559553" cy="5905500"/>
          </a:xfrm>
          <a:prstGeom prst="rect">
            <a:avLst/>
          </a:prstGeom>
          <a:solidFill>
            <a:schemeClr val="bg1">
              <a:lumMod val="8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5700524" y="1007219"/>
            <a:ext cx="5377051" cy="1916377"/>
          </a:xfrm>
        </p:spPr>
        <p:txBody>
          <a:bodyPr>
            <a:normAutofit fontScale="90000"/>
          </a:bodyPr>
          <a:lstStyle/>
          <a:p>
            <a:pPr algn="l"/>
            <a:r>
              <a:rPr lang="en-US" altLang="zh-CN" sz="5400" b="1" dirty="0">
                <a:latin typeface="微软雅黑" panose="020B0503020204020204" pitchFamily="34" charset="-122"/>
                <a:ea typeface="微软雅黑" panose="020B0503020204020204" pitchFamily="34" charset="-122"/>
              </a:rPr>
              <a:t>Cost-Effective</a:t>
            </a:r>
            <a:br>
              <a:rPr lang="en-US" altLang="zh-CN" sz="5400" b="1" dirty="0">
                <a:latin typeface="微软雅黑" panose="020B0503020204020204" pitchFamily="34" charset="-122"/>
                <a:ea typeface="微软雅黑" panose="020B0503020204020204" pitchFamily="34" charset="-122"/>
              </a:rPr>
            </a:br>
            <a:r>
              <a:rPr lang="en-US" altLang="zh-CN" sz="5400" dirty="0">
                <a:latin typeface="微软雅黑" panose="020B0503020204020204" pitchFamily="34" charset="-122"/>
                <a:ea typeface="微软雅黑" panose="020B0503020204020204" pitchFamily="34" charset="-122"/>
              </a:rPr>
              <a:t>Compatible accessories</a:t>
            </a:r>
            <a:endParaRPr lang="zh-CN" altLang="en-US" sz="5400" dirty="0">
              <a:latin typeface="微软雅黑" panose="020B0503020204020204" pitchFamily="34" charset="-122"/>
              <a:ea typeface="微软雅黑" panose="020B0503020204020204" pitchFamily="34" charset="-122"/>
            </a:endParaRPr>
          </a:p>
        </p:txBody>
      </p:sp>
      <p:sp>
        <p:nvSpPr>
          <p:cNvPr id="3" name="副标题 2">
            <a:extLst>
              <a:ext uri="{FF2B5EF4-FFF2-40B4-BE49-F238E27FC236}">
                <a16:creationId xmlns:a16="http://schemas.microsoft.com/office/drawing/2014/main" id="{E2592FA9-839C-4BAC-B309-989AA5044386}"/>
              </a:ext>
            </a:extLst>
          </p:cNvPr>
          <p:cNvSpPr>
            <a:spLocks noGrp="1"/>
          </p:cNvSpPr>
          <p:nvPr>
            <p:ph type="subTitle" idx="1"/>
          </p:nvPr>
        </p:nvSpPr>
        <p:spPr>
          <a:xfrm>
            <a:off x="5700524" y="3015672"/>
            <a:ext cx="4791073" cy="491790"/>
          </a:xfrm>
        </p:spPr>
        <p:txBody>
          <a:bodyPr/>
          <a:lstStyle/>
          <a:p>
            <a:pPr algn="l"/>
            <a:r>
              <a:rPr lang="en-US" altLang="zh-CN" dirty="0">
                <a:latin typeface="微软雅黑" panose="020B0503020204020204" pitchFamily="34" charset="-122"/>
                <a:ea typeface="微软雅黑" panose="020B0503020204020204" pitchFamily="34" charset="-122"/>
              </a:rPr>
              <a:t>Suitable for personal use</a:t>
            </a:r>
            <a:endParaRPr lang="zh-CN" altLang="en-US" dirty="0">
              <a:latin typeface="微软雅黑" panose="020B0503020204020204" pitchFamily="34" charset="-122"/>
              <a:ea typeface="微软雅黑" panose="020B0503020204020204" pitchFamily="34" charset="-122"/>
            </a:endParaRPr>
          </a:p>
        </p:txBody>
      </p:sp>
      <p:sp>
        <p:nvSpPr>
          <p:cNvPr id="4" name="文本框 3">
            <a:extLst>
              <a:ext uri="{FF2B5EF4-FFF2-40B4-BE49-F238E27FC236}">
                <a16:creationId xmlns:a16="http://schemas.microsoft.com/office/drawing/2014/main" id="{00F2E756-FA62-405C-8CA9-79ECDE69C0FB}"/>
              </a:ext>
            </a:extLst>
          </p:cNvPr>
          <p:cNvSpPr txBox="1"/>
          <p:nvPr/>
        </p:nvSpPr>
        <p:spPr>
          <a:xfrm>
            <a:off x="5708913" y="3918522"/>
            <a:ext cx="6182686" cy="1248868"/>
          </a:xfrm>
          <a:prstGeom prst="rect">
            <a:avLst/>
          </a:prstGeom>
          <a:noFill/>
        </p:spPr>
        <p:txBody>
          <a:bodyPr wrap="square" rtlCol="0">
            <a:spAutoFit/>
          </a:bodyPr>
          <a:lstStyle/>
          <a:p>
            <a:pPr>
              <a:lnSpc>
                <a:spcPts val="2300"/>
              </a:lnSpc>
            </a:pPr>
            <a:r>
              <a:rPr lang="en-US" altLang="zh-CN" sz="1600" dirty="0">
                <a:latin typeface="微软雅黑 Light" panose="020B0502040204020203" pitchFamily="34" charset="-122"/>
                <a:ea typeface="微软雅黑 Light" panose="020B0502040204020203" pitchFamily="34" charset="-122"/>
              </a:rPr>
              <a:t>Super compatible with most bongs on the market, the wand comes accessorized with both angled and straight bangers. A cost-effective and safer alternative to the traditional oil rigs, it is compact and suitable for personal use.</a:t>
            </a:r>
          </a:p>
        </p:txBody>
      </p:sp>
      <p:pic>
        <p:nvPicPr>
          <p:cNvPr id="7" name="图片 6">
            <a:extLst>
              <a:ext uri="{FF2B5EF4-FFF2-40B4-BE49-F238E27FC236}">
                <a16:creationId xmlns:a16="http://schemas.microsoft.com/office/drawing/2014/main" id="{51933CFD-D7D8-482B-B680-2C542DEB354B}"/>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01213" y="65848"/>
            <a:ext cx="5880488" cy="6858000"/>
          </a:xfrm>
          <a:prstGeom prst="rect">
            <a:avLst/>
          </a:prstGeom>
        </p:spPr>
      </p:pic>
    </p:spTree>
    <p:extLst>
      <p:ext uri="{BB962C8B-B14F-4D97-AF65-F5344CB8AC3E}">
        <p14:creationId xmlns:p14="http://schemas.microsoft.com/office/powerpoint/2010/main" val="37299416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a:extLst>
              <a:ext uri="{FF2B5EF4-FFF2-40B4-BE49-F238E27FC236}">
                <a16:creationId xmlns:a16="http://schemas.microsoft.com/office/drawing/2014/main" id="{38661563-A8BD-459A-B52E-2B60F7D5719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标题 1">
            <a:extLst>
              <a:ext uri="{FF2B5EF4-FFF2-40B4-BE49-F238E27FC236}">
                <a16:creationId xmlns:a16="http://schemas.microsoft.com/office/drawing/2014/main" id="{C8899E29-8CE3-4EB2-A47F-71A5A491814C}"/>
              </a:ext>
            </a:extLst>
          </p:cNvPr>
          <p:cNvSpPr>
            <a:spLocks noGrp="1"/>
          </p:cNvSpPr>
          <p:nvPr>
            <p:ph type="ctrTitle"/>
          </p:nvPr>
        </p:nvSpPr>
        <p:spPr>
          <a:xfrm>
            <a:off x="8315364" y="4477948"/>
            <a:ext cx="3714711" cy="1697427"/>
          </a:xfrm>
        </p:spPr>
        <p:txBody>
          <a:bodyPr>
            <a:normAutofit/>
          </a:bodyPr>
          <a:lstStyle/>
          <a:p>
            <a:pPr algn="l"/>
            <a:r>
              <a:rPr lang="en-US" altLang="zh-CN" sz="4400" dirty="0">
                <a:solidFill>
                  <a:schemeClr val="bg1"/>
                </a:solidFill>
                <a:latin typeface="微软雅黑 Light" panose="020B0502040204020203" pitchFamily="34" charset="-122"/>
                <a:ea typeface="微软雅黑 Light" panose="020B0502040204020203" pitchFamily="34" charset="-122"/>
              </a:rPr>
              <a:t>Available for</a:t>
            </a:r>
            <a:br>
              <a:rPr lang="en-US" altLang="zh-CN" sz="4400" b="1" dirty="0">
                <a:solidFill>
                  <a:schemeClr val="bg1"/>
                </a:solidFill>
                <a:latin typeface="微软雅黑" panose="020B0503020204020204" pitchFamily="34" charset="-122"/>
                <a:ea typeface="微软雅黑" panose="020B0503020204020204" pitchFamily="34" charset="-122"/>
              </a:rPr>
            </a:br>
            <a:r>
              <a:rPr lang="en-US" altLang="zh-CN" sz="4400" b="1" dirty="0">
                <a:solidFill>
                  <a:schemeClr val="bg1"/>
                </a:solidFill>
                <a:latin typeface="微软雅黑" panose="020B0503020204020204" pitchFamily="34" charset="-122"/>
                <a:ea typeface="微软雅黑" panose="020B0503020204020204" pitchFamily="34" charset="-122"/>
              </a:rPr>
              <a:t>Wholesale</a:t>
            </a:r>
            <a:endParaRPr lang="zh-CN" altLang="en-US" sz="4400" b="1" dirty="0">
              <a:solidFill>
                <a:schemeClr val="bg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1161736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TotalTime>
  <Words>610</Words>
  <Application>Microsoft Macintosh PowerPoint</Application>
  <PresentationFormat>Widescreen</PresentationFormat>
  <Paragraphs>68</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等线</vt:lpstr>
      <vt:lpstr>等线 Light</vt:lpstr>
      <vt:lpstr>微软雅黑</vt:lpstr>
      <vt:lpstr>Arial</vt:lpstr>
      <vt:lpstr>微软雅黑 Light</vt:lpstr>
      <vt:lpstr>Office 主题​​</vt:lpstr>
      <vt:lpstr>The Wand</vt:lpstr>
      <vt:lpstr>Induction Heating Patented Technology</vt:lpstr>
      <vt:lpstr>Borosilicate Glass Banger Cups</vt:lpstr>
      <vt:lpstr>Dual battery 18650 cell</vt:lpstr>
      <vt:lpstr>All Viscocity 18650 cell</vt:lpstr>
      <vt:lpstr>Precise Temperature settings</vt:lpstr>
      <vt:lpstr>Safety Features Industry Standards</vt:lpstr>
      <vt:lpstr>Cost-Effective Compatible accessories</vt:lpstr>
      <vt:lpstr>Available for Wholesale</vt:lpstr>
      <vt:lpstr>Technical Specs</vt:lpstr>
      <vt:lpstr>In the Box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Wand</dc:title>
  <dc:creator>admin</dc:creator>
  <cp:lastModifiedBy>Rick Egan</cp:lastModifiedBy>
  <cp:revision>42</cp:revision>
  <dcterms:created xsi:type="dcterms:W3CDTF">2021-03-26T01:09:33Z</dcterms:created>
  <dcterms:modified xsi:type="dcterms:W3CDTF">2021-03-30T06:15:01Z</dcterms:modified>
</cp:coreProperties>
</file>