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1"/>
  </p:notesMasterIdLst>
  <p:sldIdLst>
    <p:sldId id="256" r:id="rId2"/>
    <p:sldId id="257" r:id="rId3"/>
    <p:sldId id="266" r:id="rId4"/>
    <p:sldId id="265" r:id="rId5"/>
    <p:sldId id="258" r:id="rId6"/>
    <p:sldId id="288" r:id="rId7"/>
    <p:sldId id="267" r:id="rId8"/>
    <p:sldId id="289" r:id="rId9"/>
    <p:sldId id="290" r:id="rId10"/>
    <p:sldId id="291" r:id="rId11"/>
    <p:sldId id="268" r:id="rId12"/>
    <p:sldId id="295" r:id="rId13"/>
    <p:sldId id="305" r:id="rId14"/>
    <p:sldId id="296" r:id="rId15"/>
    <p:sldId id="297" r:id="rId16"/>
    <p:sldId id="298" r:id="rId17"/>
    <p:sldId id="306" r:id="rId18"/>
    <p:sldId id="307" r:id="rId19"/>
    <p:sldId id="308" r:id="rId2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00" autoAdjust="0"/>
  </p:normalViewPr>
  <p:slideViewPr>
    <p:cSldViewPr>
      <p:cViewPr varScale="1">
        <p:scale>
          <a:sx n="78" d="100"/>
          <a:sy n="78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066"/>
    </p:cViewPr>
  </p:sorterViewPr>
  <p:notesViewPr>
    <p:cSldViewPr>
      <p:cViewPr varScale="1">
        <p:scale>
          <a:sx n="63" d="100"/>
          <a:sy n="63" d="100"/>
        </p:scale>
        <p:origin x="26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13986AE-DABF-469A-B41E-661CC20B5C9A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2928D19-A2DD-4DFA-BD74-007D89039A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4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58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73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4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85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46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02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12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8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72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18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28D19-A2DD-4DFA-BD74-007D89039A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7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7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6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970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36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9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2496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240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4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9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0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5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1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7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85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0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8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661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cologyspasolutions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s://www.youtube.com/watch?v=HUzr3EOIgq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5487043"/>
            <a:ext cx="5334000" cy="991561"/>
          </a:xfrm>
        </p:spPr>
        <p:txBody>
          <a:bodyPr>
            <a:normAutofit/>
          </a:bodyPr>
          <a:lstStyle/>
          <a:p>
            <a:r>
              <a:rPr lang="en-US" sz="4000" dirty="0"/>
              <a:t>Bel Mondo </a:t>
            </a:r>
            <a:r>
              <a:rPr lang="en-US" sz="4000" dirty="0">
                <a:cs typeface="Arial" pitchFamily="34" charset="0"/>
              </a:rPr>
              <a:t>Bea</a:t>
            </a:r>
            <a:r>
              <a:rPr lang="en-US" sz="4400" dirty="0">
                <a:cs typeface="Arial" pitchFamily="34" charset="0"/>
              </a:rPr>
              <a:t>uty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915195"/>
            <a:ext cx="5114544" cy="119970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  <a:cs typeface="Arial" pitchFamily="34" charset="0"/>
              </a:rPr>
              <a:t>Moisture Renewal Mask</a:t>
            </a:r>
          </a:p>
          <a:p>
            <a:r>
              <a:rPr lang="en-US" dirty="0">
                <a:solidFill>
                  <a:schemeClr val="tx1"/>
                </a:solidFill>
                <a:cs typeface="Arial" pitchFamily="34" charset="0"/>
              </a:rPr>
              <a:t>For </a:t>
            </a:r>
            <a:r>
              <a:rPr lang="en-US" i="1" dirty="0">
                <a:solidFill>
                  <a:schemeClr val="tx1"/>
                </a:solidFill>
                <a:cs typeface="Arial" pitchFamily="34" charset="0"/>
              </a:rPr>
              <a:t>Oncology Spa Services</a:t>
            </a:r>
          </a:p>
        </p:txBody>
      </p:sp>
      <p:pic>
        <p:nvPicPr>
          <p:cNvPr id="15" name="Picture 14" descr="A close up of a card&#10;&#10;Description automatically generated">
            <a:extLst>
              <a:ext uri="{FF2B5EF4-FFF2-40B4-BE49-F238E27FC236}">
                <a16:creationId xmlns:a16="http://schemas.microsoft.com/office/drawing/2014/main" id="{B2FE67B8-8554-4EB8-81E2-68CE84F27A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57160"/>
            <a:ext cx="3782011" cy="29719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64292"/>
            <a:ext cx="6554867" cy="1524000"/>
          </a:xfrm>
        </p:spPr>
        <p:txBody>
          <a:bodyPr/>
          <a:lstStyle/>
          <a:p>
            <a:r>
              <a:rPr lang="en-US" dirty="0"/>
              <a:t>Moisture Renewal Mask:</a:t>
            </a:r>
            <a:br>
              <a:rPr lang="en-US" dirty="0"/>
            </a:br>
            <a:r>
              <a:rPr lang="en-US" sz="2800" b="1" i="1" dirty="0"/>
              <a:t>key Active ingredients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00932" y="2394581"/>
            <a:ext cx="6554867" cy="376767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Pentavitin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Chamomile (ECO-CERT)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Sodium Hyaluronate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Acetyl Tetrapeptide-5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Green Caviar Sea Grape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PRODEW 600</a:t>
            </a:r>
          </a:p>
          <a:p>
            <a:pPr lvl="1"/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9"/>
          <p:cNvSpPr txBox="1">
            <a:spLocks noChangeArrowheads="1"/>
          </p:cNvSpPr>
          <p:nvPr/>
        </p:nvSpPr>
        <p:spPr bwMode="auto">
          <a:xfrm>
            <a:off x="800932" y="2417235"/>
            <a:ext cx="6133267" cy="49545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09728" lvl="0" defTabSz="9144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714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066800"/>
          </a:xfrm>
        </p:spPr>
        <p:txBody>
          <a:bodyPr>
            <a:normAutofit/>
          </a:bodyPr>
          <a:lstStyle/>
          <a:p>
            <a:r>
              <a:rPr lang="en-US" dirty="0"/>
              <a:t>Ingredient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2F5F4-444C-42A4-96EE-A06E51384F12}"/>
              </a:ext>
            </a:extLst>
          </p:cNvPr>
          <p:cNvSpPr txBox="1"/>
          <p:nvPr/>
        </p:nvSpPr>
        <p:spPr>
          <a:xfrm>
            <a:off x="1219200" y="2057400"/>
            <a:ext cx="6400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Pentavitin (Saccharide Isomerate)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Binds to keratin, regulates and retains moisture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Anti-irritant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066800"/>
          </a:xfrm>
        </p:spPr>
        <p:txBody>
          <a:bodyPr>
            <a:normAutofit/>
          </a:bodyPr>
          <a:lstStyle/>
          <a:p>
            <a:r>
              <a:rPr lang="en-US" dirty="0"/>
              <a:t>Ingredient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2F5F4-444C-42A4-96EE-A06E51384F12}"/>
              </a:ext>
            </a:extLst>
          </p:cNvPr>
          <p:cNvSpPr txBox="1"/>
          <p:nvPr/>
        </p:nvSpPr>
        <p:spPr>
          <a:xfrm>
            <a:off x="914400" y="2057400"/>
            <a:ext cx="8458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Chamomile (</a:t>
            </a:r>
            <a:r>
              <a:rPr lang="en-US" sz="2800" dirty="0">
                <a:latin typeface="Segoe UI" panose="020B0502040204020203" pitchFamily="34" charset="0"/>
              </a:rPr>
              <a:t>Chamomilla Recutita Matricaria) 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ECO-CERT (Organic Certification)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Anti-irritant, soothing agent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Recommended choice for sensitive skin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9145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066800"/>
          </a:xfrm>
        </p:spPr>
        <p:txBody>
          <a:bodyPr>
            <a:normAutofit/>
          </a:bodyPr>
          <a:lstStyle/>
          <a:p>
            <a:r>
              <a:rPr lang="en-US" dirty="0"/>
              <a:t>Ingredient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2F5F4-444C-42A4-96EE-A06E51384F12}"/>
              </a:ext>
            </a:extLst>
          </p:cNvPr>
          <p:cNvSpPr txBox="1"/>
          <p:nvPr/>
        </p:nvSpPr>
        <p:spPr>
          <a:xfrm>
            <a:off x="914400" y="2057400"/>
            <a:ext cx="8077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Sodium Hyaluronate</a:t>
            </a:r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Salt form of hyaluronic acid (greater compatibility with skin)</a:t>
            </a:r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Skin-replenishment (boosts moisture content)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Antioxidant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5648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066800"/>
          </a:xfrm>
        </p:spPr>
        <p:txBody>
          <a:bodyPr>
            <a:normAutofit/>
          </a:bodyPr>
          <a:lstStyle/>
          <a:p>
            <a:r>
              <a:rPr lang="en-US" dirty="0"/>
              <a:t>Ingredient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2F5F4-444C-42A4-96EE-A06E51384F12}"/>
              </a:ext>
            </a:extLst>
          </p:cNvPr>
          <p:cNvSpPr txBox="1"/>
          <p:nvPr/>
        </p:nvSpPr>
        <p:spPr>
          <a:xfrm>
            <a:off x="914400" y="2057400"/>
            <a:ext cx="8458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</a:rPr>
              <a:t>Acetyl Tetrapeptide-5 (Peptide)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Enhances elasticity, smoothness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Hydrates </a:t>
            </a:r>
            <a:r>
              <a:rPr lang="en-US" sz="2000" i="1" dirty="0"/>
              <a:t>and</a:t>
            </a:r>
            <a:r>
              <a:rPr lang="en-US" sz="2000" dirty="0"/>
              <a:t> calms</a:t>
            </a:r>
          </a:p>
          <a:p>
            <a:endParaRPr lang="en-US" sz="2000" dirty="0"/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96595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8153400" cy="1066800"/>
          </a:xfrm>
        </p:spPr>
        <p:txBody>
          <a:bodyPr>
            <a:normAutofit/>
          </a:bodyPr>
          <a:lstStyle/>
          <a:p>
            <a:r>
              <a:rPr lang="en-US" dirty="0"/>
              <a:t>Ingredient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2F5F4-444C-42A4-96EE-A06E51384F12}"/>
              </a:ext>
            </a:extLst>
          </p:cNvPr>
          <p:cNvSpPr txBox="1"/>
          <p:nvPr/>
        </p:nvSpPr>
        <p:spPr>
          <a:xfrm>
            <a:off x="411892" y="2133600"/>
            <a:ext cx="8458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</a:rPr>
              <a:t> Green Caviar Sea Grape (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aulerpa Lentillifera Extract)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Rich in amino acids (building blocks for healthy skin)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Aids moisture absorption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Helps maintain elasticity</a:t>
            </a:r>
          </a:p>
          <a:p>
            <a:endParaRPr lang="en-US" sz="2000" dirty="0"/>
          </a:p>
          <a:p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5680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153400" cy="1066800"/>
          </a:xfrm>
        </p:spPr>
        <p:txBody>
          <a:bodyPr>
            <a:normAutofit/>
          </a:bodyPr>
          <a:lstStyle/>
          <a:p>
            <a:r>
              <a:rPr lang="en-US" dirty="0"/>
              <a:t>Ingredient functions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2F5F4-444C-42A4-96EE-A06E51384F12}"/>
              </a:ext>
            </a:extLst>
          </p:cNvPr>
          <p:cNvSpPr txBox="1"/>
          <p:nvPr/>
        </p:nvSpPr>
        <p:spPr>
          <a:xfrm>
            <a:off x="533400" y="2133600"/>
            <a:ext cx="8458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</a:rPr>
              <a:t> PRODEW 600</a:t>
            </a:r>
            <a:endParaRPr lang="en-US" sz="2800" dirty="0"/>
          </a:p>
          <a:p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Humectant blend, derived from amino acids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Excellent moisture absorption and retention properties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Mimics components of the skin’s NMF (Natural Moisturizing Factor)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44104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762000"/>
            <a:ext cx="8153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Incorporated into 2021 training protocol developed by founder of </a:t>
            </a:r>
            <a:r>
              <a:rPr lang="en-US" dirty="0">
                <a:hlinkClick r:id="rId3"/>
              </a:rPr>
              <a:t>oncology spa solutions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F2F5F4-444C-42A4-96EE-A06E51384F12}"/>
              </a:ext>
            </a:extLst>
          </p:cNvPr>
          <p:cNvSpPr txBox="1"/>
          <p:nvPr/>
        </p:nvSpPr>
        <p:spPr>
          <a:xfrm>
            <a:off x="4419600" y="2668193"/>
            <a:ext cx="3581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" panose="020B0502040204020203" pitchFamily="34" charset="0"/>
              </a:rPr>
              <a:t> “Angel Kiss Facial”</a:t>
            </a:r>
          </a:p>
          <a:p>
            <a:endParaRPr lang="en-US" sz="2400" dirty="0"/>
          </a:p>
          <a:p>
            <a:r>
              <a:rPr lang="en-US" sz="2000" dirty="0">
                <a:hlinkClick r:id="rId4"/>
              </a:rPr>
              <a:t>https://www.youtube.com/watch?v=HUzr3EOIgqE</a:t>
            </a:r>
            <a:endParaRPr lang="en-US" sz="2000" dirty="0"/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5FC059A2-9E95-4067-90BC-57C430D5DFD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68193"/>
            <a:ext cx="2947427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1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7924800" cy="1676400"/>
          </a:xfrm>
        </p:spPr>
        <p:txBody>
          <a:bodyPr>
            <a:noAutofit/>
          </a:bodyPr>
          <a:lstStyle/>
          <a:p>
            <a:r>
              <a:rPr lang="en-US" sz="2800" dirty="0"/>
              <a:t>Secondary useage:</a:t>
            </a:r>
            <a:br>
              <a:rPr lang="en-US" sz="2800" dirty="0"/>
            </a:br>
            <a:r>
              <a:rPr lang="en-US" sz="2800" dirty="0"/>
              <a:t> </a:t>
            </a:r>
            <a:br>
              <a:rPr lang="en-US" sz="2800" dirty="0"/>
            </a:br>
            <a:r>
              <a:rPr lang="en-US" sz="2000" dirty="0"/>
              <a:t>THE Safety profile and soothing formula OF BEL MONDO’S MOISTURE RENEWAL Mask PERMIT IT TO BE A SMART ADD-ON TO COMMON aesthetic services</a:t>
            </a:r>
          </a:p>
        </p:txBody>
      </p:sp>
      <p:pic>
        <p:nvPicPr>
          <p:cNvPr id="6" name="Picture 5" descr="microdermabrasion">
            <a:extLst>
              <a:ext uri="{FF2B5EF4-FFF2-40B4-BE49-F238E27FC236}">
                <a16:creationId xmlns:a16="http://schemas.microsoft.com/office/drawing/2014/main" id="{6E23A56A-386F-4C7F-A67D-80F476B9104F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743200"/>
            <a:ext cx="2476501" cy="18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3C5F10-D3AC-426D-93E6-775601B62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683212"/>
            <a:ext cx="2476501" cy="185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0ABB46F4-2C52-42F5-B878-E5E5DDD4EA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743200"/>
            <a:ext cx="4191000" cy="235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0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and white logo&#10;&#10;Description automatically generated with medium confidence">
            <a:extLst>
              <a:ext uri="{FF2B5EF4-FFF2-40B4-BE49-F238E27FC236}">
                <a16:creationId xmlns:a16="http://schemas.microsoft.com/office/drawing/2014/main" id="{B3D42346-1888-4724-91DA-6FAB0E8A0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3810000" cy="10994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B6352AF-0B19-470B-A3A2-BF9E535BE04F}"/>
              </a:ext>
            </a:extLst>
          </p:cNvPr>
          <p:cNvSpPr txBox="1"/>
          <p:nvPr/>
        </p:nvSpPr>
        <p:spPr>
          <a:xfrm>
            <a:off x="2781300" y="3516472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www.belmondobeauty.com</a:t>
            </a:r>
          </a:p>
        </p:txBody>
      </p:sp>
    </p:spTree>
    <p:extLst>
      <p:ext uri="{BB962C8B-B14F-4D97-AF65-F5344CB8AC3E}">
        <p14:creationId xmlns:p14="http://schemas.microsoft.com/office/powerpoint/2010/main" val="6805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7086600" cy="990600"/>
          </a:xfrm>
        </p:spPr>
        <p:txBody>
          <a:bodyPr>
            <a:normAutofit/>
          </a:bodyPr>
          <a:lstStyle/>
          <a:p>
            <a:r>
              <a:rPr lang="en-US" dirty="0"/>
              <a:t>Bel Mondo Beauty: Our Niche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285991"/>
            <a:ext cx="7239000" cy="288340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First US brand to develop and market facial and body treatment masks made </a:t>
            </a:r>
            <a:r>
              <a:rPr lang="en-US" u="sng" dirty="0">
                <a:solidFill>
                  <a:schemeClr val="tx1"/>
                </a:solidFill>
              </a:rPr>
              <a:t>exclusively</a:t>
            </a:r>
            <a:r>
              <a:rPr lang="en-US" dirty="0">
                <a:solidFill>
                  <a:schemeClr val="tx1"/>
                </a:solidFill>
              </a:rPr>
              <a:t> from an advanced fiber called </a:t>
            </a:r>
            <a:r>
              <a:rPr lang="en-US" b="1" i="1" dirty="0">
                <a:solidFill>
                  <a:schemeClr val="tx1"/>
                </a:solidFill>
              </a:rPr>
              <a:t>bio cellulose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Sales channels</a:t>
            </a:r>
            <a:r>
              <a:rPr lang="en-US" dirty="0">
                <a:solidFill>
                  <a:schemeClr val="tx1"/>
                </a:solidFill>
              </a:rPr>
              <a:t>: spas, medical spas, spa distributors, and aesthetic device manufacturers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EAA48DE7-7A81-433F-ADA8-07A3AA492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246704"/>
            <a:ext cx="3990200" cy="21540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304800"/>
            <a:ext cx="6554867" cy="1524000"/>
          </a:xfrm>
        </p:spPr>
        <p:txBody>
          <a:bodyPr/>
          <a:lstStyle/>
          <a:p>
            <a:r>
              <a:rPr lang="en-US" dirty="0"/>
              <a:t>Bio Cellulose: </a:t>
            </a:r>
            <a:br>
              <a:rPr lang="en-US" sz="2700" dirty="0"/>
            </a:br>
            <a:r>
              <a:rPr lang="en-US" sz="2800" dirty="0"/>
              <a:t>The Ultimate Mask Fabric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457200" y="1847335"/>
            <a:ext cx="7239000" cy="4343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Incredible Affinity to Skin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3-Dimensional Trench Structure (Woven Fabric)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Extremely Occlusive: </a:t>
            </a:r>
            <a:r>
              <a:rPr lang="en-US" b="1" i="1" dirty="0">
                <a:solidFill>
                  <a:schemeClr val="tx1"/>
                </a:solidFill>
              </a:rPr>
              <a:t>Adheres Like Second Skin</a:t>
            </a:r>
          </a:p>
          <a:p>
            <a:pPr lvl="1"/>
            <a:endParaRPr lang="en-US" b="1" i="1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Transfers Ingredients Efficiently 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Cool, Soothing Texture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6CFCA-2C1C-4AD4-BF4E-874D4EEF3E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57200"/>
            <a:ext cx="2657475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84663D-3E9B-4DCF-AE37-6D4A46782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2187954"/>
            <a:ext cx="6096000" cy="291744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533400"/>
            <a:ext cx="6554867" cy="1219200"/>
          </a:xfrm>
        </p:spPr>
        <p:txBody>
          <a:bodyPr/>
          <a:lstStyle/>
          <a:p>
            <a:r>
              <a:rPr lang="en-US" dirty="0"/>
              <a:t>Bio Cellulose: </a:t>
            </a:r>
            <a:br>
              <a:rPr lang="en-US" sz="2700" dirty="0"/>
            </a:br>
            <a:r>
              <a:rPr lang="en-US" sz="2800" dirty="0"/>
              <a:t>The Ultimate Mask Fabric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2514600" y="2667000"/>
            <a:ext cx="5638800" cy="3810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Resilient, Durable Fibers (Tensile Strength)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Produced from </a:t>
            </a:r>
            <a:r>
              <a:rPr lang="en-US" sz="2000" u="sng" dirty="0">
                <a:solidFill>
                  <a:schemeClr val="tx1"/>
                </a:solidFill>
              </a:rPr>
              <a:t>Microbial Culture</a:t>
            </a:r>
            <a:r>
              <a:rPr lang="en-US" sz="2000" dirty="0">
                <a:solidFill>
                  <a:schemeClr val="tx1"/>
                </a:solidFill>
              </a:rPr>
              <a:t>, Not Mass Manufactured</a:t>
            </a:r>
          </a:p>
          <a:p>
            <a:pPr lvl="1"/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Fluid-Holding Capacity </a:t>
            </a:r>
            <a:r>
              <a:rPr lang="en-US" sz="2000" u="sng" dirty="0">
                <a:solidFill>
                  <a:schemeClr val="tx1"/>
                </a:solidFill>
              </a:rPr>
              <a:t>100 Times Dry Weight</a:t>
            </a:r>
          </a:p>
          <a:p>
            <a:pPr lvl="1"/>
            <a:endParaRPr lang="en-US" sz="2000" u="sng" dirty="0">
              <a:solidFill>
                <a:schemeClr val="tx1"/>
              </a:solidFill>
            </a:endParaRP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Biocompatible With Skin (Initially Developed for Medical Application)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5364" y="463378"/>
            <a:ext cx="8133836" cy="182262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market direction: </a:t>
            </a:r>
            <a:br>
              <a:rPr lang="en-US" dirty="0"/>
            </a:br>
            <a:r>
              <a:rPr lang="en-US" sz="2200" b="1" dirty="0"/>
              <a:t>professional series </a:t>
            </a:r>
            <a:r>
              <a:rPr lang="en-US" sz="2200" dirty="0"/>
              <a:t>with targeted applications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22351A6-D8BF-40D2-BBDC-D05E0663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8800"/>
            <a:ext cx="4800600" cy="288340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Initial Product</a:t>
            </a:r>
          </a:p>
          <a:p>
            <a:pPr lvl="1"/>
            <a:r>
              <a:rPr lang="en-US" sz="2000" i="1" dirty="0">
                <a:solidFill>
                  <a:schemeClr val="tx1"/>
                </a:solidFill>
              </a:rPr>
              <a:t>Moisture Renewal Mask</a:t>
            </a:r>
            <a:r>
              <a:rPr lang="en-US" sz="2000" dirty="0">
                <a:solidFill>
                  <a:schemeClr val="tx1"/>
                </a:solidFill>
              </a:rPr>
              <a:t> for </a:t>
            </a:r>
            <a:r>
              <a:rPr lang="en-US" sz="2000" b="1" dirty="0">
                <a:solidFill>
                  <a:schemeClr val="tx1"/>
                </a:solidFill>
              </a:rPr>
              <a:t>Oncology Spa Services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ABEFA-115B-4EF5-87BF-B7391DA6E8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14600"/>
            <a:ext cx="2438400" cy="322122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5364" y="463378"/>
            <a:ext cx="8133836" cy="16002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market direction: </a:t>
            </a:r>
            <a:br>
              <a:rPr lang="en-US" dirty="0"/>
            </a:br>
            <a:r>
              <a:rPr lang="en-US" sz="2200" b="1" dirty="0"/>
              <a:t>professional series </a:t>
            </a:r>
            <a:r>
              <a:rPr lang="en-US" sz="2200" dirty="0"/>
              <a:t>with targeted applications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22351A6-D8BF-40D2-BBDC-D05E06632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364" y="1707292"/>
            <a:ext cx="4923439" cy="2971800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Bel Mondo’s Moisture Renewal Mask was developed in collaboration with </a:t>
            </a:r>
            <a:r>
              <a:rPr lang="en-US" sz="1800" b="1" dirty="0">
                <a:solidFill>
                  <a:schemeClr val="tx1"/>
                </a:solidFill>
              </a:rPr>
              <a:t>Oncology Spa Solutions</a:t>
            </a:r>
            <a:r>
              <a:rPr lang="en-US" sz="1800" dirty="0">
                <a:solidFill>
                  <a:schemeClr val="tx1"/>
                </a:solidFill>
              </a:rPr>
              <a:t>, a leading educator for training spa professionals to care for clients experiencing cancer and the side effects of treatments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180E33-9F26-4836-8A5B-BF390F9B45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919" y="1905000"/>
            <a:ext cx="2099931" cy="2774092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23A1712-9514-4AA7-A001-4219705669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926513"/>
            <a:ext cx="2971800" cy="201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5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64292"/>
            <a:ext cx="6554867" cy="1524000"/>
          </a:xfrm>
        </p:spPr>
        <p:txBody>
          <a:bodyPr/>
          <a:lstStyle/>
          <a:p>
            <a:r>
              <a:rPr lang="en-US" dirty="0"/>
              <a:t>Moisture Renewal Mask:</a:t>
            </a:r>
            <a:br>
              <a:rPr lang="en-US" dirty="0"/>
            </a:br>
            <a:r>
              <a:rPr lang="en-US" sz="2800" b="1" i="1" dirty="0"/>
              <a:t>key properties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9"/>
          <p:cNvSpPr txBox="1">
            <a:spLocks noChangeArrowheads="1"/>
          </p:cNvSpPr>
          <p:nvPr/>
        </p:nvSpPr>
        <p:spPr bwMode="auto">
          <a:xfrm>
            <a:off x="496330" y="2514362"/>
            <a:ext cx="8610600" cy="17867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/>
              <a:t>Occlusive Fabric With Cool, Soothing Texture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/>
              <a:t>“Free-From” Formulation (Eliminates Potential Irritants)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400" dirty="0"/>
              <a:t>Excellent Hydrating and Skin-Conditioning Ingredients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64292"/>
            <a:ext cx="6554867" cy="1524000"/>
          </a:xfrm>
        </p:spPr>
        <p:txBody>
          <a:bodyPr/>
          <a:lstStyle/>
          <a:p>
            <a:r>
              <a:rPr lang="en-US" dirty="0"/>
              <a:t>Moisture Renewal Mask:</a:t>
            </a:r>
            <a:br>
              <a:rPr lang="en-US" dirty="0"/>
            </a:br>
            <a:r>
              <a:rPr lang="en-US" sz="2800" b="1" i="1" dirty="0"/>
              <a:t>key properties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9"/>
          <p:cNvSpPr txBox="1">
            <a:spLocks noChangeArrowheads="1"/>
          </p:cNvSpPr>
          <p:nvPr/>
        </p:nvSpPr>
        <p:spPr bwMode="auto">
          <a:xfrm>
            <a:off x="1181933" y="2269484"/>
            <a:ext cx="5906334" cy="3137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09728" marR="0" lvl="0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n-US" sz="2400" b="1" dirty="0"/>
              <a:t>Free-From :</a:t>
            </a:r>
          </a:p>
          <a:p>
            <a:pPr marL="109728" lvl="0" defTabSz="9144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dirty="0"/>
              <a:t>Bel Mondo’s </a:t>
            </a:r>
            <a:r>
              <a:rPr lang="en-US" i="1" dirty="0"/>
              <a:t>Moisture Renewal Mask</a:t>
            </a:r>
            <a:r>
              <a:rPr lang="en-US" dirty="0"/>
              <a:t> is free from major classes of additives that can potentially irritate compromised skin. These include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artificial fragrances, pigments, ethyl alcohols, paraben preservatives, silicon and petroleum-based surfactants, and mineral oils.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160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64292"/>
            <a:ext cx="6554867" cy="1524000"/>
          </a:xfrm>
        </p:spPr>
        <p:txBody>
          <a:bodyPr/>
          <a:lstStyle/>
          <a:p>
            <a:r>
              <a:rPr lang="en-US" dirty="0"/>
              <a:t>Moisture Renewal Mask:</a:t>
            </a:r>
            <a:br>
              <a:rPr lang="en-US" dirty="0"/>
            </a:br>
            <a:r>
              <a:rPr lang="en-US" sz="2800" b="1" i="1" dirty="0"/>
              <a:t>key benefit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Text Placeholder 9"/>
          <p:cNvSpPr txBox="1">
            <a:spLocks noChangeArrowheads="1"/>
          </p:cNvSpPr>
          <p:nvPr/>
        </p:nvSpPr>
        <p:spPr bwMode="auto">
          <a:xfrm>
            <a:off x="1125199" y="2286000"/>
            <a:ext cx="6133267" cy="352192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09728" lvl="0" defTabSz="9144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Alleviates adverse side effects to skin associated with cancer-care therapies:</a:t>
            </a:r>
          </a:p>
          <a:p>
            <a:pPr marL="109728" lvl="0" defTabSz="9144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dirty="0"/>
          </a:p>
          <a:p>
            <a:pPr marL="109728" lvl="0" defTabSz="9144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000" dirty="0"/>
              <a:t>	</a:t>
            </a:r>
            <a:r>
              <a:rPr lang="en-US" sz="2000" i="1" dirty="0"/>
              <a:t>Extreme dryness</a:t>
            </a:r>
          </a:p>
          <a:p>
            <a:pPr marL="109728" lvl="0" defTabSz="9144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000" i="1" dirty="0"/>
              <a:t>	Redness, sensitivity, inflammation </a:t>
            </a:r>
          </a:p>
          <a:p>
            <a:pPr marL="109728" lvl="0" defTabSz="9144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000" i="1" dirty="0"/>
              <a:t>	Itching, peeling</a:t>
            </a:r>
          </a:p>
          <a:p>
            <a:pPr marL="109728" lvl="0" defTabSz="914400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04319493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1357</TotalTime>
  <Words>551</Words>
  <Application>Microsoft Office PowerPoint</Application>
  <PresentationFormat>On-screen Show (4:3)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Segoe UI</vt:lpstr>
      <vt:lpstr>Wingdings 3</vt:lpstr>
      <vt:lpstr>Slice</vt:lpstr>
      <vt:lpstr>Bel Mondo Beauty</vt:lpstr>
      <vt:lpstr>Bel Mondo Beauty: Our Niche</vt:lpstr>
      <vt:lpstr>Bio Cellulose:  The Ultimate Mask Fabric</vt:lpstr>
      <vt:lpstr>Bio Cellulose:  The Ultimate Mask Fabric</vt:lpstr>
      <vt:lpstr>   market direction:  professional series with targeted applications   </vt:lpstr>
      <vt:lpstr>   market direction:  professional series with targeted applications     </vt:lpstr>
      <vt:lpstr>Moisture Renewal Mask: key properties</vt:lpstr>
      <vt:lpstr>Moisture Renewal Mask: key properties</vt:lpstr>
      <vt:lpstr>Moisture Renewal Mask: key benefit</vt:lpstr>
      <vt:lpstr>Moisture Renewal Mask: key Active ingredients</vt:lpstr>
      <vt:lpstr>Ingredient functions</vt:lpstr>
      <vt:lpstr>Ingredient functions</vt:lpstr>
      <vt:lpstr>Ingredient functions</vt:lpstr>
      <vt:lpstr>Ingredient functions</vt:lpstr>
      <vt:lpstr>Ingredient functions</vt:lpstr>
      <vt:lpstr>Ingredient functions</vt:lpstr>
      <vt:lpstr>Incorporated into 2021 training protocol developed by founder of oncology spa solutions </vt:lpstr>
      <vt:lpstr>Secondary useage:   THE Safety profile and soothing formula OF BEL MONDO’S MOISTURE RENEWAL Mask PERMIT IT TO BE A SMART ADD-ON TO COMMON aesthetic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 Mondo Beauty</dc:title>
  <dc:creator>Ally</dc:creator>
  <cp:lastModifiedBy>Lou Martelli</cp:lastModifiedBy>
  <cp:revision>209</cp:revision>
  <dcterms:created xsi:type="dcterms:W3CDTF">2006-08-16T00:00:00Z</dcterms:created>
  <dcterms:modified xsi:type="dcterms:W3CDTF">2021-08-19T19:03:03Z</dcterms:modified>
</cp:coreProperties>
</file>